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28"/>
  </p:notesMasterIdLst>
  <p:handoutMasterIdLst>
    <p:handoutMasterId r:id="rId129"/>
  </p:handoutMasterIdLst>
  <p:sldIdLst>
    <p:sldId id="256" r:id="rId2"/>
    <p:sldId id="534" r:id="rId3"/>
    <p:sldId id="531" r:id="rId4"/>
    <p:sldId id="529" r:id="rId5"/>
    <p:sldId id="344" r:id="rId6"/>
    <p:sldId id="345" r:id="rId7"/>
    <p:sldId id="347" r:id="rId8"/>
    <p:sldId id="348" r:id="rId9"/>
    <p:sldId id="349" r:id="rId10"/>
    <p:sldId id="479" r:id="rId11"/>
    <p:sldId id="476" r:id="rId12"/>
    <p:sldId id="477" r:id="rId13"/>
    <p:sldId id="385" r:id="rId14"/>
    <p:sldId id="386" r:id="rId15"/>
    <p:sldId id="387" r:id="rId16"/>
    <p:sldId id="388" r:id="rId17"/>
    <p:sldId id="389" r:id="rId18"/>
    <p:sldId id="390" r:id="rId19"/>
    <p:sldId id="391" r:id="rId20"/>
    <p:sldId id="392" r:id="rId21"/>
    <p:sldId id="393" r:id="rId22"/>
    <p:sldId id="394" r:id="rId23"/>
    <p:sldId id="363" r:id="rId24"/>
    <p:sldId id="362" r:id="rId25"/>
    <p:sldId id="395" r:id="rId26"/>
    <p:sldId id="364" r:id="rId27"/>
    <p:sldId id="365" r:id="rId28"/>
    <p:sldId id="367" r:id="rId29"/>
    <p:sldId id="480" r:id="rId30"/>
    <p:sldId id="369" r:id="rId31"/>
    <p:sldId id="375" r:id="rId32"/>
    <p:sldId id="376" r:id="rId33"/>
    <p:sldId id="377" r:id="rId34"/>
    <p:sldId id="379" r:id="rId35"/>
    <p:sldId id="380" r:id="rId36"/>
    <p:sldId id="381" r:id="rId37"/>
    <p:sldId id="382" r:id="rId38"/>
    <p:sldId id="383" r:id="rId39"/>
    <p:sldId id="403" r:id="rId40"/>
    <p:sldId id="470" r:id="rId41"/>
    <p:sldId id="472" r:id="rId42"/>
    <p:sldId id="473" r:id="rId43"/>
    <p:sldId id="474" r:id="rId44"/>
    <p:sldId id="475" r:id="rId45"/>
    <p:sldId id="535" r:id="rId46"/>
    <p:sldId id="368" r:id="rId47"/>
    <p:sldId id="530" r:id="rId48"/>
    <p:sldId id="482" r:id="rId49"/>
    <p:sldId id="483" r:id="rId50"/>
    <p:sldId id="532" r:id="rId51"/>
    <p:sldId id="486" r:id="rId52"/>
    <p:sldId id="484" r:id="rId53"/>
    <p:sldId id="533" r:id="rId54"/>
    <p:sldId id="536" r:id="rId55"/>
    <p:sldId id="396" r:id="rId56"/>
    <p:sldId id="284" r:id="rId57"/>
    <p:sldId id="285" r:id="rId58"/>
    <p:sldId id="286" r:id="rId59"/>
    <p:sldId id="397" r:id="rId60"/>
    <p:sldId id="398" r:id="rId61"/>
    <p:sldId id="489" r:id="rId62"/>
    <p:sldId id="287" r:id="rId63"/>
    <p:sldId id="399" r:id="rId64"/>
    <p:sldId id="402" r:id="rId65"/>
    <p:sldId id="401" r:id="rId66"/>
    <p:sldId id="289" r:id="rId67"/>
    <p:sldId id="290" r:id="rId68"/>
    <p:sldId id="497" r:id="rId69"/>
    <p:sldId id="292" r:id="rId70"/>
    <p:sldId id="495" r:id="rId71"/>
    <p:sldId id="293" r:id="rId72"/>
    <p:sldId id="494" r:id="rId73"/>
    <p:sldId id="294" r:id="rId74"/>
    <p:sldId id="496" r:id="rId75"/>
    <p:sldId id="492" r:id="rId76"/>
    <p:sldId id="493" r:id="rId77"/>
    <p:sldId id="301" r:id="rId78"/>
    <p:sldId id="302" r:id="rId79"/>
    <p:sldId id="303" r:id="rId80"/>
    <p:sldId id="304" r:id="rId81"/>
    <p:sldId id="537" r:id="rId82"/>
    <p:sldId id="404" r:id="rId83"/>
    <p:sldId id="415" r:id="rId84"/>
    <p:sldId id="410" r:id="rId85"/>
    <p:sldId id="412" r:id="rId86"/>
    <p:sldId id="407" r:id="rId87"/>
    <p:sldId id="413" r:id="rId88"/>
    <p:sldId id="414" r:id="rId89"/>
    <p:sldId id="419" r:id="rId90"/>
    <p:sldId id="504" r:id="rId91"/>
    <p:sldId id="422" r:id="rId92"/>
    <p:sldId id="423" r:id="rId93"/>
    <p:sldId id="416" r:id="rId94"/>
    <p:sldId id="424" r:id="rId95"/>
    <p:sldId id="425" r:id="rId96"/>
    <p:sldId id="426" r:id="rId97"/>
    <p:sldId id="427" r:id="rId98"/>
    <p:sldId id="428" r:id="rId99"/>
    <p:sldId id="430" r:id="rId100"/>
    <p:sldId id="429" r:id="rId101"/>
    <p:sldId id="431" r:id="rId102"/>
    <p:sldId id="538" r:id="rId103"/>
    <p:sldId id="435" r:id="rId104"/>
    <p:sldId id="436" r:id="rId105"/>
    <p:sldId id="498" r:id="rId106"/>
    <p:sldId id="499" r:id="rId107"/>
    <p:sldId id="439" r:id="rId108"/>
    <p:sldId id="456" r:id="rId109"/>
    <p:sldId id="500" r:id="rId110"/>
    <p:sldId id="501" r:id="rId111"/>
    <p:sldId id="441" r:id="rId112"/>
    <p:sldId id="466" r:id="rId113"/>
    <p:sldId id="442" r:id="rId114"/>
    <p:sldId id="461" r:id="rId115"/>
    <p:sldId id="462" r:id="rId116"/>
    <p:sldId id="503" r:id="rId117"/>
    <p:sldId id="464" r:id="rId118"/>
    <p:sldId id="502" r:id="rId119"/>
    <p:sldId id="443" r:id="rId120"/>
    <p:sldId id="444" r:id="rId121"/>
    <p:sldId id="447" r:id="rId122"/>
    <p:sldId id="465" r:id="rId123"/>
    <p:sldId id="449" r:id="rId124"/>
    <p:sldId id="446" r:id="rId125"/>
    <p:sldId id="455" r:id="rId126"/>
    <p:sldId id="433" r:id="rId127"/>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Introduction" id="{7B949D52-F0D5-AB43-9ADE-91838CD01EE9}">
          <p14:sldIdLst>
            <p14:sldId id="256"/>
            <p14:sldId id="534"/>
            <p14:sldId id="531"/>
            <p14:sldId id="529"/>
            <p14:sldId id="344"/>
            <p14:sldId id="345"/>
          </p14:sldIdLst>
        </p14:section>
        <p14:section name="Extracted Boundary Pixels from a Segmented Image" id="{66272FE9-1582-C14D-93DF-4B0F7BAA57EF}">
          <p14:sldIdLst>
            <p14:sldId id="347"/>
            <p14:sldId id="348"/>
            <p14:sldId id="349"/>
            <p14:sldId id="479"/>
            <p14:sldId id="476"/>
            <p14:sldId id="477"/>
            <p14:sldId id="385"/>
            <p14:sldId id="386"/>
            <p14:sldId id="387"/>
            <p14:sldId id="388"/>
            <p14:sldId id="389"/>
            <p14:sldId id="390"/>
            <p14:sldId id="391"/>
            <p14:sldId id="392"/>
            <p14:sldId id="393"/>
            <p14:sldId id="394"/>
            <p14:sldId id="363"/>
            <p14:sldId id="362"/>
            <p14:sldId id="395"/>
          </p14:sldIdLst>
        </p14:section>
        <p14:section name="Linking" id="{8EBD7B3E-376C-1548-939B-21C0A54A7E8C}">
          <p14:sldIdLst>
            <p14:sldId id="364"/>
            <p14:sldId id="365"/>
            <p14:sldId id="367"/>
            <p14:sldId id="480"/>
            <p14:sldId id="369"/>
            <p14:sldId id="375"/>
            <p14:sldId id="376"/>
            <p14:sldId id="377"/>
            <p14:sldId id="379"/>
            <p14:sldId id="380"/>
            <p14:sldId id="381"/>
            <p14:sldId id="382"/>
            <p14:sldId id="383"/>
            <p14:sldId id="403"/>
            <p14:sldId id="470"/>
            <p14:sldId id="472"/>
            <p14:sldId id="473"/>
            <p14:sldId id="474"/>
            <p14:sldId id="475"/>
            <p14:sldId id="535"/>
          </p14:sldIdLst>
        </p14:section>
        <p14:section name="Linking with directional Information" id="{525E1C42-590C-224B-8E40-83EEAFE3D0F2}">
          <p14:sldIdLst>
            <p14:sldId id="368"/>
            <p14:sldId id="530"/>
            <p14:sldId id="482"/>
            <p14:sldId id="483"/>
            <p14:sldId id="532"/>
            <p14:sldId id="486"/>
            <p14:sldId id="484"/>
            <p14:sldId id="533"/>
            <p14:sldId id="536"/>
          </p14:sldIdLst>
        </p14:section>
        <p14:section name="segmentation of arcs" id="{219037E9-DF84-064F-9677-D391773824B2}">
          <p14:sldIdLst>
            <p14:sldId id="396"/>
            <p14:sldId id="284"/>
            <p14:sldId id="285"/>
            <p14:sldId id="286"/>
            <p14:sldId id="397"/>
            <p14:sldId id="398"/>
            <p14:sldId id="489"/>
            <p14:sldId id="287"/>
            <p14:sldId id="399"/>
            <p14:sldId id="402"/>
            <p14:sldId id="401"/>
            <p14:sldId id="289"/>
            <p14:sldId id="290"/>
            <p14:sldId id="497"/>
            <p14:sldId id="292"/>
            <p14:sldId id="495"/>
            <p14:sldId id="293"/>
            <p14:sldId id="494"/>
            <p14:sldId id="294"/>
            <p14:sldId id="496"/>
            <p14:sldId id="492"/>
            <p14:sldId id="493"/>
            <p14:sldId id="301"/>
            <p14:sldId id="302"/>
            <p14:sldId id="303"/>
            <p14:sldId id="304"/>
            <p14:sldId id="537"/>
            <p14:sldId id="404"/>
            <p14:sldId id="415"/>
            <p14:sldId id="410"/>
            <p14:sldId id="412"/>
            <p14:sldId id="407"/>
            <p14:sldId id="413"/>
            <p14:sldId id="414"/>
            <p14:sldId id="419"/>
            <p14:sldId id="504"/>
            <p14:sldId id="422"/>
            <p14:sldId id="423"/>
            <p14:sldId id="416"/>
            <p14:sldId id="424"/>
            <p14:sldId id="425"/>
            <p14:sldId id="426"/>
            <p14:sldId id="427"/>
            <p14:sldId id="428"/>
            <p14:sldId id="430"/>
            <p14:sldId id="429"/>
            <p14:sldId id="431"/>
            <p14:sldId id="538"/>
            <p14:sldId id="435"/>
            <p14:sldId id="436"/>
            <p14:sldId id="498"/>
            <p14:sldId id="499"/>
            <p14:sldId id="439"/>
            <p14:sldId id="456"/>
            <p14:sldId id="500"/>
            <p14:sldId id="501"/>
            <p14:sldId id="441"/>
            <p14:sldId id="466"/>
            <p14:sldId id="442"/>
            <p14:sldId id="461"/>
            <p14:sldId id="462"/>
            <p14:sldId id="503"/>
            <p14:sldId id="464"/>
            <p14:sldId id="502"/>
            <p14:sldId id="443"/>
            <p14:sldId id="444"/>
            <p14:sldId id="447"/>
            <p14:sldId id="465"/>
            <p14:sldId id="449"/>
            <p14:sldId id="446"/>
            <p14:sldId id="455"/>
            <p14:sldId id="4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79823" autoAdjust="0"/>
  </p:normalViewPr>
  <p:slideViewPr>
    <p:cSldViewPr>
      <p:cViewPr varScale="1">
        <p:scale>
          <a:sx n="77" d="100"/>
          <a:sy n="77" d="100"/>
        </p:scale>
        <p:origin x="155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6666BAEB-3AD2-DF48-99D7-D6649F7425D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panose="02020500000000000000" pitchFamily="18" charset="-120"/>
              </a:defRPr>
            </a:lvl1pPr>
          </a:lstStyle>
          <a:p>
            <a:pPr>
              <a:defRPr/>
            </a:pPr>
            <a:endParaRPr lang="en-US" altLang="zh-TW"/>
          </a:p>
        </p:txBody>
      </p:sp>
      <p:sp>
        <p:nvSpPr>
          <p:cNvPr id="313347" name="Rectangle 3">
            <a:extLst>
              <a:ext uri="{FF2B5EF4-FFF2-40B4-BE49-F238E27FC236}">
                <a16:creationId xmlns:a16="http://schemas.microsoft.com/office/drawing/2014/main" id="{8772EDE4-7967-934B-B24A-1994A930C91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panose="02020500000000000000" pitchFamily="18" charset="-120"/>
              </a:defRPr>
            </a:lvl1pPr>
          </a:lstStyle>
          <a:p>
            <a:pPr>
              <a:defRPr/>
            </a:pPr>
            <a:endParaRPr lang="en-US" altLang="zh-TW"/>
          </a:p>
        </p:txBody>
      </p:sp>
      <p:sp>
        <p:nvSpPr>
          <p:cNvPr id="313348" name="Rectangle 4">
            <a:extLst>
              <a:ext uri="{FF2B5EF4-FFF2-40B4-BE49-F238E27FC236}">
                <a16:creationId xmlns:a16="http://schemas.microsoft.com/office/drawing/2014/main" id="{A5C0FC7F-02A3-B846-929D-FBAF599ADD4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panose="02020500000000000000" pitchFamily="18" charset="-120"/>
              </a:defRPr>
            </a:lvl1pPr>
          </a:lstStyle>
          <a:p>
            <a:pPr>
              <a:defRPr/>
            </a:pPr>
            <a:endParaRPr lang="en-US" altLang="zh-TW"/>
          </a:p>
        </p:txBody>
      </p:sp>
      <p:sp>
        <p:nvSpPr>
          <p:cNvPr id="313349" name="Rectangle 5">
            <a:extLst>
              <a:ext uri="{FF2B5EF4-FFF2-40B4-BE49-F238E27FC236}">
                <a16:creationId xmlns:a16="http://schemas.microsoft.com/office/drawing/2014/main" id="{03F561BD-EA98-8049-829C-08BBC97CE1C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新細明體" charset="-120"/>
              </a:defRPr>
            </a:lvl1pPr>
          </a:lstStyle>
          <a:p>
            <a:pPr>
              <a:defRPr/>
            </a:pPr>
            <a:fld id="{315A1F0B-CAAF-49AE-B1B4-33BD33F3EA13}" type="slidenum">
              <a:rPr lang="en-US" altLang="zh-TW"/>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F0B43CD6-C7C9-AC42-83B1-ECA8FD8B1CB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panose="02020500000000000000" pitchFamily="18" charset="-120"/>
              </a:defRPr>
            </a:lvl1pPr>
          </a:lstStyle>
          <a:p>
            <a:pPr>
              <a:defRPr/>
            </a:pPr>
            <a:endParaRPr lang="en-US" altLang="zh-TW"/>
          </a:p>
        </p:txBody>
      </p:sp>
      <p:sp>
        <p:nvSpPr>
          <p:cNvPr id="300035" name="Rectangle 3">
            <a:extLst>
              <a:ext uri="{FF2B5EF4-FFF2-40B4-BE49-F238E27FC236}">
                <a16:creationId xmlns:a16="http://schemas.microsoft.com/office/drawing/2014/main" id="{2C66E305-C85D-5C41-8010-11DB2C12CF4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panose="02020500000000000000" pitchFamily="18" charset="-120"/>
              </a:defRPr>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7" name="Rectangle 5">
            <a:extLst>
              <a:ext uri="{FF2B5EF4-FFF2-40B4-BE49-F238E27FC236}">
                <a16:creationId xmlns:a16="http://schemas.microsoft.com/office/drawing/2014/main" id="{8A2C0D90-920F-AD4F-A05A-42CD8819DA7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0038" name="Rectangle 6">
            <a:extLst>
              <a:ext uri="{FF2B5EF4-FFF2-40B4-BE49-F238E27FC236}">
                <a16:creationId xmlns:a16="http://schemas.microsoft.com/office/drawing/2014/main" id="{CEFDC5EE-5BAD-BC49-BB79-1036F6A1FAE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panose="02020500000000000000" pitchFamily="18" charset="-120"/>
              </a:defRPr>
            </a:lvl1pPr>
          </a:lstStyle>
          <a:p>
            <a:pPr>
              <a:defRPr/>
            </a:pPr>
            <a:endParaRPr lang="en-US" altLang="zh-TW"/>
          </a:p>
        </p:txBody>
      </p:sp>
      <p:sp>
        <p:nvSpPr>
          <p:cNvPr id="300039" name="Rectangle 7">
            <a:extLst>
              <a:ext uri="{FF2B5EF4-FFF2-40B4-BE49-F238E27FC236}">
                <a16:creationId xmlns:a16="http://schemas.microsoft.com/office/drawing/2014/main" id="{ABC65F51-B3B6-B046-862D-1A37B53790B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新細明體" charset="-120"/>
              </a:defRPr>
            </a:lvl1pPr>
          </a:lstStyle>
          <a:p>
            <a:pPr>
              <a:defRPr/>
            </a:pPr>
            <a:fld id="{AD4F4B88-EBBF-4EE4-875E-CAFEB645236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www.ecice06.com/CN/article/downloadArticleFile.do?attachType=PDF&amp;id=13978"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在一些圖性的集合 線 以及弧線其實相較於區域是更有幫助的 像是物件偵測</a:t>
            </a:r>
            <a:endParaRPr lang="en-US" altLang="zh-TW" dirty="0"/>
          </a:p>
          <a:p>
            <a:r>
              <a:rPr lang="zh-TW" altLang="en-US" dirty="0"/>
              <a:t>如何找到一個特殊的圖形來匹配物件  線和弧形比起區域更有幫助</a:t>
            </a:r>
          </a:p>
        </p:txBody>
      </p:sp>
      <p:sp>
        <p:nvSpPr>
          <p:cNvPr id="4" name="日期版面配置區 3"/>
          <p:cNvSpPr>
            <a:spLocks noGrp="1"/>
          </p:cNvSpPr>
          <p:nvPr>
            <p:ph type="dt" idx="1"/>
          </p:nvPr>
        </p:nvSpPr>
        <p:spPr/>
        <p:txBody>
          <a:bodyPr/>
          <a:lstStyle/>
          <a:p>
            <a:pPr>
              <a:defRPr/>
            </a:pPr>
            <a:endParaRPr lang="en-US" altLang="zh-TW" dirty="0"/>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3</a:t>
            </a:fld>
            <a:endParaRPr lang="en-US" altLang="zh-TW" dirty="0"/>
          </a:p>
        </p:txBody>
      </p:sp>
    </p:spTree>
    <p:extLst>
      <p:ext uri="{BB962C8B-B14F-4D97-AF65-F5344CB8AC3E}">
        <p14:creationId xmlns:p14="http://schemas.microsoft.com/office/powerpoint/2010/main" val="195848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來到</a:t>
            </a:r>
            <a:r>
              <a:rPr lang="en-US" altLang="zh-TW" dirty="0"/>
              <a:t>(2 6) </a:t>
            </a:r>
            <a:r>
              <a:rPr lang="zh-TW" altLang="en-US" dirty="0"/>
              <a:t>這個點的時候 因為這個點是腳點</a:t>
            </a:r>
            <a:endParaRPr lang="en-US" altLang="zh-TW" dirty="0"/>
          </a:p>
          <a:p>
            <a:r>
              <a:rPr lang="zh-TW" altLang="en-US" dirty="0"/>
              <a:t>且</a:t>
            </a:r>
            <a:r>
              <a:rPr lang="en-US" altLang="zh-TW" dirty="0"/>
              <a:t>(2 5)(3 6)</a:t>
            </a:r>
            <a:r>
              <a:rPr lang="zh-TW" altLang="en-US" dirty="0"/>
              <a:t>都是</a:t>
            </a:r>
            <a:r>
              <a:rPr lang="en-US" altLang="zh-TW" dirty="0"/>
              <a:t>2</a:t>
            </a:r>
            <a:r>
              <a:rPr lang="zh-TW" altLang="en-US" dirty="0"/>
              <a:t> 所以就會被</a:t>
            </a:r>
            <a:r>
              <a:rPr lang="en-US" altLang="zh-TW" dirty="0"/>
              <a:t>new</a:t>
            </a:r>
            <a:r>
              <a:rPr lang="zh-TW" altLang="en-US" dirty="0"/>
              <a:t>在</a:t>
            </a:r>
            <a:r>
              <a:rPr lang="en-US" altLang="zh-TW" dirty="0"/>
              <a:t>2 </a:t>
            </a:r>
            <a:r>
              <a:rPr lang="zh-TW" altLang="en-US" dirty="0"/>
              <a:t>這個</a:t>
            </a:r>
            <a:r>
              <a:rPr lang="en-US" altLang="zh-TW" dirty="0" err="1"/>
              <a:t>chainset</a:t>
            </a:r>
            <a:r>
              <a:rPr lang="en-US" altLang="zh-TW" dirty="0"/>
              <a:t> </a:t>
            </a:r>
            <a:r>
              <a:rPr lang="zh-TW" altLang="en-US" dirty="0"/>
              <a:t>中</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14</a:t>
            </a:fld>
            <a:endParaRPr lang="en-US" altLang="zh-TW"/>
          </a:p>
        </p:txBody>
      </p:sp>
    </p:spTree>
    <p:extLst>
      <p:ext uri="{BB962C8B-B14F-4D97-AF65-F5344CB8AC3E}">
        <p14:creationId xmlns:p14="http://schemas.microsoft.com/office/powerpoint/2010/main" val="304678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到這張圖的時候 因為</a:t>
            </a:r>
            <a:r>
              <a:rPr lang="en-US" altLang="zh-TW" dirty="0"/>
              <a:t>(3 2)</a:t>
            </a:r>
            <a:r>
              <a:rPr lang="zh-TW" altLang="en-US" dirty="0"/>
              <a:t>是遇到的第一個點 </a:t>
            </a:r>
            <a:endParaRPr lang="en-US" altLang="zh-TW" dirty="0"/>
          </a:p>
          <a:p>
            <a:r>
              <a:rPr lang="zh-TW" altLang="en-US" dirty="0"/>
              <a:t>所以會</a:t>
            </a:r>
            <a:r>
              <a:rPr lang="en-US" altLang="zh-TW" dirty="0"/>
              <a:t>new</a:t>
            </a:r>
            <a:r>
              <a:rPr lang="zh-TW" altLang="en-US" dirty="0"/>
              <a:t>一個 </a:t>
            </a:r>
            <a:r>
              <a:rPr lang="en-US" altLang="zh-TW" dirty="0"/>
              <a:t>(1)</a:t>
            </a:r>
            <a:r>
              <a:rPr lang="zh-TW" altLang="en-US" dirty="0"/>
              <a:t> 的</a:t>
            </a:r>
            <a:r>
              <a:rPr lang="en-US" altLang="zh-TW" dirty="0" err="1"/>
              <a:t>chainset</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15</a:t>
            </a:fld>
            <a:endParaRPr lang="en-US" altLang="zh-TW"/>
          </a:p>
        </p:txBody>
      </p:sp>
    </p:spTree>
    <p:extLst>
      <p:ext uri="{BB962C8B-B14F-4D97-AF65-F5344CB8AC3E}">
        <p14:creationId xmlns:p14="http://schemas.microsoft.com/office/powerpoint/2010/main" val="347922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因為</a:t>
            </a:r>
            <a:r>
              <a:rPr lang="en-US" altLang="zh-TW" dirty="0"/>
              <a:t>(3 5 ) </a:t>
            </a:r>
            <a:r>
              <a:rPr lang="zh-TW" altLang="en-US" dirty="0"/>
              <a:t>這個</a:t>
            </a:r>
            <a:r>
              <a:rPr lang="en-US" altLang="zh-TW" dirty="0"/>
              <a:t>2</a:t>
            </a:r>
            <a:r>
              <a:rPr lang="zh-TW" altLang="en-US" dirty="0"/>
              <a:t>的</a:t>
            </a:r>
            <a:r>
              <a:rPr lang="en-US" altLang="zh-TW" dirty="0" err="1"/>
              <a:t>neighber</a:t>
            </a:r>
            <a:r>
              <a:rPr lang="zh-TW" altLang="en-US" dirty="0"/>
              <a:t>有三個點 所以判斷他不是一個內點 是一個邊界上的點</a:t>
            </a:r>
            <a:endParaRPr lang="en-US" altLang="zh-TW" dirty="0"/>
          </a:p>
          <a:p>
            <a:r>
              <a:rPr lang="zh-TW" altLang="en-US" dirty="0"/>
              <a:t>但是沒有放入原來的 </a:t>
            </a:r>
            <a:r>
              <a:rPr lang="en-US" altLang="zh-TW" dirty="0" err="1"/>
              <a:t>chainset</a:t>
            </a:r>
            <a:r>
              <a:rPr lang="en-US" altLang="zh-TW" dirty="0"/>
              <a:t> (2) </a:t>
            </a:r>
            <a:r>
              <a:rPr lang="zh-TW" altLang="en-US" dirty="0"/>
              <a:t>裡面  因為剛剛有提到掃的方向要順時針加入</a:t>
            </a:r>
            <a:endParaRPr lang="en-US" altLang="zh-TW" dirty="0"/>
          </a:p>
          <a:p>
            <a:r>
              <a:rPr lang="zh-TW" altLang="en-US" dirty="0"/>
              <a:t>所以先停駐前面的</a:t>
            </a:r>
            <a:r>
              <a:rPr lang="en-US" altLang="zh-TW" dirty="0" err="1"/>
              <a:t>chainset</a:t>
            </a:r>
            <a:r>
              <a:rPr lang="en-US" altLang="zh-TW" dirty="0"/>
              <a:t> (1) </a:t>
            </a:r>
            <a:r>
              <a:rPr lang="zh-TW" altLang="en-US" dirty="0"/>
              <a:t>以及 </a:t>
            </a:r>
            <a:r>
              <a:rPr lang="en-US" altLang="zh-TW" dirty="0" err="1"/>
              <a:t>chainset</a:t>
            </a:r>
            <a:r>
              <a:rPr lang="en-US" altLang="zh-TW" dirty="0"/>
              <a:t> (2) </a:t>
            </a:r>
            <a:r>
              <a:rPr lang="zh-TW" altLang="en-US" dirty="0"/>
              <a:t>重新</a:t>
            </a:r>
            <a:r>
              <a:rPr lang="en-US" altLang="zh-TW" dirty="0"/>
              <a:t>new</a:t>
            </a:r>
            <a:r>
              <a:rPr lang="zh-TW" altLang="en-US" dirty="0"/>
              <a:t>一個 </a:t>
            </a:r>
            <a:r>
              <a:rPr lang="en-US" altLang="zh-TW" dirty="0" err="1"/>
              <a:t>chainset</a:t>
            </a:r>
            <a:r>
              <a:rPr lang="en-US" altLang="zh-TW" dirty="0"/>
              <a:t> (2)</a:t>
            </a:r>
          </a:p>
          <a:p>
            <a:endParaRPr lang="en-US" altLang="zh-TW" dirty="0"/>
          </a:p>
          <a:p>
            <a:endParaRPr lang="en-US" altLang="zh-TW"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18</a:t>
            </a:fld>
            <a:endParaRPr lang="en-US" altLang="zh-TW"/>
          </a:p>
        </p:txBody>
      </p:sp>
    </p:spTree>
    <p:extLst>
      <p:ext uri="{BB962C8B-B14F-4D97-AF65-F5344CB8AC3E}">
        <p14:creationId xmlns:p14="http://schemas.microsoft.com/office/powerpoint/2010/main" val="60130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接下來 </a:t>
            </a:r>
            <a:r>
              <a:rPr lang="en-US" altLang="zh-TW" dirty="0"/>
              <a:t>(3 6 ) </a:t>
            </a:r>
            <a:r>
              <a:rPr lang="zh-TW" altLang="en-US" dirty="0"/>
              <a:t>這個</a:t>
            </a:r>
            <a:r>
              <a:rPr lang="en-US" altLang="zh-TW" dirty="0"/>
              <a:t>2</a:t>
            </a:r>
            <a:r>
              <a:rPr lang="zh-TW" altLang="en-US" dirty="0"/>
              <a:t>的</a:t>
            </a:r>
            <a:r>
              <a:rPr lang="en-US" altLang="zh-TW" dirty="0" err="1"/>
              <a:t>neighber</a:t>
            </a:r>
            <a:r>
              <a:rPr lang="zh-TW" altLang="en-US" dirty="0"/>
              <a:t>有三個點 所以判斷他不是一個內點 是一個邊界上的點</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所以就以順時針的方向加入原先的</a:t>
            </a:r>
            <a:r>
              <a:rPr lang="en-US" altLang="zh-TW" dirty="0" err="1"/>
              <a:t>chainset</a:t>
            </a:r>
            <a:r>
              <a:rPr lang="en-US" altLang="zh-TW" dirty="0"/>
              <a:t> (2)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19</a:t>
            </a:fld>
            <a:endParaRPr lang="en-US" altLang="zh-TW"/>
          </a:p>
        </p:txBody>
      </p:sp>
    </p:spTree>
    <p:extLst>
      <p:ext uri="{BB962C8B-B14F-4D97-AF65-F5344CB8AC3E}">
        <p14:creationId xmlns:p14="http://schemas.microsoft.com/office/powerpoint/2010/main" val="109881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接下來到了</a:t>
            </a:r>
            <a:r>
              <a:rPr lang="en-US" altLang="zh-TW" dirty="0"/>
              <a:t>(4 3) </a:t>
            </a:r>
            <a:r>
              <a:rPr lang="zh-TW" altLang="en-US" dirty="0"/>
              <a:t>這個點 發現他有</a:t>
            </a:r>
            <a:r>
              <a:rPr lang="en-US" altLang="zh-TW" dirty="0"/>
              <a:t>4</a:t>
            </a:r>
            <a:r>
              <a:rPr lang="zh-TW" altLang="en-US" dirty="0"/>
              <a:t>個</a:t>
            </a:r>
            <a:r>
              <a:rPr lang="en-US" altLang="zh-TW" dirty="0" err="1"/>
              <a:t>neighber</a:t>
            </a:r>
            <a:r>
              <a:rPr lang="zh-TW" altLang="en-US" dirty="0"/>
              <a:t> 所以判斷是個內點</a:t>
            </a:r>
            <a:endParaRPr lang="en-US" altLang="zh-TW" dirty="0"/>
          </a:p>
          <a:p>
            <a:r>
              <a:rPr lang="zh-TW" altLang="en-US" dirty="0"/>
              <a:t>所以就會自動跳過</a:t>
            </a:r>
            <a:r>
              <a:rPr lang="en-US" altLang="zh-TW" dirty="0"/>
              <a:t> </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21</a:t>
            </a:fld>
            <a:endParaRPr lang="en-US" altLang="zh-TW"/>
          </a:p>
        </p:txBody>
      </p:sp>
    </p:spTree>
    <p:extLst>
      <p:ext uri="{BB962C8B-B14F-4D97-AF65-F5344CB8AC3E}">
        <p14:creationId xmlns:p14="http://schemas.microsoft.com/office/powerpoint/2010/main" val="216390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當演算法持續執行到最後一個邊界時 全部</a:t>
            </a:r>
            <a:r>
              <a:rPr lang="en-US" altLang="zh-TW" dirty="0" err="1"/>
              <a:t>chainset</a:t>
            </a:r>
            <a:r>
              <a:rPr lang="zh-TW" altLang="en-US" dirty="0"/>
              <a:t>就會長這樣</a:t>
            </a:r>
            <a:endParaRPr lang="en-US" altLang="zh-TW" dirty="0"/>
          </a:p>
          <a:p>
            <a:r>
              <a:rPr lang="zh-TW" altLang="en-US" dirty="0"/>
              <a:t>接下來就是要想辦法串起來</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22</a:t>
            </a:fld>
            <a:endParaRPr lang="en-US" altLang="zh-TW"/>
          </a:p>
        </p:txBody>
      </p:sp>
    </p:spTree>
    <p:extLst>
      <p:ext uri="{BB962C8B-B14F-4D97-AF65-F5344CB8AC3E}">
        <p14:creationId xmlns:p14="http://schemas.microsoft.com/office/powerpoint/2010/main" val="2180825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這邊發現 </a:t>
            </a:r>
            <a:r>
              <a:rPr lang="en-US" altLang="zh-TW" dirty="0"/>
              <a:t>(5 4 )</a:t>
            </a:r>
            <a:r>
              <a:rPr lang="zh-TW" altLang="en-US" dirty="0"/>
              <a:t>可以接到 </a:t>
            </a:r>
            <a:r>
              <a:rPr lang="en-US" altLang="zh-TW" dirty="0"/>
              <a:t>(5 3)</a:t>
            </a:r>
            <a:r>
              <a:rPr lang="zh-TW" altLang="en-US" dirty="0"/>
              <a:t>這個點 然後 </a:t>
            </a:r>
            <a:r>
              <a:rPr lang="en-US" altLang="zh-TW" dirty="0"/>
              <a:t>(6 6 )</a:t>
            </a:r>
            <a:r>
              <a:rPr lang="zh-TW" altLang="en-US" dirty="0"/>
              <a:t> 可以接到 </a:t>
            </a:r>
            <a:r>
              <a:rPr lang="en-US" altLang="zh-TW" dirty="0"/>
              <a:t>(6 5) </a:t>
            </a:r>
            <a:r>
              <a:rPr lang="zh-TW" altLang="en-US" dirty="0"/>
              <a:t>這個點</a:t>
            </a:r>
            <a:endParaRPr lang="en-US" altLang="zh-TW" dirty="0"/>
          </a:p>
          <a:p>
            <a:r>
              <a:rPr lang="zh-TW" altLang="en-US" dirty="0"/>
              <a:t>所以整個</a:t>
            </a:r>
            <a:r>
              <a:rPr lang="en-US" altLang="zh-TW" dirty="0" err="1"/>
              <a:t>linelist</a:t>
            </a:r>
            <a:r>
              <a:rPr lang="en-US" altLang="zh-TW" dirty="0"/>
              <a:t> </a:t>
            </a:r>
            <a:r>
              <a:rPr lang="zh-TW" altLang="en-US" dirty="0"/>
              <a:t>就會長這樣</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23</a:t>
            </a:fld>
            <a:endParaRPr lang="en-US" altLang="zh-TW"/>
          </a:p>
        </p:txBody>
      </p:sp>
    </p:spTree>
    <p:extLst>
      <p:ext uri="{BB962C8B-B14F-4D97-AF65-F5344CB8AC3E}">
        <p14:creationId xmlns:p14="http://schemas.microsoft.com/office/powerpoint/2010/main" val="1206271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全部都連接起來後 可以得到</a:t>
            </a:r>
            <a:r>
              <a:rPr lang="en-US" altLang="zh-TW" dirty="0"/>
              <a:t>region 1 </a:t>
            </a:r>
            <a:r>
              <a:rPr lang="zh-TW" altLang="en-US" dirty="0"/>
              <a:t>的長度是</a:t>
            </a:r>
            <a:r>
              <a:rPr lang="en-US" altLang="zh-TW" dirty="0"/>
              <a:t>8 </a:t>
            </a:r>
          </a:p>
          <a:p>
            <a:r>
              <a:rPr lang="en-US" altLang="zh-TW" dirty="0"/>
              <a:t>Region 2 </a:t>
            </a:r>
            <a:r>
              <a:rPr lang="zh-TW" altLang="en-US" dirty="0"/>
              <a:t>的長度是 </a:t>
            </a:r>
            <a:r>
              <a:rPr lang="en-US" altLang="zh-TW" dirty="0"/>
              <a:t>10</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24</a:t>
            </a:fld>
            <a:endParaRPr lang="en-US" altLang="zh-TW"/>
          </a:p>
        </p:txBody>
      </p:sp>
    </p:spTree>
    <p:extLst>
      <p:ext uri="{BB962C8B-B14F-4D97-AF65-F5344CB8AC3E}">
        <p14:creationId xmlns:p14="http://schemas.microsoft.com/office/powerpoint/2010/main" val="219218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前述的</a:t>
            </a:r>
            <a:r>
              <a:rPr lang="en-US" altLang="zh-TW" dirty="0"/>
              <a:t>border tracking : </a:t>
            </a:r>
            <a:r>
              <a:rPr lang="zh-TW" altLang="en-US" dirty="0"/>
              <a:t>每一個邊界彼此是相連的</a:t>
            </a:r>
            <a:endParaRPr lang="en-US" altLang="zh-TW" dirty="0"/>
          </a:p>
          <a:p>
            <a:r>
              <a:rPr lang="zh-TW" altLang="en-US" dirty="0"/>
              <a:t>因為點之間無法被分割成更多的</a:t>
            </a:r>
            <a:r>
              <a:rPr lang="en-US" altLang="zh-TW" dirty="0"/>
              <a:t>segments</a:t>
            </a:r>
          </a:p>
          <a:p>
            <a:r>
              <a:rPr lang="zh-TW" altLang="en-US" dirty="0"/>
              <a:t>如果是 符號的邊界可能會更複雜 </a:t>
            </a:r>
            <a:r>
              <a:rPr lang="en-US" altLang="zh-TW" dirty="0"/>
              <a:t>edge</a:t>
            </a:r>
            <a:r>
              <a:rPr lang="zh-TW" altLang="en-US" dirty="0"/>
              <a:t>可以記為 </a:t>
            </a:r>
            <a:r>
              <a:rPr lang="en-US" altLang="zh-TW" dirty="0"/>
              <a:t>1 </a:t>
            </a:r>
            <a:r>
              <a:rPr lang="zh-TW" altLang="en-US" dirty="0"/>
              <a:t> 非</a:t>
            </a:r>
            <a:r>
              <a:rPr lang="en-US" altLang="zh-TW" dirty="0"/>
              <a:t>edge </a:t>
            </a:r>
            <a:r>
              <a:rPr lang="zh-TW" altLang="en-US" dirty="0"/>
              <a:t>記為 </a:t>
            </a:r>
            <a:r>
              <a:rPr lang="en-US" altLang="zh-TW" dirty="0"/>
              <a:t>0 </a:t>
            </a:r>
          </a:p>
          <a:p>
            <a:r>
              <a:rPr lang="en-US" altLang="zh-TW" dirty="0"/>
              <a:t>Segment</a:t>
            </a:r>
            <a:r>
              <a:rPr lang="zh-TW" altLang="en-US" dirty="0"/>
              <a:t> 可以由相連的邊界像素組成 可以是</a:t>
            </a:r>
            <a:r>
              <a:rPr lang="en-US" altLang="zh-TW" dirty="0"/>
              <a:t>endpoint </a:t>
            </a:r>
            <a:r>
              <a:rPr lang="zh-TW" altLang="en-US" dirty="0"/>
              <a:t>或是 </a:t>
            </a:r>
            <a:r>
              <a:rPr lang="en-US" altLang="zh-TW" dirty="0"/>
              <a:t>corner </a:t>
            </a:r>
            <a:r>
              <a:rPr lang="zh-TW" altLang="en-US" dirty="0"/>
              <a:t>或是 </a:t>
            </a:r>
            <a:r>
              <a:rPr lang="en-US" altLang="zh-TW" dirty="0"/>
              <a:t>junction, </a:t>
            </a:r>
            <a:r>
              <a:rPr lang="zh-TW" altLang="en-US" dirty="0"/>
              <a:t>所以</a:t>
            </a:r>
            <a:r>
              <a:rPr lang="en-US" altLang="zh-TW" dirty="0" err="1"/>
              <a:t>piexeltype</a:t>
            </a:r>
            <a:r>
              <a:rPr lang="en-US" altLang="zh-TW" dirty="0"/>
              <a:t> </a:t>
            </a:r>
            <a:r>
              <a:rPr lang="zh-TW" altLang="en-US" dirty="0"/>
              <a:t>更為複雜</a:t>
            </a:r>
            <a:endParaRPr lang="en-US" altLang="zh-TW"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26</a:t>
            </a:fld>
            <a:endParaRPr lang="en-US" altLang="zh-TW"/>
          </a:p>
        </p:txBody>
      </p:sp>
    </p:spTree>
    <p:extLst>
      <p:ext uri="{BB962C8B-B14F-4D97-AF65-F5344CB8AC3E}">
        <p14:creationId xmlns:p14="http://schemas.microsoft.com/office/powerpoint/2010/main" val="135973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這是一個 </a:t>
            </a:r>
            <a:r>
              <a:rPr lang="en-US" altLang="zh-TW" dirty="0"/>
              <a:t>symbolic image </a:t>
            </a:r>
            <a:r>
              <a:rPr lang="zh-TW" altLang="en-US" dirty="0"/>
              <a:t>綠色的部分是</a:t>
            </a:r>
            <a:r>
              <a:rPr lang="en-US" altLang="zh-TW" dirty="0"/>
              <a:t>endpoint </a:t>
            </a:r>
          </a:p>
          <a:p>
            <a:r>
              <a:rPr lang="zh-TW" altLang="en-US" dirty="0"/>
              <a:t>紅色的部分是</a:t>
            </a:r>
            <a:r>
              <a:rPr lang="en-US" altLang="zh-TW" dirty="0"/>
              <a:t>junction </a:t>
            </a:r>
            <a:r>
              <a:rPr lang="zh-TW" altLang="en-US" dirty="0"/>
              <a:t>藍色</a:t>
            </a:r>
            <a:r>
              <a:rPr lang="en-US" altLang="zh-TW" dirty="0"/>
              <a:t>corner  </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27</a:t>
            </a:fld>
            <a:endParaRPr lang="en-US" altLang="zh-TW"/>
          </a:p>
        </p:txBody>
      </p:sp>
    </p:spTree>
    <p:extLst>
      <p:ext uri="{BB962C8B-B14F-4D97-AF65-F5344CB8AC3E}">
        <p14:creationId xmlns:p14="http://schemas.microsoft.com/office/powerpoint/2010/main" val="30404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本章 我們要探討的如何將相同弧線上的像素序列萃取出來 而來源這些被分割或是被標籤化的影像。</a:t>
            </a:r>
          </a:p>
        </p:txBody>
      </p:sp>
      <p:sp>
        <p:nvSpPr>
          <p:cNvPr id="4" name="日期版面配置區 3"/>
          <p:cNvSpPr>
            <a:spLocks noGrp="1"/>
          </p:cNvSpPr>
          <p:nvPr>
            <p:ph type="dt" idx="1"/>
          </p:nvPr>
        </p:nvSpPr>
        <p:spPr/>
        <p:txBody>
          <a:bodyPr/>
          <a:lstStyle/>
          <a:p>
            <a:pPr>
              <a:defRPr/>
            </a:pPr>
            <a:endParaRPr lang="en-US" altLang="zh-TW" dirty="0"/>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4</a:t>
            </a:fld>
            <a:endParaRPr lang="en-US" altLang="zh-TW" dirty="0"/>
          </a:p>
        </p:txBody>
      </p:sp>
    </p:spTree>
    <p:extLst>
      <p:ext uri="{BB962C8B-B14F-4D97-AF65-F5344CB8AC3E}">
        <p14:creationId xmlns:p14="http://schemas.microsoft.com/office/powerpoint/2010/main" val="2475304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Pixeltype</a:t>
            </a:r>
            <a:r>
              <a:rPr lang="zh-TW" altLang="en-US" dirty="0"/>
              <a:t>定義有六種</a:t>
            </a:r>
            <a:endParaRPr lang="en-US" altLang="zh-TW" dirty="0"/>
          </a:p>
          <a:p>
            <a:r>
              <a:rPr lang="en-US" altLang="zh-TW" dirty="0"/>
              <a:t>Isolated point: </a:t>
            </a:r>
            <a:r>
              <a:rPr lang="zh-TW" altLang="en-US" dirty="0"/>
              <a:t>附近沒有其他相鄰的點 新線段的起點 就線段的內點</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28</a:t>
            </a:fld>
            <a:endParaRPr lang="en-US" altLang="zh-TW"/>
          </a:p>
        </p:txBody>
      </p:sp>
    </p:spTree>
    <p:extLst>
      <p:ext uri="{BB962C8B-B14F-4D97-AF65-F5344CB8AC3E}">
        <p14:creationId xmlns:p14="http://schemas.microsoft.com/office/powerpoint/2010/main" val="3064356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運算的規則一樣是從左到右 從上到下 所以 </a:t>
            </a:r>
            <a:r>
              <a:rPr lang="en-US" altLang="zh-TW" dirty="0"/>
              <a:t>(1 1) </a:t>
            </a:r>
            <a:r>
              <a:rPr lang="zh-TW" altLang="en-US" dirty="0"/>
              <a:t>都沒有其他線段</a:t>
            </a:r>
            <a:r>
              <a:rPr lang="en-US" altLang="zh-TW" dirty="0"/>
              <a:t> </a:t>
            </a:r>
          </a:p>
          <a:p>
            <a:r>
              <a:rPr lang="zh-TW" altLang="en-US" dirty="0"/>
              <a:t>所以定義為</a:t>
            </a:r>
            <a:r>
              <a:rPr lang="en-US" altLang="zh-TW" dirty="0"/>
              <a:t>start point</a:t>
            </a:r>
            <a:r>
              <a:rPr lang="zh-TW" altLang="en-US" dirty="0"/>
              <a:t> </a:t>
            </a:r>
            <a:r>
              <a:rPr lang="en-US" altLang="zh-TW" dirty="0"/>
              <a:t>of new segment</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30</a:t>
            </a:fld>
            <a:endParaRPr lang="en-US" altLang="zh-TW"/>
          </a:p>
        </p:txBody>
      </p:sp>
    </p:spTree>
    <p:extLst>
      <p:ext uri="{BB962C8B-B14F-4D97-AF65-F5344CB8AC3E}">
        <p14:creationId xmlns:p14="http://schemas.microsoft.com/office/powerpoint/2010/main" val="1280628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運算的規則一樣是從左到右 從上到下 所以 </a:t>
            </a:r>
            <a:r>
              <a:rPr lang="en-US" altLang="zh-TW" dirty="0"/>
              <a:t> (1 5 )</a:t>
            </a:r>
            <a:r>
              <a:rPr lang="zh-TW" altLang="en-US" dirty="0"/>
              <a:t>都沒有其他線段</a:t>
            </a:r>
            <a:r>
              <a:rPr lang="en-US" altLang="zh-TW" dirty="0"/>
              <a:t> </a:t>
            </a:r>
          </a:p>
          <a:p>
            <a:r>
              <a:rPr lang="zh-TW" altLang="en-US" dirty="0"/>
              <a:t>所以定義為</a:t>
            </a:r>
            <a:r>
              <a:rPr lang="en-US" altLang="zh-TW" dirty="0"/>
              <a:t>start point</a:t>
            </a:r>
            <a:r>
              <a:rPr lang="zh-TW" altLang="en-US" dirty="0"/>
              <a:t> </a:t>
            </a:r>
            <a:r>
              <a:rPr lang="en-US" altLang="zh-TW" dirty="0"/>
              <a:t>of new segment</a:t>
            </a:r>
            <a:endParaRPr lang="zh-TW" altLang="en-US"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31</a:t>
            </a:fld>
            <a:endParaRPr lang="en-US" altLang="zh-TW"/>
          </a:p>
        </p:txBody>
      </p:sp>
    </p:spTree>
    <p:extLst>
      <p:ext uri="{BB962C8B-B14F-4D97-AF65-F5344CB8AC3E}">
        <p14:creationId xmlns:p14="http://schemas.microsoft.com/office/powerpoint/2010/main" val="2438137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32</a:t>
            </a:fld>
            <a:endParaRPr lang="en-US" altLang="zh-TW"/>
          </a:p>
        </p:txBody>
      </p:sp>
    </p:spTree>
    <p:extLst>
      <p:ext uri="{BB962C8B-B14F-4D97-AF65-F5344CB8AC3E}">
        <p14:creationId xmlns:p14="http://schemas.microsoft.com/office/powerpoint/2010/main" val="1687423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運算到了第</a:t>
            </a:r>
            <a:r>
              <a:rPr lang="en-US" altLang="zh-TW" dirty="0"/>
              <a:t>3 row</a:t>
            </a:r>
            <a:r>
              <a:rPr lang="zh-TW" altLang="en-US" dirty="0"/>
              <a:t>的時候 判定 </a:t>
            </a:r>
            <a:r>
              <a:rPr lang="en-US" altLang="zh-TW" dirty="0"/>
              <a:t>(3 3 )</a:t>
            </a:r>
            <a:r>
              <a:rPr lang="zh-TW" altLang="en-US" dirty="0"/>
              <a:t>是個</a:t>
            </a:r>
            <a:r>
              <a:rPr lang="en-US" altLang="zh-TW" dirty="0"/>
              <a:t>junction</a:t>
            </a:r>
          </a:p>
          <a:p>
            <a:r>
              <a:rPr lang="zh-TW" altLang="en-US" dirty="0"/>
              <a:t>先視為是 </a:t>
            </a:r>
            <a:r>
              <a:rPr lang="en-US" altLang="zh-TW" dirty="0"/>
              <a:t>(1) (2) </a:t>
            </a:r>
            <a:r>
              <a:rPr lang="zh-TW" altLang="en-US" dirty="0"/>
              <a:t>兩條線段的</a:t>
            </a:r>
            <a:r>
              <a:rPr lang="en-US" altLang="zh-TW" dirty="0"/>
              <a:t>endpoint</a:t>
            </a:r>
          </a:p>
          <a:p>
            <a:r>
              <a:rPr lang="zh-TW" altLang="en-US" dirty="0"/>
              <a:t>然後再重新</a:t>
            </a:r>
            <a:r>
              <a:rPr lang="en-US" altLang="zh-TW" dirty="0"/>
              <a:t>list </a:t>
            </a:r>
            <a:r>
              <a:rPr lang="zh-TW" altLang="en-US" dirty="0"/>
              <a:t>一個新的線段的起點</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34</a:t>
            </a:fld>
            <a:endParaRPr lang="en-US" altLang="zh-TW"/>
          </a:p>
        </p:txBody>
      </p:sp>
    </p:spTree>
    <p:extLst>
      <p:ext uri="{BB962C8B-B14F-4D97-AF65-F5344CB8AC3E}">
        <p14:creationId xmlns:p14="http://schemas.microsoft.com/office/powerpoint/2010/main" val="3910830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掃完之後就會發現有</a:t>
            </a:r>
            <a:r>
              <a:rPr lang="en-US" altLang="zh-TW" dirty="0"/>
              <a:t>4</a:t>
            </a:r>
            <a:r>
              <a:rPr lang="zh-TW" altLang="en-US" dirty="0"/>
              <a:t>條線段</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39</a:t>
            </a:fld>
            <a:endParaRPr lang="en-US" altLang="zh-TW"/>
          </a:p>
        </p:txBody>
      </p:sp>
    </p:spTree>
    <p:extLst>
      <p:ext uri="{BB962C8B-B14F-4D97-AF65-F5344CB8AC3E}">
        <p14:creationId xmlns:p14="http://schemas.microsoft.com/office/powerpoint/2010/main" val="2435191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如果當時將</a:t>
            </a:r>
            <a:r>
              <a:rPr lang="en-US" altLang="zh-TW" dirty="0"/>
              <a:t>(5 3 ) </a:t>
            </a:r>
            <a:r>
              <a:rPr lang="zh-TW" altLang="en-US" dirty="0"/>
              <a:t>視為是線段的內點也可以 那就會接下去</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41</a:t>
            </a:fld>
            <a:endParaRPr lang="en-US" altLang="zh-TW"/>
          </a:p>
        </p:txBody>
      </p:sp>
    </p:spTree>
    <p:extLst>
      <p:ext uri="{BB962C8B-B14F-4D97-AF65-F5344CB8AC3E}">
        <p14:creationId xmlns:p14="http://schemas.microsoft.com/office/powerpoint/2010/main" val="3536781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 </a:t>
            </a:r>
            <a:r>
              <a:rPr lang="en-US" altLang="zh-TW" dirty="0"/>
              <a:t>(5 3) </a:t>
            </a:r>
            <a:r>
              <a:rPr lang="zh-TW" altLang="en-US" dirty="0"/>
              <a:t>當成舊線段內點 就會只產生</a:t>
            </a:r>
            <a:r>
              <a:rPr lang="en-US" altLang="zh-TW" dirty="0"/>
              <a:t>3</a:t>
            </a:r>
            <a:r>
              <a:rPr lang="zh-TW" altLang="en-US" dirty="0"/>
              <a:t>個</a:t>
            </a:r>
            <a:r>
              <a:rPr lang="en-US" altLang="zh-TW" dirty="0"/>
              <a:t>segment</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44</a:t>
            </a:fld>
            <a:endParaRPr lang="en-US" altLang="zh-TW"/>
          </a:p>
        </p:txBody>
      </p:sp>
    </p:spTree>
    <p:extLst>
      <p:ext uri="{BB962C8B-B14F-4D97-AF65-F5344CB8AC3E}">
        <p14:creationId xmlns:p14="http://schemas.microsoft.com/office/powerpoint/2010/main" val="487352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 剛剛之前提到的</a:t>
            </a:r>
            <a:r>
              <a:rPr lang="en-US" altLang="zh-TW" dirty="0"/>
              <a:t>edge tracking </a:t>
            </a:r>
            <a:r>
              <a:rPr lang="zh-TW" altLang="en-US" dirty="0"/>
              <a:t>都是沒有方向性的資訊</a:t>
            </a:r>
            <a:endParaRPr lang="en-US" altLang="zh-TW" dirty="0"/>
          </a:p>
          <a:p>
            <a:r>
              <a:rPr lang="zh-TW" altLang="en-US" dirty="0"/>
              <a:t>在這一章 我們假定每個邊界上的</a:t>
            </a:r>
            <a:r>
              <a:rPr lang="en-US" altLang="zh-TW" dirty="0"/>
              <a:t>pixel</a:t>
            </a:r>
            <a:r>
              <a:rPr lang="zh-TW" altLang="en-US" dirty="0"/>
              <a:t>都是有方向性的</a:t>
            </a:r>
            <a:endParaRPr lang="en-US" altLang="zh-TW" dirty="0"/>
          </a:p>
          <a:p>
            <a:r>
              <a:rPr lang="zh-TW" altLang="en-US" dirty="0"/>
              <a:t>我們希望可以將位置很相近 或是方向很相近的</a:t>
            </a:r>
            <a:r>
              <a:rPr lang="en-US" altLang="zh-TW" dirty="0"/>
              <a:t>pixel </a:t>
            </a:r>
            <a:r>
              <a:rPr lang="zh-TW" altLang="en-US" dirty="0"/>
              <a:t>聚集在一起</a:t>
            </a:r>
            <a:endParaRPr lang="en-US" altLang="zh-TW" dirty="0"/>
          </a:p>
          <a:p>
            <a:r>
              <a:rPr lang="zh-TW" altLang="en-US" dirty="0"/>
              <a:t>之後就可以很好的去擬和直線或曲線</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46</a:t>
            </a:fld>
            <a:endParaRPr lang="en-US" altLang="zh-TW"/>
          </a:p>
        </p:txBody>
      </p:sp>
    </p:spTree>
    <p:extLst>
      <p:ext uri="{BB962C8B-B14F-4D97-AF65-F5344CB8AC3E}">
        <p14:creationId xmlns:p14="http://schemas.microsoft.com/office/powerpoint/2010/main" val="2148964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將這些</a:t>
            </a:r>
            <a:r>
              <a:rPr lang="en-US" altLang="zh-TW" dirty="0"/>
              <a:t>pixel</a:t>
            </a:r>
            <a:r>
              <a:rPr lang="zh-TW" altLang="en-US" dirty="0"/>
              <a:t>連起來的過程和剛剛介紹的很類似</a:t>
            </a:r>
            <a:endParaRPr lang="en-US" altLang="zh-TW" dirty="0"/>
          </a:p>
          <a:p>
            <a:r>
              <a:rPr lang="zh-TW" altLang="en-US" dirty="0"/>
              <a:t>一樣是由上到下  左到右</a:t>
            </a:r>
            <a:endParaRPr lang="en-US" altLang="zh-TW" dirty="0"/>
          </a:p>
          <a:p>
            <a:r>
              <a:rPr lang="zh-TW" altLang="en-US" dirty="0"/>
              <a:t>當遇到有</a:t>
            </a:r>
            <a:r>
              <a:rPr lang="en-US" altLang="zh-TW" dirty="0"/>
              <a:t>label</a:t>
            </a:r>
            <a:r>
              <a:rPr lang="zh-TW" altLang="en-US" dirty="0"/>
              <a:t>的時候就會有以下三種狀況</a:t>
            </a:r>
            <a:endParaRPr lang="en-US" altLang="zh-TW" dirty="0"/>
          </a:p>
          <a:p>
            <a:r>
              <a:rPr lang="en-US" altLang="zh-TW" dirty="0"/>
              <a:t>1</a:t>
            </a:r>
            <a:r>
              <a:rPr lang="zh-TW" altLang="en-US" dirty="0"/>
              <a:t> 沒有之前被</a:t>
            </a:r>
            <a:r>
              <a:rPr lang="en-US" altLang="zh-TW" dirty="0"/>
              <a:t>label</a:t>
            </a:r>
            <a:r>
              <a:rPr lang="zh-TW" altLang="en-US" dirty="0"/>
              <a:t>的 </a:t>
            </a:r>
            <a:r>
              <a:rPr lang="en-US" altLang="zh-TW" dirty="0"/>
              <a:t>neighbor =&gt; </a:t>
            </a:r>
            <a:r>
              <a:rPr lang="zh-TW" altLang="en-US" dirty="0"/>
              <a:t>那就會形成新的</a:t>
            </a:r>
            <a:r>
              <a:rPr lang="en-US" altLang="zh-TW" dirty="0"/>
              <a:t>group</a:t>
            </a:r>
          </a:p>
          <a:p>
            <a:r>
              <a:rPr lang="en-US" altLang="zh-TW" dirty="0"/>
              <a:t>2 </a:t>
            </a:r>
            <a:r>
              <a:rPr lang="zh-TW" altLang="en-US" dirty="0"/>
              <a:t>可能是一個線段中間的點 </a:t>
            </a:r>
            <a:r>
              <a:rPr lang="en-US" altLang="zh-TW" dirty="0"/>
              <a:t>=&gt;</a:t>
            </a:r>
            <a:r>
              <a:rPr lang="zh-TW" altLang="en-US" dirty="0"/>
              <a:t> 可以利用 </a:t>
            </a:r>
            <a:r>
              <a:rPr lang="en-US" altLang="zh-TW" dirty="0"/>
              <a:t>t test </a:t>
            </a:r>
            <a:r>
              <a:rPr lang="zh-TW" altLang="en-US" dirty="0"/>
              <a:t>來做計算</a:t>
            </a:r>
            <a:endParaRPr lang="en-US" altLang="zh-TW" dirty="0"/>
          </a:p>
          <a:p>
            <a:r>
              <a:rPr lang="en-US" altLang="zh-TW" dirty="0"/>
              <a:t>3 </a:t>
            </a:r>
            <a:r>
              <a:rPr lang="zh-TW" altLang="en-US" dirty="0"/>
              <a:t>可能有兩個 或多個之前的</a:t>
            </a:r>
            <a:r>
              <a:rPr lang="en-US" altLang="zh-TW" dirty="0"/>
              <a:t>neighbor (</a:t>
            </a:r>
            <a:r>
              <a:rPr lang="zh-TW" altLang="en-US" dirty="0"/>
              <a:t>像是</a:t>
            </a:r>
            <a:r>
              <a:rPr lang="en-US" altLang="zh-TW" dirty="0"/>
              <a:t>junction)</a:t>
            </a:r>
          </a:p>
          <a:p>
            <a:r>
              <a:rPr lang="zh-TW" altLang="en-US" dirty="0"/>
              <a:t>則可以去計算 </a:t>
            </a:r>
            <a:r>
              <a:rPr lang="en-US" altLang="zh-TW" dirty="0"/>
              <a:t>t test or merge test </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47</a:t>
            </a:fld>
            <a:endParaRPr lang="en-US" altLang="zh-TW"/>
          </a:p>
        </p:txBody>
      </p:sp>
    </p:spTree>
    <p:extLst>
      <p:ext uri="{BB962C8B-B14F-4D97-AF65-F5344CB8AC3E}">
        <p14:creationId xmlns:p14="http://schemas.microsoft.com/office/powerpoint/2010/main" val="71659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族群運算    　</a:t>
            </a:r>
            <a:endParaRPr lang="en-US" altLang="zh-TW" dirty="0"/>
          </a:p>
          <a:p>
            <a:r>
              <a:rPr lang="zh-TW" altLang="en-US" dirty="0"/>
              <a:t>一張影像將邊緣標籤化或影像分割後　萃取出邊界的像素位置　有點像是座標的東西</a:t>
            </a:r>
            <a:endParaRPr lang="en-US" altLang="zh-TW" dirty="0"/>
          </a:p>
          <a:p>
            <a:r>
              <a:rPr lang="zh-TW" altLang="en-US" dirty="0"/>
              <a:t>而這些被取出的像素他們是屬於同一個族群的相同弧線上</a:t>
            </a:r>
            <a:endParaRPr lang="en-US" altLang="zh-TW" dirty="0"/>
          </a:p>
          <a:p>
            <a:r>
              <a:rPr lang="zh-TW" altLang="en-US" dirty="0"/>
              <a:t>順序上是　這些萃取出來的像素序列成為一個 </a:t>
            </a:r>
            <a:r>
              <a:rPr lang="en-US" altLang="zh-TW" dirty="0"/>
              <a:t>group,</a:t>
            </a:r>
            <a:r>
              <a:rPr lang="zh-TW" altLang="en-US" dirty="0"/>
              <a:t>進而成為一個 </a:t>
            </a:r>
            <a:r>
              <a:rPr lang="en-US" altLang="zh-TW" dirty="0"/>
              <a:t>features</a:t>
            </a:r>
          </a:p>
        </p:txBody>
      </p:sp>
      <p:sp>
        <p:nvSpPr>
          <p:cNvPr id="4" name="日期版面配置區 3"/>
          <p:cNvSpPr>
            <a:spLocks noGrp="1"/>
          </p:cNvSpPr>
          <p:nvPr>
            <p:ph type="dt" idx="1"/>
          </p:nvPr>
        </p:nvSpPr>
        <p:spPr/>
        <p:txBody>
          <a:bodyPr/>
          <a:lstStyle/>
          <a:p>
            <a:pPr>
              <a:defRPr/>
            </a:pPr>
            <a:endParaRPr lang="en-US" altLang="zh-TW" dirty="0"/>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5</a:t>
            </a:fld>
            <a:endParaRPr lang="en-US" altLang="zh-TW" dirty="0"/>
          </a:p>
        </p:txBody>
      </p:sp>
    </p:spTree>
    <p:extLst>
      <p:ext uri="{BB962C8B-B14F-4D97-AF65-F5344CB8AC3E}">
        <p14:creationId xmlns:p14="http://schemas.microsoft.com/office/powerpoint/2010/main" val="1250096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當不存在之前的</a:t>
            </a:r>
            <a:r>
              <a:rPr lang="en-US" altLang="zh-TW" dirty="0"/>
              <a:t>neighbor</a:t>
            </a:r>
            <a:r>
              <a:rPr lang="zh-TW" altLang="en-US" dirty="0"/>
              <a:t>時</a:t>
            </a:r>
            <a:endParaRPr lang="en-US" altLang="zh-TW" dirty="0"/>
          </a:p>
          <a:p>
            <a:r>
              <a:rPr lang="zh-TW" altLang="en-US" dirty="0"/>
              <a:t>一開始的</a:t>
            </a:r>
            <a:r>
              <a:rPr lang="en-US" altLang="zh-TW" dirty="0"/>
              <a:t>pixel </a:t>
            </a:r>
            <a:r>
              <a:rPr lang="zh-TW" altLang="en-US" dirty="0"/>
              <a:t>可以用變異數</a:t>
            </a:r>
            <a:r>
              <a:rPr lang="en-US" altLang="zh-TW" dirty="0" err="1"/>
              <a:t>NoSigma</a:t>
            </a:r>
            <a:r>
              <a:rPr lang="en-US" altLang="zh-TW" dirty="0"/>
              <a:t> </a:t>
            </a:r>
            <a:r>
              <a:rPr lang="zh-TW" altLang="en-US" dirty="0"/>
              <a:t>平方表示 因為具有</a:t>
            </a:r>
            <a:r>
              <a:rPr lang="en-US" altLang="zh-TW" dirty="0"/>
              <a:t>scatter</a:t>
            </a:r>
            <a:r>
              <a:rPr lang="zh-TW" altLang="en-US" dirty="0"/>
              <a:t>的特性</a:t>
            </a:r>
            <a:endParaRPr lang="en-US" altLang="zh-TW" dirty="0"/>
          </a:p>
          <a:p>
            <a:r>
              <a:rPr lang="zh-TW" altLang="en-US" dirty="0"/>
              <a:t>第一個點的</a:t>
            </a:r>
            <a:r>
              <a:rPr lang="en-US" altLang="zh-TW" dirty="0"/>
              <a:t>No=1</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48</a:t>
            </a:fld>
            <a:endParaRPr lang="en-US" altLang="zh-TW"/>
          </a:p>
        </p:txBody>
      </p:sp>
    </p:spTree>
    <p:extLst>
      <p:ext uri="{BB962C8B-B14F-4D97-AF65-F5344CB8AC3E}">
        <p14:creationId xmlns:p14="http://schemas.microsoft.com/office/powerpoint/2010/main" val="2997240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在做</a:t>
            </a:r>
            <a:r>
              <a:rPr lang="en-US" altLang="zh-TW" dirty="0"/>
              <a:t>t test </a:t>
            </a:r>
            <a:r>
              <a:rPr lang="zh-TW" altLang="en-US" dirty="0"/>
              <a:t>時會算出</a:t>
            </a:r>
            <a:r>
              <a:rPr lang="en-US" altLang="zh-TW" dirty="0"/>
              <a:t>r </a:t>
            </a:r>
            <a:r>
              <a:rPr lang="zh-TW" altLang="en-US" dirty="0"/>
              <a:t>是所有</a:t>
            </a:r>
            <a:r>
              <a:rPr lang="en-US" altLang="zh-TW" dirty="0"/>
              <a:t>pixel</a:t>
            </a:r>
            <a:r>
              <a:rPr lang="zh-TW" altLang="en-US" dirty="0"/>
              <a:t>角度的平均</a:t>
            </a:r>
            <a:endParaRPr lang="en-US" altLang="zh-TW" dirty="0"/>
          </a:p>
          <a:p>
            <a:r>
              <a:rPr lang="zh-TW" altLang="en-US" dirty="0"/>
              <a:t> </a:t>
            </a:r>
            <a:r>
              <a:rPr lang="el-GR" altLang="zh-TW" dirty="0">
                <a:latin typeface="Times New Roman" panose="02020603050405020304" pitchFamily="18" charset="0"/>
                <a:cs typeface="Times New Roman" panose="02020603050405020304" pitchFamily="18" charset="0"/>
              </a:rPr>
              <a:t>ϴ</a:t>
            </a:r>
            <a:r>
              <a:rPr lang="zh-TW" altLang="en-US" dirty="0">
                <a:latin typeface="Times New Roman" panose="02020603050405020304" pitchFamily="18" charset="0"/>
                <a:cs typeface="Times New Roman" panose="02020603050405020304" pitchFamily="18" charset="0"/>
              </a:rPr>
              <a:t>是目前正在處理的</a:t>
            </a:r>
            <a:r>
              <a:rPr lang="en-US" altLang="zh-TW" dirty="0">
                <a:latin typeface="Times New Roman" panose="02020603050405020304" pitchFamily="18" charset="0"/>
                <a:cs typeface="Times New Roman" panose="02020603050405020304" pitchFamily="18" charset="0"/>
              </a:rPr>
              <a:t>pixel</a:t>
            </a:r>
          </a:p>
          <a:p>
            <a:r>
              <a:rPr lang="en-US" altLang="zh-TW" dirty="0">
                <a:latin typeface="Times New Roman" panose="02020603050405020304" pitchFamily="18" charset="0"/>
                <a:cs typeface="Times New Roman" panose="02020603050405020304" pitchFamily="18" charset="0"/>
              </a:rPr>
              <a:t>N</a:t>
            </a:r>
            <a:r>
              <a:rPr lang="zh-TW" altLang="en-US" dirty="0">
                <a:latin typeface="Times New Roman" panose="02020603050405020304" pitchFamily="18" charset="0"/>
                <a:cs typeface="Times New Roman" panose="02020603050405020304" pitchFamily="18" charset="0"/>
              </a:rPr>
              <a:t>是</a:t>
            </a:r>
            <a:r>
              <a:rPr lang="en-US" altLang="zh-TW" dirty="0">
                <a:latin typeface="Times New Roman" panose="02020603050405020304" pitchFamily="18" charset="0"/>
                <a:cs typeface="Times New Roman" panose="02020603050405020304" pitchFamily="18" charset="0"/>
              </a:rPr>
              <a:t>neighbor hood </a:t>
            </a:r>
            <a:r>
              <a:rPr lang="zh-TW" altLang="en-US" dirty="0">
                <a:latin typeface="Times New Roman" panose="02020603050405020304" pitchFamily="18" charset="0"/>
                <a:cs typeface="Times New Roman" panose="02020603050405020304" pitchFamily="18" charset="0"/>
              </a:rPr>
              <a:t>的數量</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如果</a:t>
            </a:r>
            <a:r>
              <a:rPr lang="en-US" altLang="zh-TW" dirty="0">
                <a:latin typeface="Times New Roman" panose="02020603050405020304" pitchFamily="18" charset="0"/>
                <a:cs typeface="Times New Roman" panose="02020603050405020304" pitchFamily="18" charset="0"/>
              </a:rPr>
              <a:t>t&lt; </a:t>
            </a:r>
            <a:r>
              <a:rPr lang="zh-TW" altLang="en-US" dirty="0">
                <a:latin typeface="Times New Roman" panose="02020603050405020304" pitchFamily="18" charset="0"/>
                <a:cs typeface="Times New Roman" panose="02020603050405020304" pitchFamily="18" charset="0"/>
              </a:rPr>
              <a:t>某個</a:t>
            </a:r>
            <a:r>
              <a:rPr lang="en-US" altLang="zh-TW" dirty="0">
                <a:latin typeface="Times New Roman" panose="02020603050405020304" pitchFamily="18" charset="0"/>
                <a:cs typeface="Times New Roman" panose="02020603050405020304" pitchFamily="18" charset="0"/>
              </a:rPr>
              <a:t>threshold</a:t>
            </a:r>
            <a:r>
              <a:rPr lang="zh-TW" altLang="en-US" dirty="0">
                <a:latin typeface="Times New Roman" panose="02020603050405020304" pitchFamily="18" charset="0"/>
                <a:cs typeface="Times New Roman" panose="02020603050405020304" pitchFamily="18" charset="0"/>
              </a:rPr>
              <a:t> 加入此線段可視為合理</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49</a:t>
            </a:fld>
            <a:endParaRPr lang="en-US" altLang="zh-TW"/>
          </a:p>
        </p:txBody>
      </p:sp>
    </p:spTree>
    <p:extLst>
      <p:ext uri="{BB962C8B-B14F-4D97-AF65-F5344CB8AC3E}">
        <p14:creationId xmlns:p14="http://schemas.microsoft.com/office/powerpoint/2010/main" val="2320767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當點被加入後 </a:t>
            </a:r>
            <a:r>
              <a:rPr lang="en-US" altLang="zh-TW" dirty="0"/>
              <a:t>r</a:t>
            </a:r>
            <a:r>
              <a:rPr lang="zh-TW" altLang="en-US" dirty="0"/>
              <a:t> 會重新被更新</a:t>
            </a:r>
            <a:endParaRPr lang="en-US" altLang="zh-TW" dirty="0"/>
          </a:p>
          <a:p>
            <a:r>
              <a:rPr lang="zh-TW" altLang="en-US" dirty="0"/>
              <a:t>所以要重新計算新的</a:t>
            </a:r>
            <a:r>
              <a:rPr lang="en-US" altLang="zh-TW" dirty="0"/>
              <a:t>r</a:t>
            </a:r>
          </a:p>
          <a:p>
            <a:r>
              <a:rPr lang="zh-TW" altLang="en-US" dirty="0"/>
              <a:t>新的</a:t>
            </a:r>
            <a:r>
              <a:rPr lang="en-US" altLang="zh-TW" dirty="0"/>
              <a:t>N=N+1</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50</a:t>
            </a:fld>
            <a:endParaRPr lang="en-US" altLang="zh-TW"/>
          </a:p>
        </p:txBody>
      </p:sp>
    </p:spTree>
    <p:extLst>
      <p:ext uri="{BB962C8B-B14F-4D97-AF65-F5344CB8AC3E}">
        <p14:creationId xmlns:p14="http://schemas.microsoft.com/office/powerpoint/2010/main" val="1715064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這張是對照表</a:t>
            </a:r>
            <a:endParaRPr lang="en-US" altLang="zh-TW" dirty="0"/>
          </a:p>
          <a:p>
            <a:r>
              <a:rPr lang="el-GR" altLang="zh-TW" dirty="0">
                <a:latin typeface="Times New Roman" panose="02020603050405020304" pitchFamily="18" charset="0"/>
                <a:cs typeface="Times New Roman" panose="02020603050405020304" pitchFamily="18" charset="0"/>
              </a:rPr>
              <a:t>α</a:t>
            </a:r>
            <a:r>
              <a:rPr lang="zh-TW" altLang="en-US" dirty="0">
                <a:latin typeface="Times New Roman" panose="02020603050405020304" pitchFamily="18" charset="0"/>
                <a:cs typeface="Times New Roman" panose="02020603050405020304" pitchFamily="18" charset="0"/>
              </a:rPr>
              <a:t>是自由度 </a:t>
            </a:r>
            <a:r>
              <a:rPr lang="en-US" altLang="zh-TW" dirty="0">
                <a:latin typeface="Times New Roman" panose="02020603050405020304" pitchFamily="18" charset="0"/>
                <a:cs typeface="Times New Roman" panose="02020603050405020304" pitchFamily="18" charset="0"/>
              </a:rPr>
              <a:t>P </a:t>
            </a:r>
            <a:r>
              <a:rPr lang="zh-TW" altLang="en-US" dirty="0">
                <a:latin typeface="Times New Roman" panose="02020603050405020304" pitchFamily="18" charset="0"/>
                <a:cs typeface="Times New Roman" panose="02020603050405020304" pitchFamily="18" charset="0"/>
              </a:rPr>
              <a:t>機率</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藉由這張對照表 我們可以方便找出臨界值 </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51</a:t>
            </a:fld>
            <a:endParaRPr lang="en-US" altLang="zh-TW"/>
          </a:p>
        </p:txBody>
      </p:sp>
    </p:spTree>
    <p:extLst>
      <p:ext uri="{BB962C8B-B14F-4D97-AF65-F5344CB8AC3E}">
        <p14:creationId xmlns:p14="http://schemas.microsoft.com/office/powerpoint/2010/main" val="3752618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另外一種情況就是這個點有兩個以上的</a:t>
            </a:r>
            <a:r>
              <a:rPr lang="en-US" altLang="zh-TW" dirty="0"/>
              <a:t>neighbors</a:t>
            </a:r>
          </a:p>
          <a:p>
            <a:r>
              <a:rPr lang="en-US" altLang="zh-TW" dirty="0"/>
              <a:t>N1 N2</a:t>
            </a:r>
            <a:r>
              <a:rPr lang="zh-TW" altLang="en-US" dirty="0"/>
              <a:t>就是兩個</a:t>
            </a:r>
            <a:r>
              <a:rPr lang="en-US" altLang="zh-TW" dirty="0"/>
              <a:t>group</a:t>
            </a:r>
            <a:r>
              <a:rPr lang="zh-TW" altLang="en-US" dirty="0"/>
              <a:t> 的 </a:t>
            </a:r>
            <a:r>
              <a:rPr lang="en-US" altLang="zh-TW" dirty="0"/>
              <a:t>pixel </a:t>
            </a:r>
            <a:r>
              <a:rPr lang="zh-TW" altLang="en-US" dirty="0"/>
              <a:t>數量</a:t>
            </a:r>
            <a:endParaRPr lang="en-US" altLang="zh-TW" dirty="0"/>
          </a:p>
          <a:p>
            <a:r>
              <a:rPr lang="zh-TW" altLang="en-US" dirty="0"/>
              <a:t>算出來之後就可以去查表 看看是否可以歸進</a:t>
            </a:r>
            <a:r>
              <a:rPr lang="en-US" altLang="zh-TW" dirty="0"/>
              <a:t>group</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52</a:t>
            </a:fld>
            <a:endParaRPr lang="en-US" altLang="zh-TW"/>
          </a:p>
        </p:txBody>
      </p:sp>
    </p:spTree>
    <p:extLst>
      <p:ext uri="{BB962C8B-B14F-4D97-AF65-F5344CB8AC3E}">
        <p14:creationId xmlns:p14="http://schemas.microsoft.com/office/powerpoint/2010/main" val="241318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a:t>
            </a:r>
            <a:r>
              <a:rPr lang="en-US" altLang="zh-TW" dirty="0"/>
              <a:t>t&lt; T</a:t>
            </a:r>
            <a:r>
              <a:rPr lang="el-GR" altLang="zh-TW" dirty="0">
                <a:latin typeface="Times New Roman" panose="02020603050405020304" pitchFamily="18" charset="0"/>
                <a:cs typeface="Times New Roman" panose="02020603050405020304" pitchFamily="18" charset="0"/>
              </a:rPr>
              <a:t>α</a:t>
            </a:r>
            <a:r>
              <a:rPr lang="en-US" altLang="zh-TW" dirty="0">
                <a:latin typeface="Times New Roman" panose="02020603050405020304" pitchFamily="18" charset="0"/>
                <a:cs typeface="Times New Roman" panose="02020603050405020304" pitchFamily="18" charset="0"/>
              </a:rPr>
              <a:t> of N1+N2 -2</a:t>
            </a:r>
          </a:p>
          <a:p>
            <a:r>
              <a:rPr lang="zh-TW" altLang="en-US" dirty="0">
                <a:latin typeface="Times New Roman" panose="02020603050405020304" pitchFamily="18" charset="0"/>
                <a:cs typeface="Times New Roman" panose="02020603050405020304" pitchFamily="18" charset="0"/>
              </a:rPr>
              <a:t>就可以將這兩個</a:t>
            </a:r>
            <a:r>
              <a:rPr lang="en-US" altLang="zh-TW" dirty="0">
                <a:latin typeface="Times New Roman" panose="02020603050405020304" pitchFamily="18" charset="0"/>
                <a:cs typeface="Times New Roman" panose="02020603050405020304" pitchFamily="18" charset="0"/>
              </a:rPr>
              <a:t>group merge</a:t>
            </a:r>
            <a:r>
              <a:rPr lang="zh-TW" altLang="en-US" dirty="0">
                <a:latin typeface="Times New Roman" panose="02020603050405020304" pitchFamily="18" charset="0"/>
                <a:cs typeface="Times New Roman" panose="02020603050405020304" pitchFamily="18" charset="0"/>
              </a:rPr>
              <a:t>在一起</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就會產生一個新的</a:t>
            </a:r>
            <a:r>
              <a:rPr lang="en-US" altLang="zh-TW" dirty="0">
                <a:latin typeface="Times New Roman" panose="02020603050405020304" pitchFamily="18" charset="0"/>
                <a:cs typeface="Times New Roman" panose="02020603050405020304" pitchFamily="18" charset="0"/>
              </a:rPr>
              <a:t>group</a:t>
            </a:r>
            <a:r>
              <a:rPr lang="zh-TW" altLang="en-US" dirty="0">
                <a:latin typeface="Times New Roman" panose="02020603050405020304" pitchFamily="18" charset="0"/>
                <a:cs typeface="Times New Roman" panose="02020603050405020304" pitchFamily="18" charset="0"/>
              </a:rPr>
              <a:t> 會有新的 </a:t>
            </a:r>
            <a:r>
              <a:rPr lang="en-US" altLang="zh-TW" dirty="0">
                <a:latin typeface="Times New Roman" panose="02020603050405020304" pitchFamily="18" charset="0"/>
                <a:cs typeface="Times New Roman" panose="02020603050405020304" pitchFamily="18" charset="0"/>
              </a:rPr>
              <a:t>N </a:t>
            </a:r>
            <a:r>
              <a:rPr lang="zh-TW" altLang="en-US" dirty="0">
                <a:latin typeface="Times New Roman" panose="02020603050405020304" pitchFamily="18" charset="0"/>
                <a:cs typeface="Times New Roman" panose="02020603050405020304" pitchFamily="18" charset="0"/>
              </a:rPr>
              <a:t>新的 </a:t>
            </a:r>
            <a:r>
              <a:rPr lang="en-US" altLang="zh-TW" dirty="0">
                <a:latin typeface="Times New Roman" panose="02020603050405020304" pitchFamily="18" charset="0"/>
                <a:cs typeface="Times New Roman" panose="02020603050405020304" pitchFamily="18" charset="0"/>
              </a:rPr>
              <a:t>r </a:t>
            </a:r>
            <a:r>
              <a:rPr lang="zh-TW" altLang="en-US" dirty="0">
                <a:latin typeface="Times New Roman" panose="02020603050405020304" pitchFamily="18" charset="0"/>
                <a:cs typeface="Times New Roman" panose="02020603050405020304" pitchFamily="18" charset="0"/>
              </a:rPr>
              <a:t>和新的</a:t>
            </a:r>
            <a:r>
              <a:rPr lang="en-US" altLang="zh-TW" dirty="0">
                <a:latin typeface="Times New Roman" panose="02020603050405020304" pitchFamily="18" charset="0"/>
                <a:cs typeface="Times New Roman" panose="02020603050405020304" pitchFamily="18" charset="0"/>
              </a:rPr>
              <a:t>S </a:t>
            </a:r>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53</a:t>
            </a:fld>
            <a:endParaRPr lang="en-US" altLang="zh-TW"/>
          </a:p>
        </p:txBody>
      </p:sp>
    </p:spTree>
    <p:extLst>
      <p:ext uri="{BB962C8B-B14F-4D97-AF65-F5344CB8AC3E}">
        <p14:creationId xmlns:p14="http://schemas.microsoft.com/office/powerpoint/2010/main" val="3386877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弧線分割</a:t>
            </a:r>
            <a:r>
              <a:rPr lang="en-US" altLang="zh-TW" dirty="0"/>
              <a:t>:</a:t>
            </a:r>
            <a:r>
              <a:rPr lang="zh-TW" altLang="en-US" dirty="0"/>
              <a:t> 一張圖片上可能會有一些鋸齒狀的</a:t>
            </a:r>
            <a:r>
              <a:rPr lang="en-US" altLang="zh-TW" dirty="0"/>
              <a:t>noise, </a:t>
            </a:r>
            <a:r>
              <a:rPr lang="zh-TW" altLang="en-US" dirty="0"/>
              <a:t>可能是我們不要的雜訊</a:t>
            </a:r>
            <a:endParaRPr lang="en-US" altLang="zh-TW" dirty="0"/>
          </a:p>
          <a:p>
            <a:r>
              <a:rPr lang="zh-TW" altLang="en-US" dirty="0"/>
              <a:t>透過抽取出湖線的片段 有助於直線獲取線的擬合</a:t>
            </a:r>
            <a:endParaRPr lang="en-US" altLang="zh-TW" dirty="0"/>
          </a:p>
          <a:p>
            <a:endParaRPr lang="en-US" altLang="zh-TW" dirty="0"/>
          </a:p>
          <a:p>
            <a:r>
              <a:rPr lang="en-US" altLang="zh-TW" dirty="0"/>
              <a:t>Simple arc segment: </a:t>
            </a:r>
            <a:r>
              <a:rPr lang="zh-TW" altLang="en-US" dirty="0"/>
              <a:t>直線或是曲線的片段</a:t>
            </a:r>
            <a:endParaRPr lang="en-US" altLang="zh-TW" dirty="0"/>
          </a:p>
          <a:p>
            <a:r>
              <a:rPr lang="en-US" altLang="zh-TW" dirty="0"/>
              <a:t>Subsequences </a:t>
            </a:r>
            <a:r>
              <a:rPr lang="zh-TW" altLang="en-US" dirty="0"/>
              <a:t>是一連串的</a:t>
            </a:r>
            <a:r>
              <a:rPr lang="en-US" altLang="zh-TW" dirty="0"/>
              <a:t>pixel , </a:t>
            </a:r>
            <a:r>
              <a:rPr lang="zh-TW" altLang="en-US" dirty="0"/>
              <a:t>每個片段的</a:t>
            </a:r>
            <a:r>
              <a:rPr lang="en-US" altLang="zh-TW" dirty="0"/>
              <a:t>endpoint</a:t>
            </a:r>
            <a:r>
              <a:rPr lang="zh-TW" altLang="en-US" dirty="0"/>
              <a:t>稱為角點 或是 </a:t>
            </a:r>
            <a:r>
              <a:rPr lang="en-US" altLang="zh-TW" dirty="0"/>
              <a:t>dominant point</a:t>
            </a:r>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55</a:t>
            </a:fld>
            <a:endParaRPr lang="en-US" altLang="zh-TW"/>
          </a:p>
        </p:txBody>
      </p:sp>
    </p:spTree>
    <p:extLst>
      <p:ext uri="{BB962C8B-B14F-4D97-AF65-F5344CB8AC3E}">
        <p14:creationId xmlns:p14="http://schemas.microsoft.com/office/powerpoint/2010/main" val="2768068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如何將</a:t>
            </a:r>
            <a:r>
              <a:rPr lang="en-US" altLang="zh-TW" dirty="0"/>
              <a:t>arc </a:t>
            </a:r>
            <a:r>
              <a:rPr lang="zh-TW" altLang="en-US" dirty="0"/>
              <a:t>很好的做切割</a:t>
            </a:r>
            <a:endParaRPr lang="en-US" altLang="zh-TW" dirty="0"/>
          </a:p>
          <a:p>
            <a:r>
              <a:rPr lang="en-US" altLang="zh-TW" dirty="0"/>
              <a:t>(a) </a:t>
            </a:r>
            <a:r>
              <a:rPr lang="zh-TW" altLang="en-US" dirty="0"/>
              <a:t>夠大的曲率</a:t>
            </a:r>
            <a:endParaRPr lang="en-US" altLang="zh-TW" dirty="0"/>
          </a:p>
          <a:p>
            <a:r>
              <a:rPr lang="en-US" altLang="zh-TW" dirty="0"/>
              <a:t>(b)</a:t>
            </a:r>
            <a:r>
              <a:rPr lang="zh-TW" altLang="en-US" dirty="0"/>
              <a:t> 由不同的線和弧線所包圍</a:t>
            </a:r>
            <a:endParaRPr lang="en-US" altLang="zh-TW" dirty="0"/>
          </a:p>
          <a:p>
            <a:r>
              <a:rPr lang="zh-TW" altLang="en-US" dirty="0"/>
              <a:t>方法</a:t>
            </a:r>
            <a:r>
              <a:rPr lang="en-US" altLang="zh-TW" dirty="0"/>
              <a:t>:</a:t>
            </a:r>
            <a:r>
              <a:rPr lang="zh-TW" altLang="en-US" dirty="0"/>
              <a:t> 反覆做</a:t>
            </a:r>
            <a:r>
              <a:rPr lang="en-US" altLang="zh-TW" dirty="0"/>
              <a:t>endpoint</a:t>
            </a:r>
            <a:r>
              <a:rPr lang="zh-TW" altLang="en-US" dirty="0"/>
              <a:t>的擬合 或是切成更細的線段</a:t>
            </a:r>
            <a:r>
              <a:rPr lang="en-US" altLang="zh-TW" dirty="0"/>
              <a:t>, </a:t>
            </a:r>
            <a:r>
              <a:rPr lang="zh-TW" altLang="en-US" dirty="0"/>
              <a:t>運用 </a:t>
            </a:r>
            <a:r>
              <a:rPr lang="en-US" altLang="zh-TW" dirty="0"/>
              <a:t>tangent </a:t>
            </a:r>
            <a:r>
              <a:rPr lang="zh-TW" altLang="en-US" dirty="0"/>
              <a:t>的反轉</a:t>
            </a:r>
            <a:endParaRPr lang="en-US" altLang="zh-TW" dirty="0"/>
          </a:p>
          <a:p>
            <a:r>
              <a:rPr lang="zh-TW" altLang="en-US" dirty="0"/>
              <a:t>或是基於一個較高曲率的線段</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56</a:t>
            </a:fld>
            <a:endParaRPr lang="en-US" altLang="zh-TW"/>
          </a:p>
        </p:txBody>
      </p:sp>
    </p:spTree>
    <p:extLst>
      <p:ext uri="{BB962C8B-B14F-4D97-AF65-F5344CB8AC3E}">
        <p14:creationId xmlns:p14="http://schemas.microsoft.com/office/powerpoint/2010/main" val="3372425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透過線段上的兩點 可以寫出以下</a:t>
            </a:r>
            <a:r>
              <a:rPr lang="en-US" altLang="zh-TW" dirty="0"/>
              <a:t>L=</a:t>
            </a:r>
            <a:r>
              <a:rPr lang="zh-TW" altLang="en-US" dirty="0"/>
              <a:t> 這串式子 </a:t>
            </a:r>
            <a:r>
              <a:rPr lang="zh-TW" altLang="en-US" i="0" dirty="0"/>
              <a:t>限定 </a:t>
            </a:r>
            <a:r>
              <a:rPr lang="el-GR" altLang="zh-TW" sz="1200" i="0" dirty="0"/>
              <a:t>α</a:t>
            </a:r>
            <a:r>
              <a:rPr lang="en-US" altLang="zh-TW" sz="1200" i="0" dirty="0"/>
              <a:t>,</a:t>
            </a:r>
            <a:r>
              <a:rPr lang="el-GR" altLang="zh-TW" sz="1200" i="0" dirty="0"/>
              <a:t>β</a:t>
            </a:r>
            <a:r>
              <a:rPr lang="en-US" altLang="zh-TW" sz="1200" i="0" dirty="0"/>
              <a:t> </a:t>
            </a:r>
            <a:r>
              <a:rPr lang="zh-TW" altLang="en-US" sz="1200" i="0" dirty="0"/>
              <a:t>的法向量為</a:t>
            </a:r>
            <a:r>
              <a:rPr lang="en-US" altLang="zh-TW" sz="1200" i="0" dirty="0"/>
              <a:t>1</a:t>
            </a:r>
          </a:p>
          <a:p>
            <a:endParaRPr lang="zh-TW" altLang="en-US" i="0"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57</a:t>
            </a:fld>
            <a:endParaRPr lang="en-US" altLang="zh-TW"/>
          </a:p>
        </p:txBody>
      </p:sp>
    </p:spTree>
    <p:extLst>
      <p:ext uri="{BB962C8B-B14F-4D97-AF65-F5344CB8AC3E}">
        <p14:creationId xmlns:p14="http://schemas.microsoft.com/office/powerpoint/2010/main" val="1729448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58</a:t>
            </a:fld>
            <a:endParaRPr lang="en-US" altLang="zh-TW"/>
          </a:p>
        </p:txBody>
      </p:sp>
    </p:spTree>
    <p:extLst>
      <p:ext uri="{BB962C8B-B14F-4D97-AF65-F5344CB8AC3E}">
        <p14:creationId xmlns:p14="http://schemas.microsoft.com/office/powerpoint/2010/main" val="107895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Gradient magnitude: </a:t>
            </a:r>
            <a:r>
              <a:rPr lang="zh-TW" altLang="en-US" dirty="0"/>
              <a:t>梯度大小</a:t>
            </a:r>
            <a:endParaRPr lang="en-US" altLang="zh-TW" dirty="0"/>
          </a:p>
          <a:p>
            <a:r>
              <a:rPr lang="zh-TW" altLang="en-US" dirty="0"/>
              <a:t>群化</a:t>
            </a:r>
            <a:r>
              <a:rPr lang="en-US" altLang="zh-TW" dirty="0"/>
              <a:t>:</a:t>
            </a:r>
            <a:r>
              <a:rPr lang="zh-TW" altLang="en-US" dirty="0"/>
              <a:t> </a:t>
            </a:r>
            <a:endParaRPr lang="en-US" altLang="zh-TW" dirty="0"/>
          </a:p>
          <a:p>
            <a:r>
              <a:rPr lang="zh-TW" altLang="en-US" dirty="0"/>
              <a:t>群組運算</a:t>
            </a:r>
            <a:r>
              <a:rPr lang="en-US" altLang="zh-TW" dirty="0"/>
              <a:t>:</a:t>
            </a:r>
            <a:r>
              <a:rPr lang="zh-TW" altLang="en-US" dirty="0"/>
              <a:t> 將相同區域邊界的邊界像素群組化組成一個序列</a:t>
            </a:r>
            <a:r>
              <a:rPr lang="en-US" altLang="zh-TW" dirty="0"/>
              <a:t>=&gt;</a:t>
            </a:r>
            <a:r>
              <a:rPr lang="zh-TW" altLang="en-US" dirty="0"/>
              <a:t>進而形成一個簡單的片段</a:t>
            </a:r>
            <a:r>
              <a:rPr lang="en-US" altLang="zh-TW" dirty="0"/>
              <a:t>=&gt;</a:t>
            </a:r>
            <a:r>
              <a:rPr lang="zh-TW" altLang="en-US" dirty="0"/>
              <a:t>透過分析性的描述做到 形狀匹配</a:t>
            </a:r>
            <a:endParaRPr lang="en-US" altLang="zh-TW" dirty="0"/>
          </a:p>
          <a:p>
            <a:r>
              <a:rPr lang="zh-TW" altLang="en-US" dirty="0"/>
              <a:t> </a:t>
            </a:r>
          </a:p>
        </p:txBody>
      </p:sp>
      <p:sp>
        <p:nvSpPr>
          <p:cNvPr id="4" name="日期版面配置區 3"/>
          <p:cNvSpPr>
            <a:spLocks noGrp="1"/>
          </p:cNvSpPr>
          <p:nvPr>
            <p:ph type="dt" idx="1"/>
          </p:nvPr>
        </p:nvSpPr>
        <p:spPr/>
        <p:txBody>
          <a:bodyPr/>
          <a:lstStyle/>
          <a:p>
            <a:pPr>
              <a:defRPr/>
            </a:pPr>
            <a:endParaRPr lang="en-US" altLang="zh-TW" dirty="0"/>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6</a:t>
            </a:fld>
            <a:endParaRPr lang="en-US" altLang="zh-TW" dirty="0"/>
          </a:p>
        </p:txBody>
      </p:sp>
    </p:spTree>
    <p:extLst>
      <p:ext uri="{BB962C8B-B14F-4D97-AF65-F5344CB8AC3E}">
        <p14:creationId xmlns:p14="http://schemas.microsoft.com/office/powerpoint/2010/main" val="2303200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以這個例子來看 </a:t>
            </a:r>
            <a:r>
              <a:rPr lang="en-US" altLang="zh-TW" dirty="0"/>
              <a:t>L</a:t>
            </a:r>
            <a:r>
              <a:rPr lang="zh-TW" altLang="en-US" dirty="0"/>
              <a:t>是通過 </a:t>
            </a:r>
            <a:r>
              <a:rPr lang="en-US" altLang="zh-TW" dirty="0"/>
              <a:t>A C</a:t>
            </a:r>
            <a:r>
              <a:rPr lang="zh-TW" altLang="en-US" dirty="0"/>
              <a:t>的線</a:t>
            </a:r>
            <a:endParaRPr lang="en-US" altLang="zh-TW" dirty="0"/>
          </a:p>
          <a:p>
            <a:r>
              <a:rPr lang="en-US" altLang="zh-TW" dirty="0"/>
              <a:t>AB</a:t>
            </a:r>
            <a:r>
              <a:rPr lang="zh-TW" altLang="en-US" dirty="0"/>
              <a:t> 和 </a:t>
            </a:r>
            <a:r>
              <a:rPr lang="en-US" altLang="zh-TW" dirty="0"/>
              <a:t>BC</a:t>
            </a:r>
            <a:r>
              <a:rPr lang="zh-TW" altLang="en-US" dirty="0"/>
              <a:t> 是兩段弧線</a:t>
            </a:r>
            <a:endParaRPr lang="en-US" altLang="zh-TW" dirty="0"/>
          </a:p>
          <a:p>
            <a:r>
              <a:rPr lang="zh-TW" altLang="en-US" dirty="0"/>
              <a:t>我們要找到一個</a:t>
            </a:r>
            <a:r>
              <a:rPr lang="en-US" altLang="zh-TW" dirty="0"/>
              <a:t>B</a:t>
            </a:r>
            <a:r>
              <a:rPr lang="zh-TW" altLang="en-US" dirty="0"/>
              <a:t>點 這個點到</a:t>
            </a:r>
            <a:r>
              <a:rPr lang="en-US" altLang="zh-TW" dirty="0"/>
              <a:t>L</a:t>
            </a:r>
            <a:r>
              <a:rPr lang="zh-TW" altLang="en-US" dirty="0"/>
              <a:t>是最遠的距離 </a:t>
            </a:r>
            <a:endParaRPr lang="en-US" altLang="zh-TW" dirty="0"/>
          </a:p>
          <a:p>
            <a:r>
              <a:rPr lang="zh-TW" altLang="en-US" dirty="0"/>
              <a:t>然後從這裡切下去將弧形分開</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59</a:t>
            </a:fld>
            <a:endParaRPr lang="en-US" altLang="zh-TW"/>
          </a:p>
        </p:txBody>
      </p:sp>
    </p:spTree>
    <p:extLst>
      <p:ext uri="{BB962C8B-B14F-4D97-AF65-F5344CB8AC3E}">
        <p14:creationId xmlns:p14="http://schemas.microsoft.com/office/powerpoint/2010/main" val="2184953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切開之後的</a:t>
            </a:r>
            <a:r>
              <a:rPr lang="en-US" altLang="zh-TW" dirty="0"/>
              <a:t>AB BC</a:t>
            </a:r>
            <a:r>
              <a:rPr lang="zh-TW" altLang="en-US" dirty="0"/>
              <a:t> 各自都可以擬合成比較好的直線</a:t>
            </a:r>
            <a:endParaRPr lang="en-US" altLang="zh-TW"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60</a:t>
            </a:fld>
            <a:endParaRPr lang="en-US" altLang="zh-TW"/>
          </a:p>
        </p:txBody>
      </p:sp>
    </p:spTree>
    <p:extLst>
      <p:ext uri="{BB962C8B-B14F-4D97-AF65-F5344CB8AC3E}">
        <p14:creationId xmlns:p14="http://schemas.microsoft.com/office/powerpoint/2010/main" val="889635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有些較特殊的情況</a:t>
            </a:r>
            <a:endParaRPr lang="en-US" altLang="zh-TW" dirty="0"/>
          </a:p>
          <a:p>
            <a:r>
              <a:rPr lang="en-US" altLang="zh-TW" dirty="0"/>
              <a:t>1 </a:t>
            </a:r>
            <a:r>
              <a:rPr lang="zh-TW" altLang="en-US" dirty="0"/>
              <a:t>如果是圓弧的話 可以從任意方向的兩點來開始做</a:t>
            </a:r>
            <a:endParaRPr lang="en-US" altLang="zh-TW" dirty="0"/>
          </a:p>
          <a:p>
            <a:r>
              <a:rPr lang="en-US" altLang="zh-TW" dirty="0"/>
              <a:t>2</a:t>
            </a:r>
            <a:r>
              <a:rPr lang="zh-TW" altLang="en-US" dirty="0"/>
              <a:t> 若是此線段是由只有兩條線組成的 可以透過一種方法叫做 黃金比例抽取 可以更快地找到距離</a:t>
            </a:r>
            <a:endParaRPr lang="en-US" altLang="zh-TW" dirty="0"/>
          </a:p>
          <a:p>
            <a:r>
              <a:rPr lang="zh-TW" altLang="en-US" dirty="0"/>
              <a:t>最大的那個點</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61</a:t>
            </a:fld>
            <a:endParaRPr lang="en-US" altLang="zh-TW"/>
          </a:p>
        </p:txBody>
      </p:sp>
    </p:spTree>
    <p:extLst>
      <p:ext uri="{BB962C8B-B14F-4D97-AF65-F5344CB8AC3E}">
        <p14:creationId xmlns:p14="http://schemas.microsoft.com/office/powerpoint/2010/main" val="2649879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兩條線的</a:t>
            </a:r>
            <a:r>
              <a:rPr lang="en-US" altLang="zh-TW" dirty="0"/>
              <a:t>angle</a:t>
            </a:r>
            <a:r>
              <a:rPr lang="zh-TW" altLang="en-US" dirty="0"/>
              <a:t>越大的</a:t>
            </a:r>
            <a:r>
              <a:rPr lang="zh-TW" altLang="en-US" i="0" u="none" dirty="0"/>
              <a:t>時候</a:t>
            </a:r>
            <a:r>
              <a:rPr lang="en-US" altLang="zh-TW" i="0" u="none" dirty="0"/>
              <a:t> </a:t>
            </a:r>
            <a:r>
              <a:rPr lang="en-US" altLang="zh-TW" i="0" u="none" dirty="0">
                <a:sym typeface="Wingdings" panose="05000000000000000000" pitchFamily="2" charset="2"/>
              </a:rPr>
              <a:t>cos</a:t>
            </a:r>
            <a:r>
              <a:rPr lang="el-GR" altLang="zh-TW" i="0" u="none" dirty="0">
                <a:sym typeface="Wingdings" panose="05000000000000000000" pitchFamily="2" charset="2"/>
              </a:rPr>
              <a:t>θ</a:t>
            </a:r>
            <a:r>
              <a:rPr lang="en-US" altLang="zh-TW" i="0" u="none" dirty="0">
                <a:sym typeface="Wingdings" panose="05000000000000000000" pitchFamily="2" charset="2"/>
              </a:rPr>
              <a:t> </a:t>
            </a:r>
            <a:r>
              <a:rPr lang="zh-TW" altLang="en-US" i="0" u="none" dirty="0">
                <a:sym typeface="Wingdings" panose="05000000000000000000" pitchFamily="2" charset="2"/>
              </a:rPr>
              <a:t>就會越小 </a:t>
            </a:r>
            <a:endParaRPr lang="en-US" altLang="zh-TW" i="0" u="none" dirty="0">
              <a:sym typeface="Wingdings" panose="05000000000000000000" pitchFamily="2" charset="2"/>
            </a:endParaRPr>
          </a:p>
          <a:p>
            <a:r>
              <a:rPr lang="zh-TW" altLang="en-US" i="0" u="none" dirty="0">
                <a:sym typeface="Wingdings" panose="05000000000000000000" pitchFamily="2" charset="2"/>
              </a:rPr>
              <a:t>所以我們要找出這個</a:t>
            </a:r>
            <a:r>
              <a:rPr lang="en-US" altLang="zh-TW" i="0" u="none" dirty="0">
                <a:sym typeface="Wingdings" panose="05000000000000000000" pitchFamily="2" charset="2"/>
              </a:rPr>
              <a:t>k</a:t>
            </a:r>
            <a:r>
              <a:rPr lang="zh-TW" altLang="en-US" i="0" u="none" dirty="0">
                <a:sym typeface="Wingdings" panose="05000000000000000000" pitchFamily="2" charset="2"/>
              </a:rPr>
              <a:t>點 符合</a:t>
            </a:r>
            <a:r>
              <a:rPr lang="en-US" altLang="zh-TW" i="0" u="none" dirty="0">
                <a:sym typeface="Wingdings" panose="05000000000000000000" pitchFamily="2" charset="2"/>
              </a:rPr>
              <a:t>cos</a:t>
            </a:r>
            <a:r>
              <a:rPr lang="el-GR" altLang="zh-TW" i="0" u="none" dirty="0">
                <a:sym typeface="Wingdings" panose="05000000000000000000" pitchFamily="2" charset="2"/>
              </a:rPr>
              <a:t>θ</a:t>
            </a:r>
            <a:r>
              <a:rPr lang="zh-TW" altLang="en-US" i="0" u="none" dirty="0">
                <a:sym typeface="Wingdings" panose="05000000000000000000" pitchFamily="2" charset="2"/>
              </a:rPr>
              <a:t> 是最小的狀況下</a:t>
            </a:r>
            <a:endParaRPr lang="en-US" altLang="zh-TW" i="0" u="none" dirty="0">
              <a:sym typeface="Wingdings" panose="05000000000000000000" pitchFamily="2" charset="2"/>
            </a:endParaRPr>
          </a:p>
          <a:p>
            <a:r>
              <a:rPr lang="zh-TW" altLang="en-US" i="0" u="none" dirty="0">
                <a:sym typeface="Wingdings" panose="05000000000000000000" pitchFamily="2" charset="2"/>
              </a:rPr>
              <a:t>從這個點切成兩個線段</a:t>
            </a:r>
            <a:endParaRPr lang="zh-TW" altLang="en-US" i="0" u="none"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66</a:t>
            </a:fld>
            <a:endParaRPr lang="en-US" altLang="zh-TW"/>
          </a:p>
        </p:txBody>
      </p:sp>
    </p:spTree>
    <p:extLst>
      <p:ext uri="{BB962C8B-B14F-4D97-AF65-F5344CB8AC3E}">
        <p14:creationId xmlns:p14="http://schemas.microsoft.com/office/powerpoint/2010/main" val="4210152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在做弧線分割的時候通常會希望在特定範圍內 線段愈多 點的偏離值越小越好</a:t>
            </a:r>
            <a:endParaRPr lang="en-US" altLang="zh-TW" dirty="0"/>
          </a:p>
          <a:p>
            <a:r>
              <a:rPr lang="zh-TW" altLang="en-US" dirty="0"/>
              <a:t>在一定的</a:t>
            </a:r>
            <a:r>
              <a:rPr lang="en-US" altLang="en-US" b="0" dirty="0"/>
              <a:t>Uniform Bounded</a:t>
            </a:r>
            <a:r>
              <a:rPr lang="en-US" altLang="zh-TW" b="0" dirty="0"/>
              <a:t>-</a:t>
            </a:r>
            <a:r>
              <a:rPr lang="en-US" altLang="en-US" b="0" dirty="0"/>
              <a:t>Error </a:t>
            </a:r>
            <a:r>
              <a:rPr lang="zh-TW" altLang="en-US" b="0" dirty="0"/>
              <a:t>誤差範圍內</a:t>
            </a:r>
            <a:endParaRPr lang="en-US" altLang="zh-TW" b="0" dirty="0"/>
          </a:p>
          <a:p>
            <a:r>
              <a:rPr lang="zh-TW" altLang="en-US" b="0" dirty="0"/>
              <a:t>使用的演算法可能會需要較多的計算複雜度</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67</a:t>
            </a:fld>
            <a:endParaRPr lang="en-US" altLang="zh-TW"/>
          </a:p>
        </p:txBody>
      </p:sp>
    </p:spTree>
    <p:extLst>
      <p:ext uri="{BB962C8B-B14F-4D97-AF65-F5344CB8AC3E}">
        <p14:creationId xmlns:p14="http://schemas.microsoft.com/office/powerpoint/2010/main" val="2138276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PQ</a:t>
            </a:r>
            <a:r>
              <a:rPr lang="zh-TW" altLang="en-US" dirty="0"/>
              <a:t>是</a:t>
            </a:r>
            <a:r>
              <a:rPr lang="en-US" altLang="zh-TW" dirty="0"/>
              <a:t>error bound </a:t>
            </a:r>
            <a:r>
              <a:rPr lang="zh-TW" altLang="en-US" dirty="0"/>
              <a:t>假設我們需要找一點</a:t>
            </a:r>
            <a:r>
              <a:rPr lang="en-US" altLang="zh-TW" dirty="0"/>
              <a:t>breaking point</a:t>
            </a:r>
          </a:p>
          <a:p>
            <a:r>
              <a:rPr lang="zh-TW" altLang="en-US" dirty="0"/>
              <a:t>從</a:t>
            </a:r>
            <a:r>
              <a:rPr lang="en-US" altLang="zh-TW" dirty="0"/>
              <a:t>PQ</a:t>
            </a:r>
            <a:r>
              <a:rPr lang="zh-TW" altLang="en-US" dirty="0"/>
              <a:t>到</a:t>
            </a:r>
            <a:r>
              <a:rPr lang="en-US" altLang="zh-TW" dirty="0"/>
              <a:t>x</a:t>
            </a:r>
            <a:r>
              <a:rPr lang="zh-TW" altLang="en-US" dirty="0"/>
              <a:t> 的切線 仍然會有交點 但從 </a:t>
            </a:r>
            <a:r>
              <a:rPr lang="en-US" altLang="zh-TW" dirty="0"/>
              <a:t>P Q</a:t>
            </a:r>
            <a:r>
              <a:rPr lang="zh-TW" altLang="en-US" dirty="0"/>
              <a:t>來到</a:t>
            </a:r>
            <a:r>
              <a:rPr lang="en-US" altLang="zh-TW" dirty="0"/>
              <a:t>Y</a:t>
            </a:r>
            <a:r>
              <a:rPr lang="zh-TW" altLang="en-US" dirty="0"/>
              <a:t>的切線的時候 這兩條線會平行</a:t>
            </a:r>
            <a:endParaRPr lang="en-US" altLang="zh-TW" dirty="0"/>
          </a:p>
          <a:p>
            <a:r>
              <a:rPr lang="zh-TW" altLang="en-US" dirty="0"/>
              <a:t>代表</a:t>
            </a:r>
            <a:r>
              <a:rPr lang="en-US" altLang="zh-TW" dirty="0"/>
              <a:t>Y</a:t>
            </a:r>
            <a:r>
              <a:rPr lang="zh-TW" altLang="en-US" dirty="0"/>
              <a:t>就是切點</a:t>
            </a:r>
            <a:endParaRPr lang="en-US" altLang="zh-TW"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68</a:t>
            </a:fld>
            <a:endParaRPr lang="en-US" altLang="zh-TW"/>
          </a:p>
        </p:txBody>
      </p:sp>
    </p:spTree>
    <p:extLst>
      <p:ext uri="{BB962C8B-B14F-4D97-AF65-F5344CB8AC3E}">
        <p14:creationId xmlns:p14="http://schemas.microsoft.com/office/powerpoint/2010/main" val="1639295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上述所介紹的是如何找出</a:t>
            </a:r>
            <a:r>
              <a:rPr lang="en-US" altLang="zh-TW" dirty="0" err="1"/>
              <a:t>breadpoint</a:t>
            </a:r>
            <a:endParaRPr lang="en-US" altLang="zh-TW" dirty="0"/>
          </a:p>
          <a:p>
            <a:r>
              <a:rPr lang="zh-TW" altLang="en-US" dirty="0"/>
              <a:t>在找到</a:t>
            </a:r>
            <a:r>
              <a:rPr lang="en-US" altLang="zh-TW" dirty="0"/>
              <a:t>breakpoint</a:t>
            </a:r>
            <a:r>
              <a:rPr lang="zh-TW" altLang="en-US" dirty="0"/>
              <a:t>之後 我們可以試著移動</a:t>
            </a:r>
            <a:r>
              <a:rPr lang="en-US" altLang="zh-TW" dirty="0"/>
              <a:t>point</a:t>
            </a:r>
            <a:r>
              <a:rPr lang="zh-TW" altLang="en-US" dirty="0"/>
              <a:t>去找到更好的切點</a:t>
            </a:r>
            <a:endParaRPr lang="en-US" altLang="zh-TW" dirty="0"/>
          </a:p>
          <a:p>
            <a:r>
              <a:rPr lang="zh-TW" altLang="en-US" dirty="0"/>
              <a:t>首先 移動奇數點</a:t>
            </a:r>
            <a:r>
              <a:rPr lang="en-US" altLang="zh-TW" dirty="0"/>
              <a:t>(</a:t>
            </a:r>
            <a:r>
              <a:rPr lang="zh-TW" altLang="en-US" dirty="0"/>
              <a:t>可能是基數的起點或是偶數的終點</a:t>
            </a:r>
            <a:r>
              <a:rPr lang="en-US" altLang="zh-TW" dirty="0"/>
              <a:t>)</a:t>
            </a:r>
            <a:r>
              <a:rPr lang="zh-TW" altLang="en-US" dirty="0"/>
              <a:t> 來去看看</a:t>
            </a:r>
            <a:r>
              <a:rPr lang="en-US" altLang="zh-TW" dirty="0"/>
              <a:t>error</a:t>
            </a:r>
            <a:r>
              <a:rPr lang="zh-TW" altLang="en-US" dirty="0"/>
              <a:t>是否有下降</a:t>
            </a:r>
            <a:endParaRPr lang="en-US" altLang="zh-TW" dirty="0"/>
          </a:p>
          <a:p>
            <a:r>
              <a:rPr lang="zh-TW" altLang="en-US" dirty="0"/>
              <a:t>如果有的話就就將這些點移過去 如果沒有的話就維持原本</a:t>
            </a:r>
            <a:endParaRPr lang="en-US" altLang="zh-TW" dirty="0"/>
          </a:p>
          <a:p>
            <a:r>
              <a:rPr lang="zh-TW" altLang="en-US" dirty="0"/>
              <a:t>接下來換成偶數點做一次 如此反覆循環 來減少</a:t>
            </a:r>
            <a:r>
              <a:rPr lang="en-US" altLang="zh-TW" dirty="0"/>
              <a:t>error</a:t>
            </a:r>
          </a:p>
          <a:p>
            <a:r>
              <a:rPr lang="en-US" altLang="zh-TW" dirty="0"/>
              <a:t> </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69</a:t>
            </a:fld>
            <a:endParaRPr lang="en-US" altLang="zh-TW"/>
          </a:p>
        </p:txBody>
      </p:sp>
    </p:spTree>
    <p:extLst>
      <p:ext uri="{BB962C8B-B14F-4D97-AF65-F5344CB8AC3E}">
        <p14:creationId xmlns:p14="http://schemas.microsoft.com/office/powerpoint/2010/main" val="1766281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將既有的線段切開再合起來達到足夠小的</a:t>
            </a:r>
            <a:r>
              <a:rPr lang="en-US" altLang="zh-TW" dirty="0"/>
              <a:t>error</a:t>
            </a:r>
          </a:p>
          <a:p>
            <a:endParaRPr lang="en-US" altLang="zh-TW" dirty="0"/>
          </a:p>
          <a:p>
            <a:r>
              <a:rPr lang="en-US" altLang="zh-TW" dirty="0"/>
              <a:t>1</a:t>
            </a:r>
            <a:r>
              <a:rPr lang="zh-TW" altLang="en-US" dirty="0"/>
              <a:t> 將弧線切開呈線段 其中想辦法讓</a:t>
            </a:r>
            <a:r>
              <a:rPr lang="en-US" altLang="zh-TW" dirty="0"/>
              <a:t>error</a:t>
            </a:r>
            <a:r>
              <a:rPr lang="zh-TW" altLang="en-US" dirty="0"/>
              <a:t>夠小</a:t>
            </a:r>
            <a:endParaRPr lang="en-US" altLang="zh-TW" dirty="0"/>
          </a:p>
          <a:p>
            <a:r>
              <a:rPr lang="en-US" altLang="zh-TW" dirty="0"/>
              <a:t>2</a:t>
            </a:r>
            <a:r>
              <a:rPr lang="zh-TW" altLang="en-US" dirty="0"/>
              <a:t> 再將切割出來的線段做結合 一樣要讓</a:t>
            </a:r>
            <a:r>
              <a:rPr lang="en-US" altLang="zh-TW" dirty="0"/>
              <a:t>error </a:t>
            </a:r>
            <a:r>
              <a:rPr lang="zh-TW" altLang="en-US" dirty="0"/>
              <a:t>夠小</a:t>
            </a:r>
            <a:endParaRPr lang="en-US" altLang="zh-TW" dirty="0"/>
          </a:p>
          <a:p>
            <a:r>
              <a:rPr lang="en-US" altLang="zh-TW" dirty="0"/>
              <a:t>3</a:t>
            </a:r>
            <a:r>
              <a:rPr lang="zh-TW" altLang="en-US" dirty="0"/>
              <a:t> 調整切割點來達到較好的分割線段</a:t>
            </a:r>
            <a:endParaRPr lang="en-US" altLang="zh-TW" dirty="0"/>
          </a:p>
          <a:p>
            <a:r>
              <a:rPr lang="en-US" altLang="zh-TW" dirty="0"/>
              <a:t>4 </a:t>
            </a:r>
            <a:r>
              <a:rPr lang="zh-TW" altLang="en-US" dirty="0"/>
              <a:t>重複上述</a:t>
            </a:r>
            <a:r>
              <a:rPr lang="en-US" altLang="zh-TW" dirty="0"/>
              <a:t>3</a:t>
            </a:r>
            <a:r>
              <a:rPr lang="zh-TW" altLang="en-US" dirty="0"/>
              <a:t>個步驟直到不需要做調整</a:t>
            </a:r>
            <a:endParaRPr lang="en-US" altLang="zh-TW"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71</a:t>
            </a:fld>
            <a:endParaRPr lang="en-US" altLang="zh-TW"/>
          </a:p>
        </p:txBody>
      </p:sp>
    </p:spTree>
    <p:extLst>
      <p:ext uri="{BB962C8B-B14F-4D97-AF65-F5344CB8AC3E}">
        <p14:creationId xmlns:p14="http://schemas.microsoft.com/office/powerpoint/2010/main" val="2025898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ChangeArrowheads="1" noTextEdit="1"/>
          </p:cNvSpPr>
          <p:nvPr>
            <p:ph type="sldImg"/>
          </p:nvPr>
        </p:nvSpPr>
        <p:spPr>
          <a:ln/>
        </p:spPr>
      </p:sp>
      <p:sp>
        <p:nvSpPr>
          <p:cNvPr id="870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latin typeface="Arial" panose="020B0604020202020204" pitchFamily="34" charset="0"/>
              </a:rPr>
              <a:t>http://img.rritw.com/2013-01-17/1358350718_8022.gif</a:t>
            </a:r>
          </a:p>
          <a:p>
            <a:r>
              <a:rPr lang="en-US" altLang="zh-TW" dirty="0" err="1">
                <a:latin typeface="Arial" panose="020B0604020202020204" pitchFamily="34" charset="0"/>
              </a:rPr>
              <a:t>isodata</a:t>
            </a:r>
            <a:r>
              <a:rPr lang="zh-TW" altLang="en-US" dirty="0">
                <a:latin typeface="Arial" panose="020B0604020202020204" pitchFamily="34" charset="0"/>
              </a:rPr>
              <a:t>是一個分群的演算法</a:t>
            </a:r>
            <a:endParaRPr lang="en-US" altLang="zh-TW" dirty="0">
              <a:latin typeface="Arial" panose="020B0604020202020204" pitchFamily="34" charset="0"/>
            </a:endParaRPr>
          </a:p>
          <a:p>
            <a:r>
              <a:rPr lang="zh-TW" altLang="en-US" dirty="0">
                <a:latin typeface="Arial" panose="020B0604020202020204" pitchFamily="34" charset="0"/>
              </a:rPr>
              <a:t>將演算法重複操作可以將可能會擬合成同一條線的點分在同一群</a:t>
            </a:r>
          </a:p>
        </p:txBody>
      </p:sp>
      <p:sp>
        <p:nvSpPr>
          <p:cNvPr id="870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6DB0AD6-A1B0-4503-9635-3904EEAAEAE0}" type="slidenum">
              <a:rPr lang="en-US" altLang="zh-TW" smtClean="0"/>
              <a:pPr>
                <a:spcBef>
                  <a:spcPct val="0"/>
                </a:spcBef>
              </a:pPr>
              <a:t>73</a:t>
            </a:fld>
            <a:endParaRPr lang="en-US" altLang="zh-TW"/>
          </a:p>
        </p:txBody>
      </p:sp>
      <p:sp>
        <p:nvSpPr>
          <p:cNvPr id="2" name="日期版面配置區 1"/>
          <p:cNvSpPr>
            <a:spLocks noGrp="1"/>
          </p:cNvSpPr>
          <p:nvPr>
            <p:ph type="dt" idx="10"/>
          </p:nvPr>
        </p:nvSpPr>
        <p:spPr/>
        <p:txBody>
          <a:bodyPr/>
          <a:lstStyle/>
          <a:p>
            <a:pPr>
              <a:defRPr/>
            </a:pPr>
            <a:endParaRPr lang="en-US"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ChangeArrowheads="1" noTextEdit="1"/>
          </p:cNvSpPr>
          <p:nvPr>
            <p:ph type="sldImg"/>
          </p:nvPr>
        </p:nvSpPr>
        <p:spPr>
          <a:ln/>
        </p:spPr>
      </p:sp>
      <p:sp>
        <p:nvSpPr>
          <p:cNvPr id="890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latin typeface="Arial" panose="020B0604020202020204" pitchFamily="34" charset="0"/>
              </a:rPr>
              <a:t>http://img.rritw.com/2013-01-17/1358350718_8022.gif</a:t>
            </a:r>
            <a:endParaRPr lang="zh-TW" altLang="en-US" dirty="0">
              <a:latin typeface="Arial" panose="020B0604020202020204" pitchFamily="34" charset="0"/>
            </a:endParaRPr>
          </a:p>
          <a:p>
            <a:r>
              <a:rPr lang="zh-TW" altLang="en-US" dirty="0">
                <a:latin typeface="Arial" panose="020B0604020202020204" pitchFamily="34" charset="0"/>
              </a:rPr>
              <a:t>透過演算法的操作 可以將這些點分成特定的幾群 來幫助線段的擬合</a:t>
            </a:r>
          </a:p>
        </p:txBody>
      </p:sp>
      <p:sp>
        <p:nvSpPr>
          <p:cNvPr id="890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E977738-EF92-4F0C-A671-178A1CCD1EDA}" type="slidenum">
              <a:rPr lang="en-US" altLang="zh-TW" smtClean="0"/>
              <a:pPr>
                <a:spcBef>
                  <a:spcPct val="0"/>
                </a:spcBef>
              </a:pPr>
              <a:t>74</a:t>
            </a:fld>
            <a:endParaRPr lang="en-US" altLang="zh-TW"/>
          </a:p>
        </p:txBody>
      </p:sp>
      <p:sp>
        <p:nvSpPr>
          <p:cNvPr id="2" name="日期版面配置區 1"/>
          <p:cNvSpPr>
            <a:spLocks noGrp="1"/>
          </p:cNvSpPr>
          <p:nvPr>
            <p:ph type="dt" idx="10"/>
          </p:nvPr>
        </p:nvSpPr>
        <p:spPr/>
        <p:txBody>
          <a:bodyPr/>
          <a:lstStyle/>
          <a:p>
            <a:pPr>
              <a:defRPr/>
            </a:pPr>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邊界的抽取適用在小張的圖片  </a:t>
            </a:r>
            <a:endParaRPr lang="en-US" altLang="zh-TW" dirty="0"/>
          </a:p>
          <a:p>
            <a:r>
              <a:rPr lang="zh-TW" altLang="en-US" dirty="0"/>
              <a:t>首先先將圖片</a:t>
            </a:r>
            <a:r>
              <a:rPr lang="en-US" altLang="zh-TW" dirty="0"/>
              <a:t>scan </a:t>
            </a:r>
            <a:r>
              <a:rPr lang="zh-TW" altLang="en-US" dirty="0"/>
              <a:t>將每個區域的第一個</a:t>
            </a:r>
            <a:r>
              <a:rPr lang="en-US" altLang="zh-TW" dirty="0"/>
              <a:t>border</a:t>
            </a:r>
            <a:r>
              <a:rPr lang="zh-TW" altLang="en-US" dirty="0"/>
              <a:t>先找出來 接著順時針找出相連的的</a:t>
            </a:r>
            <a:endParaRPr lang="en-US" altLang="zh-TW" dirty="0"/>
          </a:p>
          <a:p>
            <a:r>
              <a:rPr lang="en-US" altLang="zh-TW" dirty="0"/>
              <a:t>Component </a:t>
            </a:r>
            <a:r>
              <a:rPr lang="zh-TW" altLang="en-US" dirty="0"/>
              <a:t>的</a:t>
            </a:r>
            <a:r>
              <a:rPr lang="en-US" altLang="zh-TW" dirty="0"/>
              <a:t>border</a:t>
            </a:r>
            <a:r>
              <a:rPr lang="zh-TW" altLang="en-US" dirty="0"/>
              <a:t>串聯起來 直到回到自己</a:t>
            </a:r>
          </a:p>
        </p:txBody>
      </p:sp>
      <p:sp>
        <p:nvSpPr>
          <p:cNvPr id="4" name="日期版面配置區 3"/>
          <p:cNvSpPr>
            <a:spLocks noGrp="1"/>
          </p:cNvSpPr>
          <p:nvPr>
            <p:ph type="dt" idx="1"/>
          </p:nvPr>
        </p:nvSpPr>
        <p:spPr/>
        <p:txBody>
          <a:bodyPr/>
          <a:lstStyle/>
          <a:p>
            <a:pPr>
              <a:defRPr/>
            </a:pPr>
            <a:endParaRPr lang="en-US" altLang="zh-TW" dirty="0"/>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7</a:t>
            </a:fld>
            <a:endParaRPr lang="en-US" altLang="zh-TW" dirty="0"/>
          </a:p>
        </p:txBody>
      </p:sp>
    </p:spTree>
    <p:extLst>
      <p:ext uri="{BB962C8B-B14F-4D97-AF65-F5344CB8AC3E}">
        <p14:creationId xmlns:p14="http://schemas.microsoft.com/office/powerpoint/2010/main" val="3405459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曲率</a:t>
            </a:r>
            <a:r>
              <a:rPr lang="en-US" altLang="zh-TW" dirty="0"/>
              <a:t>:</a:t>
            </a:r>
            <a:r>
              <a:rPr lang="zh-TW" altLang="en-US" dirty="0"/>
              <a:t>單位弧長角度的變化量</a:t>
            </a:r>
            <a:endParaRPr lang="en-US" altLang="zh-TW" dirty="0"/>
          </a:p>
          <a:p>
            <a:r>
              <a:rPr lang="zh-TW" altLang="en-US" dirty="0"/>
              <a:t>直線的話是</a:t>
            </a:r>
            <a:r>
              <a:rPr lang="en-US" altLang="zh-TW" dirty="0"/>
              <a:t>0 </a:t>
            </a:r>
            <a:r>
              <a:rPr lang="zh-TW" altLang="en-US" dirty="0"/>
              <a:t>弧長的話是</a:t>
            </a:r>
            <a:r>
              <a:rPr lang="en-US" altLang="zh-TW" dirty="0"/>
              <a:t>1/</a:t>
            </a:r>
            <a:r>
              <a:rPr lang="zh-TW" altLang="en-US" dirty="0"/>
              <a:t>半徑</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77</a:t>
            </a:fld>
            <a:endParaRPr lang="en-US" altLang="zh-TW"/>
          </a:p>
        </p:txBody>
      </p:sp>
    </p:spTree>
    <p:extLst>
      <p:ext uri="{BB962C8B-B14F-4D97-AF65-F5344CB8AC3E}">
        <p14:creationId xmlns:p14="http://schemas.microsoft.com/office/powerpoint/2010/main" val="39753151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一般曲線的</a:t>
            </a:r>
            <a:r>
              <a:rPr lang="en-US" altLang="zh-TW" dirty="0"/>
              <a:t>breakpoint </a:t>
            </a:r>
            <a:r>
              <a:rPr lang="zh-TW" altLang="en-US" dirty="0"/>
              <a:t>會出現在曲率的最大值或最小值上</a:t>
            </a:r>
            <a:endParaRPr lang="en-US" altLang="zh-TW" dirty="0"/>
          </a:p>
          <a:p>
            <a:r>
              <a:rPr lang="zh-TW" altLang="en-US" dirty="0"/>
              <a:t>當曲率由正轉負 圖形可能也是剛好由凸變凹的過程</a:t>
            </a:r>
            <a:endParaRPr lang="en-US" altLang="zh-TW"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78</a:t>
            </a:fld>
            <a:endParaRPr lang="en-US" altLang="zh-TW"/>
          </a:p>
        </p:txBody>
      </p:sp>
    </p:spTree>
    <p:extLst>
      <p:ext uri="{BB962C8B-B14F-4D97-AF65-F5344CB8AC3E}">
        <p14:creationId xmlns:p14="http://schemas.microsoft.com/office/powerpoint/2010/main" val="2475856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第一個突起來的點 建議用橢圓曲線來</a:t>
            </a:r>
            <a:r>
              <a:rPr lang="en-US" altLang="zh-TW" dirty="0"/>
              <a:t>fit</a:t>
            </a:r>
            <a:r>
              <a:rPr lang="zh-TW" altLang="en-US" dirty="0"/>
              <a:t>他</a:t>
            </a:r>
            <a:endParaRPr lang="en-US" altLang="zh-TW" dirty="0"/>
          </a:p>
          <a:p>
            <a:r>
              <a:rPr lang="zh-TW" altLang="en-US" dirty="0"/>
              <a:t>第二個點是凹凸交界的點 所以建議用拋物線來</a:t>
            </a:r>
            <a:r>
              <a:rPr lang="en-US" altLang="zh-TW" dirty="0"/>
              <a:t>fit</a:t>
            </a:r>
          </a:p>
          <a:p>
            <a:r>
              <a:rPr lang="zh-TW" altLang="en-US" dirty="0"/>
              <a:t>第三個點是凹的 所以會建議用雙曲線來</a:t>
            </a:r>
            <a:r>
              <a:rPr lang="en-US" altLang="zh-TW" dirty="0"/>
              <a:t>fit </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80</a:t>
            </a:fld>
            <a:endParaRPr lang="en-US" altLang="zh-TW"/>
          </a:p>
        </p:txBody>
      </p:sp>
    </p:spTree>
    <p:extLst>
      <p:ext uri="{BB962C8B-B14F-4D97-AF65-F5344CB8AC3E}">
        <p14:creationId xmlns:p14="http://schemas.microsoft.com/office/powerpoint/2010/main" val="19048216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這個方法是用在灰階影像上來偵測值線或是曲線的方法</a:t>
            </a:r>
            <a:endParaRPr lang="en-US" altLang="zh-TW" dirty="0"/>
          </a:p>
          <a:p>
            <a:r>
              <a:rPr lang="zh-TW" altLang="en-US" dirty="0"/>
              <a:t>透過既有的</a:t>
            </a:r>
            <a:r>
              <a:rPr lang="en-US" altLang="zh-TW" dirty="0"/>
              <a:t>template</a:t>
            </a:r>
            <a:r>
              <a:rPr lang="zh-TW" altLang="en-US" dirty="0"/>
              <a:t>來</a:t>
            </a:r>
            <a:r>
              <a:rPr lang="en-US" altLang="zh-TW" dirty="0"/>
              <a:t>match</a:t>
            </a:r>
            <a:r>
              <a:rPr lang="zh-TW" altLang="en-US" dirty="0"/>
              <a:t>影像上的特徵</a:t>
            </a:r>
            <a:endParaRPr lang="en-US" altLang="zh-TW" dirty="0"/>
          </a:p>
          <a:p>
            <a:r>
              <a:rPr lang="zh-TW" altLang="en-US" dirty="0"/>
              <a:t>需要用到</a:t>
            </a:r>
            <a:r>
              <a:rPr lang="en-US" altLang="zh-TW" dirty="0"/>
              <a:t>accumulator array: </a:t>
            </a:r>
            <a:r>
              <a:rPr lang="zh-TW" altLang="en-US" dirty="0"/>
              <a:t>而他的維度由未知數的個數來決定的</a:t>
            </a:r>
            <a:endParaRPr lang="en-US" altLang="zh-TW" dirty="0"/>
          </a:p>
          <a:p>
            <a:r>
              <a:rPr lang="zh-TW" altLang="en-US" dirty="0"/>
              <a:t>待會會舉一個</a:t>
            </a:r>
            <a:r>
              <a:rPr lang="en-US" altLang="zh-TW" dirty="0"/>
              <a:t>2</a:t>
            </a:r>
            <a:r>
              <a:rPr lang="zh-TW" altLang="en-US" dirty="0"/>
              <a:t>維的例子</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82</a:t>
            </a:fld>
            <a:endParaRPr lang="en-US" altLang="zh-TW"/>
          </a:p>
        </p:txBody>
      </p:sp>
    </p:spTree>
    <p:extLst>
      <p:ext uri="{BB962C8B-B14F-4D97-AF65-F5344CB8AC3E}">
        <p14:creationId xmlns:p14="http://schemas.microsoft.com/office/powerpoint/2010/main" val="981856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首先看到</a:t>
            </a:r>
            <a:r>
              <a:rPr lang="en-US" altLang="zh-TW" dirty="0"/>
              <a:t>data (1 1) </a:t>
            </a:r>
            <a:r>
              <a:rPr lang="zh-TW" altLang="en-US" dirty="0"/>
              <a:t>這個點 通過這個點的線有無窮多條 可以寫成 </a:t>
            </a:r>
            <a:r>
              <a:rPr lang="en-US" altLang="zh-TW" dirty="0"/>
              <a:t>y=</a:t>
            </a:r>
            <a:r>
              <a:rPr lang="en-US" altLang="zh-TW" dirty="0" err="1"/>
              <a:t>mx+b</a:t>
            </a:r>
            <a:r>
              <a:rPr lang="en-US" altLang="zh-TW" dirty="0"/>
              <a:t> (m=</a:t>
            </a:r>
            <a:r>
              <a:rPr lang="zh-TW" altLang="en-US" dirty="0"/>
              <a:t>斜率</a:t>
            </a:r>
            <a:r>
              <a:rPr lang="en-US" altLang="zh-TW" dirty="0"/>
              <a:t> b=</a:t>
            </a:r>
            <a:r>
              <a:rPr lang="zh-TW" altLang="en-US" dirty="0"/>
              <a:t>截距</a:t>
            </a:r>
            <a:r>
              <a:rPr lang="en-US" altLang="zh-TW" dirty="0"/>
              <a:t>)</a:t>
            </a:r>
          </a:p>
          <a:p>
            <a:r>
              <a:rPr lang="zh-TW" altLang="en-US" dirty="0"/>
              <a:t>透過</a:t>
            </a:r>
            <a:r>
              <a:rPr lang="en-US" altLang="zh-TW" dirty="0"/>
              <a:t>x y</a:t>
            </a:r>
            <a:r>
              <a:rPr lang="zh-TW" altLang="en-US" dirty="0"/>
              <a:t>軸的轉換 可以只用一條線就可以表示出所有通過</a:t>
            </a:r>
            <a:r>
              <a:rPr lang="en-US" altLang="zh-TW" dirty="0"/>
              <a:t>(1 1) </a:t>
            </a:r>
            <a:r>
              <a:rPr lang="zh-TW" altLang="en-US" dirty="0"/>
              <a:t>這個點的所有直線</a:t>
            </a:r>
            <a:endParaRPr lang="en-US" altLang="zh-TW" dirty="0"/>
          </a:p>
          <a:p>
            <a:endParaRPr lang="en-US" altLang="zh-TW"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83</a:t>
            </a:fld>
            <a:endParaRPr lang="en-US" altLang="zh-TW"/>
          </a:p>
        </p:txBody>
      </p:sp>
    </p:spTree>
    <p:extLst>
      <p:ext uri="{BB962C8B-B14F-4D97-AF65-F5344CB8AC3E}">
        <p14:creationId xmlns:p14="http://schemas.microsoft.com/office/powerpoint/2010/main" val="1839315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同樣的 也可以用另外一條線表示出所有通過 </a:t>
            </a:r>
            <a:r>
              <a:rPr lang="en-US" altLang="zh-TW" dirty="0"/>
              <a:t>(2 2) </a:t>
            </a:r>
            <a:r>
              <a:rPr lang="zh-TW" altLang="en-US" dirty="0"/>
              <a:t>這個點的所有直線</a:t>
            </a:r>
            <a:endParaRPr lang="en-US" altLang="zh-TW"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84</a:t>
            </a:fld>
            <a:endParaRPr lang="en-US" altLang="zh-TW"/>
          </a:p>
        </p:txBody>
      </p:sp>
    </p:spTree>
    <p:extLst>
      <p:ext uri="{BB962C8B-B14F-4D97-AF65-F5344CB8AC3E}">
        <p14:creationId xmlns:p14="http://schemas.microsoft.com/office/powerpoint/2010/main" val="25100406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在右邊的座標中 透過找出這兩條線的交點</a:t>
            </a:r>
            <a:r>
              <a:rPr lang="en-US" altLang="zh-TW" dirty="0"/>
              <a:t>( 1 0) </a:t>
            </a:r>
            <a:r>
              <a:rPr lang="zh-TW" altLang="en-US" dirty="0"/>
              <a:t>可以找到既通過</a:t>
            </a:r>
            <a:r>
              <a:rPr lang="en-US" altLang="zh-TW" dirty="0"/>
              <a:t>(1 1)</a:t>
            </a:r>
            <a:r>
              <a:rPr lang="zh-TW" altLang="en-US" dirty="0"/>
              <a:t>且通過 </a:t>
            </a:r>
            <a:r>
              <a:rPr lang="en-US" altLang="zh-TW" dirty="0"/>
              <a:t>(2 2) </a:t>
            </a:r>
            <a:r>
              <a:rPr lang="zh-TW" altLang="en-US" dirty="0"/>
              <a:t>這個點的直線</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而</a:t>
            </a:r>
            <a:r>
              <a:rPr lang="en-US" altLang="zh-TW" dirty="0"/>
              <a:t>(1 0) </a:t>
            </a:r>
            <a:r>
              <a:rPr lang="zh-TW" altLang="en-US" dirty="0"/>
              <a:t>的意思 代表這條線的斜率是</a:t>
            </a:r>
            <a:r>
              <a:rPr lang="en-US" altLang="zh-TW" dirty="0"/>
              <a:t>1 </a:t>
            </a:r>
            <a:r>
              <a:rPr lang="zh-TW" altLang="en-US" dirty="0"/>
              <a:t>而截距是</a:t>
            </a:r>
            <a:r>
              <a:rPr lang="en-US" altLang="zh-TW" dirty="0"/>
              <a:t>2</a:t>
            </a:r>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85</a:t>
            </a:fld>
            <a:endParaRPr lang="en-US" altLang="zh-TW"/>
          </a:p>
        </p:txBody>
      </p:sp>
    </p:spTree>
    <p:extLst>
      <p:ext uri="{BB962C8B-B14F-4D97-AF65-F5344CB8AC3E}">
        <p14:creationId xmlns:p14="http://schemas.microsoft.com/office/powerpoint/2010/main" val="21474940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接下來再看一個比較複雜的例子 有</a:t>
            </a:r>
            <a:r>
              <a:rPr lang="en-US" altLang="zh-TW" dirty="0"/>
              <a:t>5</a:t>
            </a:r>
            <a:r>
              <a:rPr lang="zh-TW" altLang="en-US" dirty="0"/>
              <a:t>個點</a:t>
            </a:r>
            <a:endParaRPr lang="en-US" altLang="zh-TW" dirty="0"/>
          </a:p>
          <a:p>
            <a:r>
              <a:rPr lang="zh-TW" altLang="en-US" dirty="0"/>
              <a:t>要如何找出一個最好的線段來擬合這些點</a:t>
            </a:r>
            <a:endParaRPr lang="en-US" altLang="zh-TW" dirty="0"/>
          </a:p>
          <a:p>
            <a:r>
              <a:rPr lang="zh-TW" altLang="en-US" dirty="0"/>
              <a:t>使用同樣的座標轉換的方法 在新的座標中可以畫出五條線 來分別表示通過這</a:t>
            </a:r>
            <a:r>
              <a:rPr lang="en-US" altLang="zh-TW" dirty="0"/>
              <a:t>5</a:t>
            </a:r>
            <a:r>
              <a:rPr lang="zh-TW" altLang="en-US" dirty="0"/>
              <a:t>個點</a:t>
            </a:r>
            <a:endParaRPr lang="en-US" altLang="zh-TW" dirty="0"/>
          </a:p>
          <a:p>
            <a:r>
              <a:rPr lang="zh-TW" altLang="en-US" dirty="0"/>
              <a:t>的無限可能 那我們要找出最多交點的地方</a:t>
            </a:r>
            <a:endParaRPr lang="en-US" altLang="zh-TW" dirty="0"/>
          </a:p>
          <a:p>
            <a:endParaRPr lang="en-US" altLang="zh-TW"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86</a:t>
            </a:fld>
            <a:endParaRPr lang="en-US" altLang="zh-TW"/>
          </a:p>
        </p:txBody>
      </p:sp>
    </p:spTree>
    <p:extLst>
      <p:ext uri="{BB962C8B-B14F-4D97-AF65-F5344CB8AC3E}">
        <p14:creationId xmlns:p14="http://schemas.microsoft.com/office/powerpoint/2010/main" val="35142900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可以發現最多可以有三條線 總共交會出兩個點</a:t>
            </a:r>
            <a:endParaRPr lang="en-US" altLang="zh-TW" dirty="0"/>
          </a:p>
          <a:p>
            <a:r>
              <a:rPr lang="zh-TW" altLang="en-US" dirty="0"/>
              <a:t>對應回來的意思是紅色和黑色這兩條線 可以提供這些點有較好的直線的擬合</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87</a:t>
            </a:fld>
            <a:endParaRPr lang="en-US" altLang="zh-TW"/>
          </a:p>
        </p:txBody>
      </p:sp>
    </p:spTree>
    <p:extLst>
      <p:ext uri="{BB962C8B-B14F-4D97-AF65-F5344CB8AC3E}">
        <p14:creationId xmlns:p14="http://schemas.microsoft.com/office/powerpoint/2010/main" val="4208981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Hough </a:t>
            </a:r>
            <a:r>
              <a:rPr lang="zh-TW" altLang="en-US" dirty="0"/>
              <a:t>轉換會遇到一點小問題</a:t>
            </a:r>
            <a:endParaRPr lang="en-US" altLang="zh-TW" dirty="0"/>
          </a:p>
          <a:p>
            <a:r>
              <a:rPr lang="zh-TW" altLang="en-US" dirty="0"/>
              <a:t>當遇到是垂直線的時候 斜率就會變成無限大 就無法操作</a:t>
            </a:r>
            <a:endParaRPr lang="en-US" altLang="zh-TW" dirty="0"/>
          </a:p>
          <a:p>
            <a:r>
              <a:rPr lang="zh-TW" altLang="en-US" dirty="0"/>
              <a:t>所以需要另一方法來表示 </a:t>
            </a:r>
            <a:endParaRPr lang="en-US" altLang="zh-TW" dirty="0"/>
          </a:p>
          <a:p>
            <a:r>
              <a:rPr lang="zh-TW" altLang="en-US" dirty="0"/>
              <a:t>可以將原點做垂線到線段 然後就會產生一個夾角 </a:t>
            </a:r>
            <a:endParaRPr lang="en-US" altLang="zh-TW" dirty="0"/>
          </a:p>
          <a:p>
            <a:r>
              <a:rPr lang="zh-TW" altLang="en-US" dirty="0"/>
              <a:t>這條線就是唯一的一條線 不會有斜率無限大的問題</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88</a:t>
            </a:fld>
            <a:endParaRPr lang="en-US" altLang="zh-TW"/>
          </a:p>
        </p:txBody>
      </p:sp>
    </p:spTree>
    <p:extLst>
      <p:ext uri="{BB962C8B-B14F-4D97-AF65-F5344CB8AC3E}">
        <p14:creationId xmlns:p14="http://schemas.microsoft.com/office/powerpoint/2010/main" val="330848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此種方法不適合用在</a:t>
            </a:r>
            <a:r>
              <a:rPr lang="en-US" altLang="zh-TW" dirty="0"/>
              <a:t>pixel</a:t>
            </a:r>
            <a:r>
              <a:rPr lang="zh-TW" altLang="en-US" dirty="0"/>
              <a:t>太大的圖片</a:t>
            </a:r>
            <a:endParaRPr lang="en-US" altLang="zh-TW" dirty="0"/>
          </a:p>
          <a:p>
            <a:r>
              <a:rPr lang="zh-TW" altLang="en-US" dirty="0"/>
              <a:t>否則可能會造成過多的</a:t>
            </a:r>
            <a:r>
              <a:rPr lang="en-US" altLang="zh-TW" dirty="0"/>
              <a:t>I/O</a:t>
            </a:r>
            <a:r>
              <a:rPr lang="zh-TW" altLang="en-US" dirty="0"/>
              <a:t> 所以可以運用</a:t>
            </a:r>
            <a:r>
              <a:rPr lang="en-US" altLang="zh-TW" dirty="0"/>
              <a:t>down sampling</a:t>
            </a:r>
            <a:r>
              <a:rPr lang="zh-TW" altLang="en-US" dirty="0"/>
              <a:t>的方式</a:t>
            </a:r>
            <a:endParaRPr lang="en-US" altLang="zh-TW" dirty="0"/>
          </a:p>
          <a:p>
            <a:r>
              <a:rPr lang="zh-TW" altLang="en-US" dirty="0"/>
              <a:t>可能可以每</a:t>
            </a:r>
            <a:r>
              <a:rPr lang="en-US" altLang="zh-TW" dirty="0"/>
              <a:t>2</a:t>
            </a:r>
            <a:r>
              <a:rPr lang="zh-TW" altLang="en-US" dirty="0"/>
              <a:t>個</a:t>
            </a:r>
            <a:r>
              <a:rPr lang="en-US" altLang="zh-TW" dirty="0"/>
              <a:t>pixel </a:t>
            </a:r>
            <a:r>
              <a:rPr lang="zh-TW" altLang="en-US" dirty="0"/>
              <a:t>只取一個</a:t>
            </a:r>
            <a:endParaRPr lang="en-US" altLang="zh-TW" dirty="0"/>
          </a:p>
          <a:p>
            <a:r>
              <a:rPr lang="en-US" altLang="zh-TW" dirty="0"/>
              <a:t>Border tracking algorithm:</a:t>
            </a:r>
          </a:p>
          <a:p>
            <a:r>
              <a:rPr lang="en-US" altLang="zh-TW" dirty="0"/>
              <a:t>Input : </a:t>
            </a:r>
            <a:r>
              <a:rPr lang="zh-TW" altLang="en-US" dirty="0"/>
              <a:t>帶有符號性的影像 </a:t>
            </a:r>
            <a:r>
              <a:rPr lang="en-US" altLang="zh-TW" dirty="0"/>
              <a:t>(</a:t>
            </a:r>
            <a:r>
              <a:rPr lang="zh-TW" altLang="en-US" dirty="0"/>
              <a:t>即處理過的影像</a:t>
            </a:r>
            <a:r>
              <a:rPr lang="en-US" altLang="zh-TW" dirty="0"/>
              <a:t>)</a:t>
            </a:r>
          </a:p>
          <a:p>
            <a:r>
              <a:rPr lang="en-US" altLang="zh-TW" dirty="0"/>
              <a:t>output : </a:t>
            </a:r>
            <a:r>
              <a:rPr lang="zh-TW" altLang="en-US" dirty="0"/>
              <a:t>按照</a:t>
            </a:r>
            <a:r>
              <a:rPr lang="en-US" altLang="zh-TW" dirty="0"/>
              <a:t>pixel</a:t>
            </a:r>
            <a:r>
              <a:rPr lang="zh-TW" altLang="en-US" dirty="0"/>
              <a:t>的座標順時針的順序</a:t>
            </a:r>
            <a:endParaRPr lang="en-US" altLang="zh-TW" dirty="0"/>
          </a:p>
          <a:p>
            <a:r>
              <a:rPr lang="zh-TW" altLang="en-US" dirty="0"/>
              <a:t>便利性</a:t>
            </a:r>
            <a:r>
              <a:rPr lang="en-US" altLang="zh-TW" dirty="0"/>
              <a:t>:</a:t>
            </a:r>
            <a:r>
              <a:rPr lang="zh-TW" altLang="en-US" dirty="0"/>
              <a:t> 左到右 上到下</a:t>
            </a:r>
            <a:endParaRPr lang="en-US" altLang="zh-TW" dirty="0"/>
          </a:p>
          <a:p>
            <a:r>
              <a:rPr lang="zh-TW" altLang="en-US" dirty="0"/>
              <a:t>在執行的過程中會去看</a:t>
            </a:r>
            <a:r>
              <a:rPr lang="en-US" altLang="zh-TW" dirty="0"/>
              <a:t>3</a:t>
            </a:r>
            <a:r>
              <a:rPr lang="zh-TW" altLang="en-US" dirty="0"/>
              <a:t>種資料的</a:t>
            </a:r>
            <a:r>
              <a:rPr lang="en-US" altLang="zh-TW" dirty="0"/>
              <a:t>region :</a:t>
            </a:r>
            <a:r>
              <a:rPr lang="zh-TW" altLang="en-US" dirty="0"/>
              <a:t> </a:t>
            </a:r>
            <a:r>
              <a:rPr lang="en-US" altLang="zh-TW" dirty="0"/>
              <a:t>current past future</a:t>
            </a:r>
          </a:p>
        </p:txBody>
      </p:sp>
      <p:sp>
        <p:nvSpPr>
          <p:cNvPr id="4" name="日期版面配置區 3"/>
          <p:cNvSpPr>
            <a:spLocks noGrp="1"/>
          </p:cNvSpPr>
          <p:nvPr>
            <p:ph type="dt" idx="1"/>
          </p:nvPr>
        </p:nvSpPr>
        <p:spPr/>
        <p:txBody>
          <a:bodyPr/>
          <a:lstStyle/>
          <a:p>
            <a:pPr>
              <a:defRPr/>
            </a:pPr>
            <a:endParaRPr lang="en-US" altLang="zh-TW" dirty="0"/>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8</a:t>
            </a:fld>
            <a:endParaRPr lang="en-US" altLang="zh-TW" dirty="0"/>
          </a:p>
        </p:txBody>
      </p:sp>
    </p:spTree>
    <p:extLst>
      <p:ext uri="{BB962C8B-B14F-4D97-AF65-F5344CB8AC3E}">
        <p14:creationId xmlns:p14="http://schemas.microsoft.com/office/powerpoint/2010/main" val="29906790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以這張圖做例子 左上圖有</a:t>
            </a:r>
            <a:r>
              <a:rPr lang="en-US" altLang="zh-TW" dirty="0"/>
              <a:t>5</a:t>
            </a:r>
            <a:r>
              <a:rPr lang="zh-TW" altLang="en-US" dirty="0"/>
              <a:t>個點 帶入上圖的式子之後</a:t>
            </a:r>
            <a:endParaRPr lang="en-US" altLang="zh-TW" dirty="0"/>
          </a:p>
          <a:p>
            <a:r>
              <a:rPr lang="zh-TW" altLang="en-US" dirty="0"/>
              <a:t>再透過</a:t>
            </a:r>
            <a:r>
              <a:rPr lang="en-US" altLang="zh-TW" dirty="0" err="1"/>
              <a:t>hough</a:t>
            </a:r>
            <a:r>
              <a:rPr lang="en-US" altLang="zh-TW" dirty="0"/>
              <a:t> transform </a:t>
            </a:r>
            <a:r>
              <a:rPr lang="zh-TW" altLang="en-US" dirty="0"/>
              <a:t>可以轉成右邊這張圖 </a:t>
            </a:r>
            <a:r>
              <a:rPr lang="en-US" altLang="zh-TW" dirty="0"/>
              <a:t>(</a:t>
            </a:r>
            <a:r>
              <a:rPr lang="zh-TW" altLang="en-US" dirty="0"/>
              <a:t>右邊這張圖 橫軸是</a:t>
            </a:r>
            <a:r>
              <a:rPr lang="el-GR" altLang="zh-TW" dirty="0">
                <a:latin typeface="Times New Roman" panose="02020603050405020304" pitchFamily="18" charset="0"/>
                <a:cs typeface="Times New Roman" panose="02020603050405020304" pitchFamily="18" charset="0"/>
              </a:rPr>
              <a:t>ϴ</a:t>
            </a:r>
            <a:r>
              <a:rPr lang="zh-TW" altLang="en-US" dirty="0"/>
              <a:t> 縱軸是</a:t>
            </a:r>
            <a:r>
              <a:rPr lang="en-US" altLang="zh-TW" dirty="0"/>
              <a:t>distance)a</a:t>
            </a:r>
          </a:p>
          <a:p>
            <a:r>
              <a:rPr lang="zh-TW" altLang="en-US" dirty="0"/>
              <a:t>就可以畫出</a:t>
            </a:r>
            <a:r>
              <a:rPr lang="en-US" altLang="zh-TW" dirty="0"/>
              <a:t>5</a:t>
            </a:r>
            <a:r>
              <a:rPr lang="zh-TW" altLang="en-US" dirty="0"/>
              <a:t>條函數的曲線</a:t>
            </a:r>
            <a:endParaRPr lang="en-US" altLang="zh-TW" dirty="0"/>
          </a:p>
          <a:p>
            <a:r>
              <a:rPr lang="zh-TW" altLang="en-US" dirty="0"/>
              <a:t>然後就可以發現有</a:t>
            </a:r>
            <a:r>
              <a:rPr lang="en-US" altLang="zh-TW" dirty="0"/>
              <a:t>A B</a:t>
            </a:r>
            <a:r>
              <a:rPr lang="zh-TW" altLang="en-US" dirty="0"/>
              <a:t>兩個交錯點是符合最多交點的</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91</a:t>
            </a:fld>
            <a:endParaRPr lang="en-US" altLang="zh-TW"/>
          </a:p>
        </p:txBody>
      </p:sp>
    </p:spTree>
    <p:extLst>
      <p:ext uri="{BB962C8B-B14F-4D97-AF65-F5344CB8AC3E}">
        <p14:creationId xmlns:p14="http://schemas.microsoft.com/office/powerpoint/2010/main" val="1433566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這邊是一個應用</a:t>
            </a:r>
            <a:endParaRPr lang="en-US" altLang="zh-TW" dirty="0"/>
          </a:p>
          <a:p>
            <a:r>
              <a:rPr lang="zh-TW" altLang="en-US" dirty="0"/>
              <a:t>這邊有一個紅外線的影像 是一個</a:t>
            </a:r>
            <a:r>
              <a:rPr lang="en-US" altLang="zh-TW" dirty="0"/>
              <a:t>gradient image</a:t>
            </a:r>
          </a:p>
          <a:p>
            <a:r>
              <a:rPr lang="zh-TW" altLang="en-US" dirty="0"/>
              <a:t>然後去做</a:t>
            </a:r>
            <a:r>
              <a:rPr lang="en-US" altLang="zh-TW" dirty="0" err="1"/>
              <a:t>hough</a:t>
            </a:r>
            <a:r>
              <a:rPr lang="en-US" altLang="zh-TW" dirty="0"/>
              <a:t> transform </a:t>
            </a:r>
            <a:r>
              <a:rPr lang="zh-TW" altLang="en-US" dirty="0"/>
              <a:t>選擇交點最多的地方去修</a:t>
            </a:r>
            <a:endParaRPr lang="en-US" altLang="zh-TW" dirty="0"/>
          </a:p>
          <a:p>
            <a:r>
              <a:rPr lang="zh-TW" altLang="en-US" dirty="0"/>
              <a:t>之後就可以邊界的地方會變得平順</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92</a:t>
            </a:fld>
            <a:endParaRPr lang="en-US" altLang="zh-TW"/>
          </a:p>
        </p:txBody>
      </p:sp>
    </p:spTree>
    <p:extLst>
      <p:ext uri="{BB962C8B-B14F-4D97-AF65-F5344CB8AC3E}">
        <p14:creationId xmlns:p14="http://schemas.microsoft.com/office/powerpoint/2010/main" val="39076837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首先  先將</a:t>
            </a:r>
            <a:r>
              <a:rPr lang="en-US" altLang="zh-TW" dirty="0"/>
              <a:t>x y </a:t>
            </a:r>
            <a:r>
              <a:rPr lang="zh-TW" altLang="en-US" dirty="0"/>
              <a:t>座標 轉成 </a:t>
            </a:r>
            <a:r>
              <a:rPr lang="en-US" altLang="zh-TW" dirty="0"/>
              <a:t>r c </a:t>
            </a:r>
          </a:p>
          <a:p>
            <a:r>
              <a:rPr lang="zh-TW" altLang="en-US" dirty="0"/>
              <a:t>所以 </a:t>
            </a:r>
            <a:r>
              <a:rPr lang="en-US" altLang="zh-TW" dirty="0"/>
              <a:t>x y </a:t>
            </a:r>
            <a:r>
              <a:rPr lang="zh-TW" altLang="en-US" dirty="0"/>
              <a:t>座標就會先顛倒</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93</a:t>
            </a:fld>
            <a:endParaRPr lang="en-US" altLang="zh-TW"/>
          </a:p>
        </p:txBody>
      </p:sp>
    </p:spTree>
    <p:extLst>
      <p:ext uri="{BB962C8B-B14F-4D97-AF65-F5344CB8AC3E}">
        <p14:creationId xmlns:p14="http://schemas.microsoft.com/office/powerpoint/2010/main" val="3431491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值得注意的是 當</a:t>
            </a:r>
            <a:r>
              <a:rPr lang="el-GR" altLang="zh-TW" dirty="0">
                <a:latin typeface="Times New Roman" panose="02020603050405020304" pitchFamily="18" charset="0"/>
                <a:cs typeface="Times New Roman" panose="02020603050405020304" pitchFamily="18" charset="0"/>
              </a:rPr>
              <a:t>ϴ</a:t>
            </a:r>
            <a:r>
              <a:rPr lang="zh-TW" altLang="en-US" dirty="0">
                <a:latin typeface="Times New Roman" panose="02020603050405020304" pitchFamily="18" charset="0"/>
                <a:cs typeface="Times New Roman" panose="02020603050405020304" pitchFamily="18" charset="0"/>
              </a:rPr>
              <a:t>是</a:t>
            </a:r>
            <a:r>
              <a:rPr lang="en-US" altLang="zh-TW" dirty="0">
                <a:latin typeface="Times New Roman" panose="02020603050405020304" pitchFamily="18" charset="0"/>
                <a:cs typeface="Times New Roman" panose="02020603050405020304" pitchFamily="18" charset="0"/>
              </a:rPr>
              <a:t>0</a:t>
            </a:r>
            <a:r>
              <a:rPr lang="zh-TW" altLang="en-US" dirty="0">
                <a:latin typeface="Times New Roman" panose="02020603050405020304" pitchFamily="18" charset="0"/>
                <a:cs typeface="Times New Roman" panose="02020603050405020304" pitchFamily="18" charset="0"/>
              </a:rPr>
              <a:t>度時 這條線應該是通過此點的垂直線 而不是水平線</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因為</a:t>
            </a:r>
            <a:r>
              <a:rPr lang="el-GR" altLang="zh-TW" dirty="0">
                <a:latin typeface="Times New Roman" panose="02020603050405020304" pitchFamily="18" charset="0"/>
                <a:cs typeface="Times New Roman" panose="02020603050405020304" pitchFamily="18" charset="0"/>
              </a:rPr>
              <a:t>ϴ</a:t>
            </a:r>
            <a:r>
              <a:rPr lang="zh-TW" altLang="en-US" dirty="0">
                <a:latin typeface="Times New Roman" panose="02020603050405020304" pitchFamily="18" charset="0"/>
                <a:cs typeface="Times New Roman" panose="02020603050405020304" pitchFamily="18" charset="0"/>
              </a:rPr>
              <a:t>指的是與</a:t>
            </a:r>
            <a:r>
              <a:rPr lang="en-US" altLang="zh-TW" dirty="0">
                <a:latin typeface="Times New Roman" panose="02020603050405020304" pitchFamily="18" charset="0"/>
                <a:cs typeface="Times New Roman" panose="02020603050405020304" pitchFamily="18" charset="0"/>
              </a:rPr>
              <a:t>c</a:t>
            </a:r>
            <a:r>
              <a:rPr lang="zh-TW" altLang="en-US" dirty="0">
                <a:latin typeface="Times New Roman" panose="02020603050405020304" pitchFamily="18" charset="0"/>
                <a:cs typeface="Times New Roman" panose="02020603050405020304" pitchFamily="18" charset="0"/>
              </a:rPr>
              <a:t>軸的交角</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94</a:t>
            </a:fld>
            <a:endParaRPr lang="en-US" altLang="zh-TW"/>
          </a:p>
        </p:txBody>
      </p:sp>
    </p:spTree>
    <p:extLst>
      <p:ext uri="{BB962C8B-B14F-4D97-AF65-F5344CB8AC3E}">
        <p14:creationId xmlns:p14="http://schemas.microsoft.com/office/powerpoint/2010/main" val="26113221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利用</a:t>
            </a:r>
            <a:r>
              <a:rPr lang="en-US" altLang="zh-TW" dirty="0"/>
              <a:t>accumulator array </a:t>
            </a:r>
            <a:r>
              <a:rPr lang="zh-TW" altLang="en-US" dirty="0"/>
              <a:t>可以知道知道</a:t>
            </a:r>
            <a:r>
              <a:rPr lang="el-GR" altLang="zh-TW" dirty="0">
                <a:latin typeface="Times New Roman" panose="02020603050405020304" pitchFamily="18" charset="0"/>
                <a:cs typeface="Times New Roman" panose="02020603050405020304" pitchFamily="18" charset="0"/>
              </a:rPr>
              <a:t>ϴ</a:t>
            </a:r>
            <a:r>
              <a:rPr lang="zh-TW" altLang="en-US" dirty="0">
                <a:latin typeface="Times New Roman" panose="02020603050405020304" pitchFamily="18" charset="0"/>
                <a:cs typeface="Times New Roman" panose="02020603050405020304" pitchFamily="18" charset="0"/>
              </a:rPr>
              <a:t>在什麼角度的情況下 一條線</a:t>
            </a:r>
            <a:r>
              <a:rPr lang="zh-TW" altLang="en-US" dirty="0"/>
              <a:t>可以同時通過最多點</a:t>
            </a:r>
            <a:endParaRPr lang="en-US" altLang="zh-TW"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95</a:t>
            </a:fld>
            <a:endParaRPr lang="en-US" altLang="zh-TW"/>
          </a:p>
        </p:txBody>
      </p:sp>
    </p:spTree>
    <p:extLst>
      <p:ext uri="{BB962C8B-B14F-4D97-AF65-F5344CB8AC3E}">
        <p14:creationId xmlns:p14="http://schemas.microsoft.com/office/powerpoint/2010/main" val="24884076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a:t>
            </a:r>
            <a:r>
              <a:rPr lang="el-GR" altLang="zh-TW" dirty="0">
                <a:latin typeface="Times New Roman" panose="02020603050405020304" pitchFamily="18" charset="0"/>
                <a:cs typeface="Times New Roman" panose="02020603050405020304" pitchFamily="18" charset="0"/>
              </a:rPr>
              <a:t>ϴ</a:t>
            </a:r>
            <a:r>
              <a:rPr lang="en-US" altLang="zh-TW" dirty="0">
                <a:latin typeface="Times New Roman" panose="02020603050405020304" pitchFamily="18" charset="0"/>
                <a:cs typeface="Times New Roman" panose="02020603050405020304" pitchFamily="18" charset="0"/>
              </a:rPr>
              <a:t>=-45 </a:t>
            </a:r>
            <a:r>
              <a:rPr lang="zh-TW" altLang="en-US" dirty="0">
                <a:latin typeface="Times New Roman" panose="02020603050405020304" pitchFamily="18" charset="0"/>
                <a:cs typeface="Times New Roman" panose="02020603050405020304" pitchFamily="18" charset="0"/>
              </a:rPr>
              <a:t>度以及 </a:t>
            </a:r>
            <a:r>
              <a:rPr lang="en-US" altLang="zh-TW" dirty="0">
                <a:latin typeface="Times New Roman" panose="02020603050405020304" pitchFamily="18" charset="0"/>
                <a:cs typeface="Times New Roman" panose="02020603050405020304" pitchFamily="18" charset="0"/>
              </a:rPr>
              <a:t>90</a:t>
            </a:r>
            <a:r>
              <a:rPr lang="zh-TW" altLang="en-US" dirty="0">
                <a:latin typeface="Times New Roman" panose="02020603050405020304" pitchFamily="18" charset="0"/>
                <a:cs typeface="Times New Roman" panose="02020603050405020304" pitchFamily="18" charset="0"/>
              </a:rPr>
              <a:t>度時  有</a:t>
            </a: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個點可能時通過</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96</a:t>
            </a:fld>
            <a:endParaRPr lang="en-US" altLang="zh-TW"/>
          </a:p>
        </p:txBody>
      </p:sp>
    </p:spTree>
    <p:extLst>
      <p:ext uri="{BB962C8B-B14F-4D97-AF65-F5344CB8AC3E}">
        <p14:creationId xmlns:p14="http://schemas.microsoft.com/office/powerpoint/2010/main" val="30054346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將一張</a:t>
            </a:r>
            <a:r>
              <a:rPr lang="en-US" altLang="zh-TW" dirty="0"/>
              <a:t>256* 256 pixel </a:t>
            </a:r>
            <a:r>
              <a:rPr lang="zh-TW" altLang="en-US" dirty="0"/>
              <a:t>的圖 做</a:t>
            </a:r>
            <a:r>
              <a:rPr lang="en-US" altLang="zh-TW" dirty="0" err="1"/>
              <a:t>hough</a:t>
            </a:r>
            <a:r>
              <a:rPr lang="en-US" altLang="zh-TW" dirty="0"/>
              <a:t> transform</a:t>
            </a:r>
          </a:p>
          <a:p>
            <a:r>
              <a:rPr lang="zh-TW" altLang="en-US" dirty="0"/>
              <a:t>那這張圖片最遠的點就是</a:t>
            </a:r>
            <a:r>
              <a:rPr lang="en-US" altLang="zh-TW" dirty="0"/>
              <a:t>(r c) = (255 255) </a:t>
            </a:r>
            <a:r>
              <a:rPr lang="zh-TW" altLang="en-US" dirty="0"/>
              <a:t>所以</a:t>
            </a:r>
            <a:r>
              <a:rPr lang="en-US" altLang="zh-TW" dirty="0"/>
              <a:t>d</a:t>
            </a:r>
            <a:r>
              <a:rPr lang="zh-TW" altLang="en-US" dirty="0"/>
              <a:t>的最大值是在 </a:t>
            </a:r>
            <a:r>
              <a:rPr lang="el-GR" altLang="zh-TW" dirty="0">
                <a:latin typeface="Times New Roman" panose="02020603050405020304" pitchFamily="18" charset="0"/>
                <a:cs typeface="Times New Roman" panose="02020603050405020304" pitchFamily="18" charset="0"/>
              </a:rPr>
              <a:t>ϴ</a:t>
            </a:r>
            <a:r>
              <a:rPr lang="en-US" altLang="zh-TW" dirty="0">
                <a:latin typeface="Times New Roman" panose="02020603050405020304" pitchFamily="18" charset="0"/>
                <a:cs typeface="Times New Roman" panose="02020603050405020304" pitchFamily="18" charset="0"/>
              </a:rPr>
              <a:t>=45</a:t>
            </a:r>
            <a:r>
              <a:rPr lang="zh-TW" altLang="en-US" dirty="0">
                <a:latin typeface="Times New Roman" panose="02020603050405020304" pitchFamily="18" charset="0"/>
                <a:cs typeface="Times New Roman" panose="02020603050405020304" pitchFamily="18" charset="0"/>
              </a:rPr>
              <a:t>度的時候 </a:t>
            </a:r>
            <a:r>
              <a:rPr lang="en-US" altLang="zh-TW" dirty="0">
                <a:latin typeface="Times New Roman" panose="02020603050405020304" pitchFamily="18" charset="0"/>
                <a:cs typeface="Times New Roman" panose="02020603050405020304" pitchFamily="18" charset="0"/>
              </a:rPr>
              <a:t>255*1.414</a:t>
            </a:r>
            <a:r>
              <a:rPr lang="zh-TW" altLang="en-US" dirty="0">
                <a:latin typeface="Times New Roman" panose="02020603050405020304" pitchFamily="18" charset="0"/>
                <a:cs typeface="Times New Roman" panose="02020603050405020304" pitchFamily="18" charset="0"/>
              </a:rPr>
              <a:t>約 </a:t>
            </a:r>
            <a:r>
              <a:rPr lang="en-US" altLang="zh-TW" dirty="0">
                <a:latin typeface="Times New Roman" panose="02020603050405020304" pitchFamily="18" charset="0"/>
                <a:cs typeface="Times New Roman" panose="02020603050405020304" pitchFamily="18" charset="0"/>
              </a:rPr>
              <a:t>360</a:t>
            </a:r>
          </a:p>
          <a:p>
            <a:r>
              <a:rPr lang="zh-TW" altLang="en-US" dirty="0">
                <a:latin typeface="Times New Roman" panose="02020603050405020304" pitchFamily="18" charset="0"/>
                <a:cs typeface="Times New Roman" panose="02020603050405020304" pitchFamily="18" charset="0"/>
              </a:rPr>
              <a:t>此張圖的橫軸是</a:t>
            </a:r>
            <a:r>
              <a:rPr lang="el-GR" altLang="zh-TW" dirty="0">
                <a:latin typeface="Times New Roman" panose="02020603050405020304" pitchFamily="18" charset="0"/>
                <a:cs typeface="Times New Roman" panose="02020603050405020304" pitchFamily="18" charset="0"/>
              </a:rPr>
              <a:t>ϴ</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每</a:t>
            </a:r>
            <a:r>
              <a:rPr lang="en-US" altLang="zh-TW" dirty="0">
                <a:latin typeface="Times New Roman" panose="02020603050405020304" pitchFamily="18" charset="0"/>
                <a:cs typeface="Times New Roman" panose="02020603050405020304" pitchFamily="18" charset="0"/>
              </a:rPr>
              <a:t>10</a:t>
            </a:r>
            <a:r>
              <a:rPr lang="zh-TW" altLang="en-US" dirty="0">
                <a:latin typeface="Times New Roman" panose="02020603050405020304" pitchFamily="18" charset="0"/>
                <a:cs typeface="Times New Roman" panose="02020603050405020304" pitchFamily="18" charset="0"/>
              </a:rPr>
              <a:t>度一切</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縱軸是 </a:t>
            </a:r>
            <a:r>
              <a:rPr lang="en-US" altLang="zh-TW" dirty="0">
                <a:latin typeface="Times New Roman" panose="02020603050405020304" pitchFamily="18" charset="0"/>
                <a:cs typeface="Times New Roman" panose="02020603050405020304" pitchFamily="18" charset="0"/>
              </a:rPr>
              <a:t>distance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每</a:t>
            </a: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為一個單位</a:t>
            </a:r>
            <a:r>
              <a:rPr lang="en-US" altLang="zh-TW" dirty="0">
                <a:latin typeface="Times New Roman" panose="02020603050405020304" pitchFamily="18" charset="0"/>
                <a:cs typeface="Times New Roman" panose="02020603050405020304" pitchFamily="18" charset="0"/>
              </a:rPr>
              <a:t>) </a:t>
            </a:r>
          </a:p>
          <a:p>
            <a:r>
              <a:rPr lang="zh-TW" altLang="en-US" dirty="0">
                <a:latin typeface="Times New Roman" panose="02020603050405020304" pitchFamily="18" charset="0"/>
                <a:cs typeface="Times New Roman" panose="02020603050405020304" pitchFamily="18" charset="0"/>
              </a:rPr>
              <a:t>透過</a:t>
            </a:r>
            <a:r>
              <a:rPr lang="en-US" altLang="zh-TW" dirty="0" err="1">
                <a:latin typeface="Times New Roman" panose="02020603050405020304" pitchFamily="18" charset="0"/>
                <a:cs typeface="Times New Roman" panose="02020603050405020304" pitchFamily="18" charset="0"/>
              </a:rPr>
              <a:t>hough</a:t>
            </a:r>
            <a:r>
              <a:rPr lang="en-US" altLang="zh-TW" dirty="0">
                <a:latin typeface="Times New Roman" panose="02020603050405020304" pitchFamily="18" charset="0"/>
                <a:cs typeface="Times New Roman" panose="02020603050405020304" pitchFamily="18" charset="0"/>
              </a:rPr>
              <a:t> transform</a:t>
            </a:r>
            <a:r>
              <a:rPr lang="zh-TW" altLang="en-US" dirty="0">
                <a:latin typeface="Times New Roman" panose="02020603050405020304" pitchFamily="18" charset="0"/>
                <a:cs typeface="Times New Roman" panose="02020603050405020304" pitchFamily="18" charset="0"/>
              </a:rPr>
              <a:t>可以找出最適合的對應切線來</a:t>
            </a:r>
            <a:r>
              <a:rPr lang="en-US" altLang="zh-TW" dirty="0">
                <a:latin typeface="Times New Roman" panose="02020603050405020304" pitchFamily="18" charset="0"/>
                <a:cs typeface="Times New Roman" panose="02020603050405020304" pitchFamily="18" charset="0"/>
              </a:rPr>
              <a:t>fit</a:t>
            </a:r>
            <a:r>
              <a:rPr lang="zh-TW" altLang="en-US" dirty="0">
                <a:latin typeface="Times New Roman" panose="02020603050405020304" pitchFamily="18" charset="0"/>
                <a:cs typeface="Times New Roman" panose="02020603050405020304" pitchFamily="18" charset="0"/>
              </a:rPr>
              <a:t>他</a:t>
            </a:r>
            <a:endParaRPr lang="en-US" altLang="zh-TW" dirty="0">
              <a:latin typeface="Times New Roman" panose="02020603050405020304" pitchFamily="18" charset="0"/>
              <a:cs typeface="Times New Roman" panose="02020603050405020304" pitchFamily="18" charset="0"/>
            </a:endParaRP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98</a:t>
            </a:fld>
            <a:endParaRPr lang="en-US" altLang="zh-TW"/>
          </a:p>
        </p:txBody>
      </p:sp>
    </p:spTree>
    <p:extLst>
      <p:ext uri="{BB962C8B-B14F-4D97-AF65-F5344CB8AC3E}">
        <p14:creationId xmlns:p14="http://schemas.microsoft.com/office/powerpoint/2010/main" val="1407338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除了直線外 也可以用曲線來</a:t>
            </a:r>
            <a:r>
              <a:rPr lang="en-US" altLang="zh-TW" dirty="0"/>
              <a:t>fit</a:t>
            </a:r>
          </a:p>
          <a:p>
            <a:r>
              <a:rPr lang="en-US" altLang="zh-TW" dirty="0"/>
              <a:t>Ro</a:t>
            </a:r>
            <a:r>
              <a:rPr lang="zh-TW" altLang="en-US" dirty="0"/>
              <a:t>是圓心的</a:t>
            </a:r>
            <a:r>
              <a:rPr lang="en-US" altLang="zh-TW" dirty="0"/>
              <a:t>row Co</a:t>
            </a:r>
            <a:r>
              <a:rPr lang="zh-TW" altLang="en-US" dirty="0"/>
              <a:t>是圓心的</a:t>
            </a:r>
            <a:r>
              <a:rPr lang="en-US" altLang="zh-TW" dirty="0" err="1"/>
              <a:t>colum</a:t>
            </a:r>
            <a:r>
              <a:rPr lang="en-US" altLang="zh-TW" dirty="0"/>
              <a:t> d </a:t>
            </a:r>
            <a:r>
              <a:rPr lang="zh-TW" altLang="en-US" dirty="0"/>
              <a:t>是半徑</a:t>
            </a:r>
            <a:endParaRPr lang="en-US" altLang="zh-TW" dirty="0"/>
          </a:p>
          <a:p>
            <a:r>
              <a:rPr lang="zh-TW" altLang="en-US" dirty="0"/>
              <a:t>式子可以寫成以下</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99</a:t>
            </a:fld>
            <a:endParaRPr lang="en-US" altLang="zh-TW"/>
          </a:p>
        </p:txBody>
      </p:sp>
    </p:spTree>
    <p:extLst>
      <p:ext uri="{BB962C8B-B14F-4D97-AF65-F5344CB8AC3E}">
        <p14:creationId xmlns:p14="http://schemas.microsoft.com/office/powerpoint/2010/main" val="6828177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圓上的每個座標可以寫成以下</a:t>
            </a:r>
            <a:endParaRPr lang="en-US" altLang="zh-TW" dirty="0"/>
          </a:p>
          <a:p>
            <a:r>
              <a:rPr lang="zh-TW" altLang="en-US" dirty="0"/>
              <a:t>但如果變數越多 在做</a:t>
            </a:r>
            <a:r>
              <a:rPr lang="en-US" altLang="zh-TW" dirty="0" err="1"/>
              <a:t>hough</a:t>
            </a:r>
            <a:r>
              <a:rPr lang="en-US" altLang="zh-TW" dirty="0"/>
              <a:t> transform</a:t>
            </a:r>
            <a:r>
              <a:rPr lang="zh-TW" altLang="en-US" dirty="0"/>
              <a:t>的時候累加上去的維度就會變多</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100</a:t>
            </a:fld>
            <a:endParaRPr lang="en-US" altLang="zh-TW"/>
          </a:p>
        </p:txBody>
      </p:sp>
    </p:spTree>
    <p:extLst>
      <p:ext uri="{BB962C8B-B14F-4D97-AF65-F5344CB8AC3E}">
        <p14:creationId xmlns:p14="http://schemas.microsoft.com/office/powerpoint/2010/main" val="38230658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所以</a:t>
            </a:r>
            <a:r>
              <a:rPr lang="en-US" altLang="zh-TW" dirty="0"/>
              <a:t>Hough transform </a:t>
            </a:r>
            <a:r>
              <a:rPr lang="zh-TW" altLang="en-US" dirty="0"/>
              <a:t>可以用在任何曲線</a:t>
            </a:r>
            <a:r>
              <a:rPr lang="en-US" altLang="zh-TW" dirty="0"/>
              <a:t>,</a:t>
            </a:r>
            <a:r>
              <a:rPr lang="zh-TW" altLang="en-US" dirty="0"/>
              <a:t> 可以用</a:t>
            </a:r>
            <a:r>
              <a:rPr lang="en-US" altLang="zh-TW" dirty="0"/>
              <a:t>function</a:t>
            </a:r>
            <a:r>
              <a:rPr lang="zh-TW" altLang="en-US" dirty="0"/>
              <a:t>的方式</a:t>
            </a:r>
            <a:endParaRPr lang="en-US" altLang="zh-TW" dirty="0"/>
          </a:p>
          <a:p>
            <a:r>
              <a:rPr lang="zh-TW" altLang="en-US" dirty="0"/>
              <a:t>表示出來</a:t>
            </a:r>
            <a:r>
              <a:rPr lang="en-US" altLang="zh-TW" dirty="0"/>
              <a:t>,x </a:t>
            </a:r>
            <a:r>
              <a:rPr lang="zh-TW" altLang="en-US" dirty="0"/>
              <a:t>代表的是座標 </a:t>
            </a:r>
            <a:r>
              <a:rPr lang="en-US" altLang="zh-TW" dirty="0"/>
              <a:t>a </a:t>
            </a:r>
            <a:r>
              <a:rPr lang="zh-TW" altLang="en-US" dirty="0"/>
              <a:t>就是參數</a:t>
            </a:r>
            <a:r>
              <a:rPr lang="en-US" altLang="zh-TW" dirty="0"/>
              <a:t>.</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101</a:t>
            </a:fld>
            <a:endParaRPr lang="en-US" altLang="zh-TW"/>
          </a:p>
        </p:txBody>
      </p:sp>
    </p:spTree>
    <p:extLst>
      <p:ext uri="{BB962C8B-B14F-4D97-AF65-F5344CB8AC3E}">
        <p14:creationId xmlns:p14="http://schemas.microsoft.com/office/powerpoint/2010/main" val="40792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這是一張</a:t>
            </a:r>
            <a:r>
              <a:rPr lang="en-US" altLang="zh-TW" dirty="0"/>
              <a:t>symbolic image</a:t>
            </a:r>
          </a:p>
          <a:p>
            <a:r>
              <a:rPr lang="zh-TW" altLang="en-US" dirty="0"/>
              <a:t>以這張圖片來說 有</a:t>
            </a:r>
            <a:r>
              <a:rPr lang="en-US" altLang="zh-TW" dirty="0"/>
              <a:t>0 1 2</a:t>
            </a:r>
            <a:r>
              <a:rPr lang="zh-TW" altLang="en-US" dirty="0"/>
              <a:t>這幾個區域</a:t>
            </a:r>
            <a:endParaRPr lang="en-US" altLang="zh-TW" dirty="0"/>
          </a:p>
          <a:p>
            <a:r>
              <a:rPr lang="en-US" altLang="zh-TW" dirty="0"/>
              <a:t>0</a:t>
            </a:r>
            <a:r>
              <a:rPr lang="zh-TW" altLang="en-US" dirty="0"/>
              <a:t>可能就是這張圖片的背景區域</a:t>
            </a:r>
            <a:endParaRPr lang="en-US" altLang="zh-TW" dirty="0"/>
          </a:p>
          <a:p>
            <a:r>
              <a:rPr lang="zh-TW" altLang="en-US" dirty="0"/>
              <a:t>第一</a:t>
            </a:r>
            <a:r>
              <a:rPr lang="en-US" altLang="zh-TW" dirty="0"/>
              <a:t>row</a:t>
            </a:r>
            <a:r>
              <a:rPr lang="zh-TW" altLang="en-US" dirty="0"/>
              <a:t>都是</a:t>
            </a:r>
            <a:r>
              <a:rPr lang="en-US" altLang="zh-TW" dirty="0"/>
              <a:t>0 </a:t>
            </a:r>
            <a:r>
              <a:rPr lang="zh-TW" altLang="en-US" dirty="0"/>
              <a:t>第</a:t>
            </a:r>
            <a:r>
              <a:rPr lang="en-US" altLang="zh-TW" dirty="0"/>
              <a:t>2row</a:t>
            </a:r>
            <a:r>
              <a:rPr lang="zh-TW" altLang="en-US" dirty="0"/>
              <a:t>遇到的第一個是</a:t>
            </a:r>
            <a:r>
              <a:rPr lang="en-US" altLang="zh-TW" dirty="0"/>
              <a:t>2</a:t>
            </a:r>
          </a:p>
          <a:p>
            <a:r>
              <a:rPr lang="zh-TW" altLang="en-US" dirty="0"/>
              <a:t>第三</a:t>
            </a:r>
            <a:r>
              <a:rPr lang="en-US" altLang="zh-TW" dirty="0"/>
              <a:t>row</a:t>
            </a:r>
            <a:r>
              <a:rPr lang="zh-TW" altLang="en-US" dirty="0"/>
              <a:t>遇到第一個是</a:t>
            </a:r>
            <a:r>
              <a:rPr lang="en-US" altLang="zh-TW" dirty="0"/>
              <a:t>1</a:t>
            </a:r>
          </a:p>
        </p:txBody>
      </p:sp>
      <p:sp>
        <p:nvSpPr>
          <p:cNvPr id="4" name="日期版面配置區 3"/>
          <p:cNvSpPr>
            <a:spLocks noGrp="1"/>
          </p:cNvSpPr>
          <p:nvPr>
            <p:ph type="dt" idx="1"/>
          </p:nvPr>
        </p:nvSpPr>
        <p:spPr/>
        <p:txBody>
          <a:bodyPr/>
          <a:lstStyle/>
          <a:p>
            <a:pPr>
              <a:defRPr/>
            </a:pPr>
            <a:endParaRPr lang="en-US" altLang="zh-TW" dirty="0"/>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9</a:t>
            </a:fld>
            <a:endParaRPr lang="en-US" altLang="zh-TW" dirty="0"/>
          </a:p>
        </p:txBody>
      </p:sp>
    </p:spTree>
    <p:extLst>
      <p:ext uri="{BB962C8B-B14F-4D97-AF65-F5344CB8AC3E}">
        <p14:creationId xmlns:p14="http://schemas.microsoft.com/office/powerpoint/2010/main" val="21932218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上述介紹的是</a:t>
            </a:r>
            <a:r>
              <a:rPr lang="en-US" altLang="zh-TW" dirty="0" err="1"/>
              <a:t>hough</a:t>
            </a:r>
            <a:r>
              <a:rPr lang="en-US" altLang="zh-TW" dirty="0"/>
              <a:t> transform </a:t>
            </a:r>
            <a:r>
              <a:rPr lang="zh-TW" altLang="en-US" dirty="0"/>
              <a:t>真實的世界是可能無法理想的找到</a:t>
            </a:r>
            <a:endParaRPr lang="en-US" altLang="zh-TW" dirty="0"/>
          </a:p>
          <a:p>
            <a:r>
              <a:rPr lang="zh-TW" altLang="en-US" dirty="0"/>
              <a:t>一條直線或曲線來</a:t>
            </a:r>
            <a:r>
              <a:rPr lang="en-US" altLang="zh-TW" dirty="0"/>
              <a:t>fit</a:t>
            </a:r>
            <a:r>
              <a:rPr lang="zh-TW" altLang="en-US" dirty="0"/>
              <a:t>這些點 意思是大多數的點可能和即將要擬合的線段存在一個誤差值</a:t>
            </a:r>
            <a:endParaRPr lang="en-US" altLang="zh-TW" dirty="0"/>
          </a:p>
          <a:p>
            <a:r>
              <a:rPr lang="zh-TW" altLang="en-US" dirty="0"/>
              <a:t>所以需要更進階的方法</a:t>
            </a:r>
            <a:endParaRPr lang="en-US" altLang="zh-TW" dirty="0"/>
          </a:p>
          <a:p>
            <a:r>
              <a:rPr lang="zh-TW" altLang="en-US" dirty="0"/>
              <a:t>我們假設這些誤差是</a:t>
            </a:r>
            <a:r>
              <a:rPr lang="en-US" altLang="zh-TW" dirty="0"/>
              <a:t>follow</a:t>
            </a:r>
            <a:r>
              <a:rPr lang="zh-TW" altLang="en-US" dirty="0"/>
              <a:t>某個分度</a:t>
            </a:r>
            <a:r>
              <a:rPr lang="en-US" altLang="zh-TW" dirty="0"/>
              <a:t>mean=0 </a:t>
            </a:r>
            <a:r>
              <a:rPr lang="zh-TW" altLang="en-US" dirty="0"/>
              <a:t>標準差是</a:t>
            </a:r>
            <a:r>
              <a:rPr lang="en-US" altLang="zh-TW" dirty="0"/>
              <a:t>a2</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103</a:t>
            </a:fld>
            <a:endParaRPr lang="en-US" altLang="zh-TW"/>
          </a:p>
        </p:txBody>
      </p:sp>
    </p:spTree>
    <p:extLst>
      <p:ext uri="{BB962C8B-B14F-4D97-AF65-F5344CB8AC3E}">
        <p14:creationId xmlns:p14="http://schemas.microsoft.com/office/powerpoint/2010/main" val="9559210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ChangeArrowheads="1" noTextEdit="1"/>
          </p:cNvSpPr>
          <p:nvPr>
            <p:ph type="sldImg"/>
          </p:nvPr>
        </p:nvSpPr>
        <p:spPr>
          <a:ln/>
        </p:spPr>
      </p:sp>
      <p:sp>
        <p:nvSpPr>
          <p:cNvPr id="1187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latin typeface="Arial" panose="020B0604020202020204" pitchFamily="34" charset="0"/>
              </a:rPr>
              <a:t>http://episte.math.ntu.edu.tw/entries/en_lagrange_mul/</a:t>
            </a:r>
            <a:endParaRPr lang="zh-TW" altLang="en-US" dirty="0">
              <a:latin typeface="Arial" panose="020B0604020202020204" pitchFamily="34" charset="0"/>
            </a:endParaRPr>
          </a:p>
          <a:p>
            <a:r>
              <a:rPr lang="zh-TW" altLang="en-US" dirty="0">
                <a:latin typeface="Arial" panose="020B0604020202020204" pitchFamily="34" charset="0"/>
              </a:rPr>
              <a:t>最值觀的方法是 假設每個點到線段的距離總合是最小的 </a:t>
            </a:r>
            <a:endParaRPr lang="en-US" altLang="zh-TW" dirty="0">
              <a:latin typeface="Arial" panose="020B0604020202020204" pitchFamily="34" charset="0"/>
            </a:endParaRPr>
          </a:p>
          <a:p>
            <a:r>
              <a:rPr lang="zh-TW" altLang="en-US" dirty="0">
                <a:latin typeface="Arial" panose="020B0604020202020204" pitchFamily="34" charset="0"/>
              </a:rPr>
              <a:t>當</a:t>
            </a:r>
            <a:r>
              <a:rPr lang="el-GR" altLang="zh-TW" dirty="0">
                <a:latin typeface="Times New Roman" panose="02020603050405020304" pitchFamily="18" charset="0"/>
                <a:cs typeface="Times New Roman" panose="02020603050405020304" pitchFamily="18" charset="0"/>
              </a:rPr>
              <a:t>ϵ</a:t>
            </a:r>
            <a:r>
              <a:rPr lang="zh-TW" altLang="en-US" dirty="0">
                <a:latin typeface="Times New Roman" panose="02020603050405020304" pitchFamily="18" charset="0"/>
                <a:cs typeface="Times New Roman" panose="02020603050405020304" pitchFamily="18" charset="0"/>
              </a:rPr>
              <a:t>最小的時候 代表有最小的誤差值</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解這個算式要用到的是</a:t>
            </a:r>
            <a:r>
              <a:rPr lang="en-US" altLang="zh-TW" dirty="0" err="1">
                <a:latin typeface="Times New Roman" panose="02020603050405020304" pitchFamily="18" charset="0"/>
                <a:cs typeface="Times New Roman" panose="02020603050405020304" pitchFamily="18" charset="0"/>
              </a:rPr>
              <a:t>lagrange</a:t>
            </a:r>
            <a:r>
              <a:rPr lang="en-US" altLang="zh-TW" dirty="0">
                <a:latin typeface="Times New Roman" panose="02020603050405020304" pitchFamily="18" charset="0"/>
                <a:cs typeface="Times New Roman" panose="02020603050405020304" pitchFamily="18" charset="0"/>
              </a:rPr>
              <a:t> multiplier form </a:t>
            </a:r>
            <a:r>
              <a:rPr lang="zh-TW" altLang="en-US" dirty="0">
                <a:latin typeface="Times New Roman" panose="02020603050405020304" pitchFamily="18" charset="0"/>
                <a:cs typeface="Times New Roman" panose="02020603050405020304" pitchFamily="18" charset="0"/>
              </a:rPr>
              <a:t>將 </a:t>
            </a:r>
            <a:r>
              <a:rPr lang="el-GR" altLang="zh-TW" dirty="0">
                <a:latin typeface="Times New Roman" panose="02020603050405020304" pitchFamily="18" charset="0"/>
                <a:cs typeface="Times New Roman" panose="02020603050405020304" pitchFamily="18" charset="0"/>
              </a:rPr>
              <a:t>α</a:t>
            </a:r>
            <a:r>
              <a:rPr lang="en-US" altLang="zh-TW" dirty="0">
                <a:latin typeface="Times New Roman" panose="02020603050405020304" pitchFamily="18" charset="0"/>
                <a:cs typeface="Times New Roman" panose="02020603050405020304" pitchFamily="18" charset="0"/>
              </a:rPr>
              <a:t>2+</a:t>
            </a:r>
            <a:r>
              <a:rPr lang="el-GR" altLang="zh-TW" dirty="0">
                <a:latin typeface="Times New Roman" panose="02020603050405020304" pitchFamily="18" charset="0"/>
                <a:cs typeface="Times New Roman" panose="02020603050405020304" pitchFamily="18" charset="0"/>
              </a:rPr>
              <a:t>β</a:t>
            </a:r>
            <a:r>
              <a:rPr lang="en-US" altLang="zh-TW" dirty="0">
                <a:latin typeface="Times New Roman" panose="02020603050405020304" pitchFamily="18" charset="0"/>
                <a:cs typeface="Times New Roman" panose="02020603050405020304" pitchFamily="18" charset="0"/>
              </a:rPr>
              <a:t>2=1</a:t>
            </a:r>
            <a:r>
              <a:rPr lang="zh-TW" altLang="en-US" dirty="0">
                <a:latin typeface="Times New Roman" panose="02020603050405020304" pitchFamily="18" charset="0"/>
                <a:cs typeface="Times New Roman" panose="02020603050405020304" pitchFamily="18" charset="0"/>
              </a:rPr>
              <a:t>這個</a:t>
            </a:r>
            <a:r>
              <a:rPr lang="en-US" altLang="zh-TW" dirty="0">
                <a:latin typeface="Times New Roman" panose="02020603050405020304" pitchFamily="18" charset="0"/>
                <a:cs typeface="Times New Roman" panose="02020603050405020304" pitchFamily="18" charset="0"/>
              </a:rPr>
              <a:t>constraint </a:t>
            </a:r>
            <a:r>
              <a:rPr lang="zh-TW" altLang="en-US" dirty="0">
                <a:latin typeface="Times New Roman" panose="02020603050405020304" pitchFamily="18" charset="0"/>
                <a:cs typeface="Times New Roman" panose="02020603050405020304" pitchFamily="18" charset="0"/>
              </a:rPr>
              <a:t>轉換成 </a:t>
            </a:r>
            <a:r>
              <a:rPr lang="el-GR" altLang="zh-TW" dirty="0">
                <a:latin typeface="Times New Roman" panose="02020603050405020304" pitchFamily="18" charset="0"/>
                <a:cs typeface="Times New Roman" panose="02020603050405020304" pitchFamily="18" charset="0"/>
              </a:rPr>
              <a:t>λ</a:t>
            </a:r>
            <a:r>
              <a:rPr lang="en-US" altLang="zh-TW" dirty="0">
                <a:latin typeface="Times New Roman" panose="02020603050405020304" pitchFamily="18" charset="0"/>
                <a:cs typeface="Times New Roman" panose="02020603050405020304" pitchFamily="18" charset="0"/>
              </a:rPr>
              <a:t>(</a:t>
            </a:r>
            <a:r>
              <a:rPr lang="el-GR" altLang="zh-TW" dirty="0">
                <a:latin typeface="Times New Roman" panose="02020603050405020304" pitchFamily="18" charset="0"/>
                <a:cs typeface="Times New Roman" panose="02020603050405020304" pitchFamily="18" charset="0"/>
              </a:rPr>
              <a:t>α</a:t>
            </a:r>
            <a:r>
              <a:rPr lang="en-US" altLang="zh-TW" dirty="0">
                <a:latin typeface="Times New Roman" panose="02020603050405020304" pitchFamily="18" charset="0"/>
                <a:cs typeface="Times New Roman" panose="02020603050405020304" pitchFamily="18" charset="0"/>
              </a:rPr>
              <a:t>2+</a:t>
            </a:r>
            <a:r>
              <a:rPr lang="el-GR" altLang="zh-TW" dirty="0">
                <a:latin typeface="Times New Roman" panose="02020603050405020304" pitchFamily="18" charset="0"/>
                <a:cs typeface="Times New Roman" panose="02020603050405020304" pitchFamily="18" charset="0"/>
              </a:rPr>
              <a:t>β</a:t>
            </a:r>
            <a:r>
              <a:rPr lang="en-US" altLang="zh-TW" dirty="0">
                <a:latin typeface="Times New Roman" panose="02020603050405020304" pitchFamily="18" charset="0"/>
                <a:cs typeface="Times New Roman" panose="02020603050405020304" pitchFamily="18" charset="0"/>
              </a:rPr>
              <a:t>2-1)</a:t>
            </a:r>
            <a:r>
              <a:rPr lang="zh-TW" altLang="en-US" dirty="0">
                <a:latin typeface="Times New Roman" panose="02020603050405020304" pitchFamily="18" charset="0"/>
                <a:cs typeface="Times New Roman" panose="02020603050405020304" pitchFamily="18" charset="0"/>
              </a:rPr>
              <a:t>這個變數方便運算</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然後將公式展開</a:t>
            </a:r>
            <a:endParaRPr lang="zh-TW" altLang="en-US" dirty="0">
              <a:latin typeface="Arial" panose="020B0604020202020204" pitchFamily="34" charset="0"/>
            </a:endParaRPr>
          </a:p>
        </p:txBody>
      </p:sp>
      <p:sp>
        <p:nvSpPr>
          <p:cNvPr id="1187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B5110C5-1727-45F5-992D-58A8CEDDD51F}" type="slidenum">
              <a:rPr lang="en-US" altLang="zh-TW" smtClean="0"/>
              <a:pPr>
                <a:spcBef>
                  <a:spcPct val="0"/>
                </a:spcBef>
              </a:pPr>
              <a:t>104</a:t>
            </a:fld>
            <a:endParaRPr lang="en-US" altLang="zh-TW"/>
          </a:p>
        </p:txBody>
      </p:sp>
      <p:sp>
        <p:nvSpPr>
          <p:cNvPr id="2" name="日期版面配置區 1"/>
          <p:cNvSpPr>
            <a:spLocks noGrp="1"/>
          </p:cNvSpPr>
          <p:nvPr>
            <p:ph type="dt" idx="10"/>
          </p:nvPr>
        </p:nvSpPr>
        <p:spPr/>
        <p:txBody>
          <a:bodyPr/>
          <a:lstStyle/>
          <a:p>
            <a:pPr>
              <a:defRPr/>
            </a:pPr>
            <a:endParaRPr lang="en-US" altLang="zh-TW"/>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ChangeArrowheads="1" noTextEdit="1"/>
          </p:cNvSpPr>
          <p:nvPr>
            <p:ph type="sldImg"/>
          </p:nvPr>
        </p:nvSpPr>
        <p:spPr>
          <a:ln/>
        </p:spPr>
      </p:sp>
      <p:sp>
        <p:nvSpPr>
          <p:cNvPr id="1208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rPr>
              <a:t>現在有三個變數 </a:t>
            </a:r>
            <a:r>
              <a:rPr lang="el-GR" altLang="zh-TW" dirty="0">
                <a:latin typeface="Times New Roman" panose="02020603050405020304" pitchFamily="18" charset="0"/>
                <a:cs typeface="Times New Roman" panose="02020603050405020304" pitchFamily="18" charset="0"/>
              </a:rPr>
              <a:t>αβγ</a:t>
            </a:r>
            <a:endParaRPr lang="en-US" altLang="zh-TW"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Arial" panose="020B0604020202020204" pitchFamily="34" charset="0"/>
                <a:cs typeface="Times New Roman" panose="02020603050405020304" pitchFamily="18" charset="0"/>
              </a:rPr>
              <a:t>首先先對</a:t>
            </a:r>
            <a:r>
              <a:rPr lang="el-GR" altLang="zh-TW" dirty="0">
                <a:latin typeface="Times New Roman" panose="02020603050405020304" pitchFamily="18" charset="0"/>
                <a:cs typeface="Times New Roman" panose="02020603050405020304" pitchFamily="18" charset="0"/>
              </a:rPr>
              <a:t>γ</a:t>
            </a:r>
            <a:r>
              <a:rPr lang="zh-TW" altLang="en-US" dirty="0">
                <a:latin typeface="Times New Roman" panose="02020603050405020304" pitchFamily="18" charset="0"/>
                <a:cs typeface="Times New Roman" panose="02020603050405020304" pitchFamily="18" charset="0"/>
              </a:rPr>
              <a:t>做偏微分 得到右邊式子</a:t>
            </a:r>
            <a:r>
              <a:rPr lang="en-US" altLang="zh-TW" dirty="0">
                <a:latin typeface="Times New Roman" panose="02020603050405020304" pitchFamily="18" charset="0"/>
                <a:cs typeface="Times New Roman" panose="02020603050405020304" pitchFamily="18" charset="0"/>
              </a:rPr>
              <a:t>=0</a:t>
            </a:r>
            <a:r>
              <a:rPr lang="zh-TW" altLang="en-US" dirty="0">
                <a:latin typeface="Times New Roman" panose="02020603050405020304" pitchFamily="18" charset="0"/>
                <a:cs typeface="Times New Roman" panose="02020603050405020304" pitchFamily="18" charset="0"/>
              </a:rPr>
              <a:t> 意思是有極值得地方</a:t>
            </a:r>
            <a:endParaRPr lang="en-US" altLang="zh-TW"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cs typeface="Times New Roman" panose="02020603050405020304" pitchFamily="18" charset="0"/>
              </a:rPr>
              <a:t>接下來分別對</a:t>
            </a:r>
            <a:r>
              <a:rPr lang="el-GR" altLang="zh-TW" dirty="0">
                <a:latin typeface="Times New Roman" panose="02020603050405020304" pitchFamily="18" charset="0"/>
                <a:cs typeface="Times New Roman" panose="02020603050405020304" pitchFamily="18" charset="0"/>
              </a:rPr>
              <a:t>α</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以及 </a:t>
            </a:r>
            <a:r>
              <a:rPr lang="el-GR" altLang="zh-TW" dirty="0">
                <a:latin typeface="Times New Roman" panose="02020603050405020304" pitchFamily="18" charset="0"/>
                <a:cs typeface="Times New Roman" panose="02020603050405020304" pitchFamily="18" charset="0"/>
              </a:rPr>
              <a:t>β</a:t>
            </a:r>
            <a:r>
              <a:rPr lang="zh-TW" altLang="en-US" dirty="0">
                <a:latin typeface="Times New Roman" panose="02020603050405020304" pitchFamily="18" charset="0"/>
                <a:cs typeface="Times New Roman" panose="02020603050405020304" pitchFamily="18" charset="0"/>
              </a:rPr>
              <a:t>做偏微分 可以賺換成右下角的矩陣</a:t>
            </a:r>
            <a:r>
              <a:rPr lang="en-US" altLang="zh-TW" dirty="0">
                <a:latin typeface="Times New Roman" panose="02020603050405020304" pitchFamily="18" charset="0"/>
                <a:cs typeface="Times New Roman" panose="02020603050405020304" pitchFamily="18" charset="0"/>
              </a:rPr>
              <a:t>matrix</a:t>
            </a:r>
            <a:r>
              <a:rPr lang="zh-TW" altLang="en-US" dirty="0">
                <a:latin typeface="Times New Roman" panose="02020603050405020304" pitchFamily="18" charset="0"/>
                <a:cs typeface="Times New Roman" panose="02020603050405020304" pitchFamily="18" charset="0"/>
              </a:rPr>
              <a:t> 來解方程式</a:t>
            </a:r>
            <a:endParaRPr lang="en-US" altLang="zh-TW" dirty="0">
              <a:latin typeface="Arial" panose="020B0604020202020204" pitchFamily="34"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208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E2723BF-A5FF-41E4-91EF-61483C6029A4}" type="slidenum">
              <a:rPr lang="en-US" altLang="zh-TW" smtClean="0"/>
              <a:pPr>
                <a:spcBef>
                  <a:spcPct val="0"/>
                </a:spcBef>
              </a:pPr>
              <a:t>105</a:t>
            </a:fld>
            <a:endParaRPr lang="en-US" altLang="zh-TW"/>
          </a:p>
        </p:txBody>
      </p:sp>
      <p:sp>
        <p:nvSpPr>
          <p:cNvPr id="2" name="日期版面配置區 1"/>
          <p:cNvSpPr>
            <a:spLocks noGrp="1"/>
          </p:cNvSpPr>
          <p:nvPr>
            <p:ph type="dt" idx="10"/>
          </p:nvPr>
        </p:nvSpPr>
        <p:spPr/>
        <p:txBody>
          <a:bodyPr/>
          <a:lstStyle/>
          <a:p>
            <a:pPr>
              <a:defRPr/>
            </a:pPr>
            <a:endParaRPr lang="en-US" altLang="zh-TW"/>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繼續解下去可以的到</a:t>
            </a:r>
            <a:r>
              <a:rPr lang="el-GR" altLang="zh-TW" dirty="0">
                <a:latin typeface="Times New Roman" panose="02020603050405020304" pitchFamily="18" charset="0"/>
                <a:cs typeface="Times New Roman" panose="02020603050405020304" pitchFamily="18" charset="0"/>
              </a:rPr>
              <a:t>αβ</a:t>
            </a:r>
            <a:r>
              <a:rPr lang="zh-TW" altLang="en-US" dirty="0">
                <a:latin typeface="Times New Roman" panose="02020603050405020304" pitchFamily="18" charset="0"/>
                <a:cs typeface="Times New Roman" panose="02020603050405020304" pitchFamily="18" charset="0"/>
              </a:rPr>
              <a:t> 回到上一頁帶回去可以解出 </a:t>
            </a:r>
            <a:r>
              <a:rPr lang="el-GR" altLang="zh-TW" dirty="0">
                <a:latin typeface="Times New Roman" panose="02020603050405020304" pitchFamily="18" charset="0"/>
                <a:cs typeface="Times New Roman" panose="02020603050405020304" pitchFamily="18" charset="0"/>
              </a:rPr>
              <a:t>γ</a:t>
            </a:r>
            <a:endParaRPr lang="en-US" altLang="zh-TW" dirty="0">
              <a:latin typeface="Arial" panose="020B0604020202020204" pitchFamily="34" charset="0"/>
              <a:cs typeface="Times New Roman" panose="02020603050405020304" pitchFamily="18" charset="0"/>
            </a:endParaRPr>
          </a:p>
          <a:p>
            <a:r>
              <a:rPr lang="zh-TW" altLang="en-US" dirty="0">
                <a:latin typeface="Arial" panose="020B0604020202020204" pitchFamily="34" charset="0"/>
                <a:cs typeface="Times New Roman" panose="02020603050405020304" pitchFamily="18" charset="0"/>
              </a:rPr>
              <a:t>這樣就完成了一個用最小平方法達到直線擬合的一個過程</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106</a:t>
            </a:fld>
            <a:endParaRPr lang="en-US" altLang="zh-TW"/>
          </a:p>
        </p:txBody>
      </p:sp>
    </p:spTree>
    <p:extLst>
      <p:ext uri="{BB962C8B-B14F-4D97-AF65-F5344CB8AC3E}">
        <p14:creationId xmlns:p14="http://schemas.microsoft.com/office/powerpoint/2010/main" val="22954519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這邊要說的是將直線擴充到含多項式的圓錐曲線</a:t>
            </a:r>
            <a:endParaRPr lang="en-US" altLang="zh-TW" dirty="0"/>
          </a:p>
          <a:p>
            <a:r>
              <a:rPr lang="zh-TW" altLang="en-US" dirty="0"/>
              <a:t>我們希望能去計算每個點到曲線上的最小距離</a:t>
            </a:r>
            <a:endParaRPr lang="en-US" altLang="zh-TW" dirty="0"/>
          </a:p>
          <a:p>
            <a:r>
              <a:rPr lang="en-US" altLang="zh-TW" dirty="0"/>
              <a:t>X 2 </a:t>
            </a:r>
            <a:r>
              <a:rPr lang="en-US" altLang="zh-TW" dirty="0" err="1"/>
              <a:t>xy</a:t>
            </a:r>
            <a:r>
              <a:rPr lang="en-US" altLang="zh-TW" dirty="0"/>
              <a:t> y2 x y  1</a:t>
            </a:r>
            <a:r>
              <a:rPr lang="zh-TW" altLang="en-US" dirty="0"/>
              <a:t>每一項都是一個參數  所以將這些參數乘上一個係數後相加</a:t>
            </a:r>
            <a:r>
              <a:rPr lang="en-US" altLang="zh-TW" dirty="0"/>
              <a:t>=0</a:t>
            </a:r>
            <a:r>
              <a:rPr lang="zh-TW" altLang="en-US" dirty="0"/>
              <a:t> 可以找到極值</a:t>
            </a:r>
            <a:endParaRPr lang="en-US" altLang="zh-TW"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107</a:t>
            </a:fld>
            <a:endParaRPr lang="en-US" altLang="zh-TW"/>
          </a:p>
        </p:txBody>
      </p:sp>
    </p:spTree>
    <p:extLst>
      <p:ext uri="{BB962C8B-B14F-4D97-AF65-F5344CB8AC3E}">
        <p14:creationId xmlns:p14="http://schemas.microsoft.com/office/powerpoint/2010/main" val="9396205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解這個方程式一樣透過 </a:t>
            </a:r>
            <a:r>
              <a:rPr lang="en-US" altLang="zh-TW" dirty="0" err="1"/>
              <a:t>lagrange</a:t>
            </a:r>
            <a:r>
              <a:rPr lang="en-US" altLang="zh-TW" dirty="0"/>
              <a:t> multiplier form </a:t>
            </a:r>
            <a:r>
              <a:rPr lang="zh-TW" altLang="en-US" dirty="0"/>
              <a:t>將</a:t>
            </a:r>
            <a:r>
              <a:rPr lang="zh-TW" altLang="zh-TW" b="0" i="0" dirty="0">
                <a:solidFill>
                  <a:srgbClr val="000000"/>
                </a:solidFill>
                <a:effectLst/>
                <a:ea typeface="Linux Libertine"/>
              </a:rPr>
              <a:t>Σ</a:t>
            </a:r>
            <a:r>
              <a:rPr lang="el-GR" altLang="zh-TW" b="0" i="0" dirty="0">
                <a:solidFill>
                  <a:srgbClr val="202122"/>
                </a:solidFill>
                <a:effectLst/>
                <a:latin typeface="Arial" panose="020B0604020202020204" pitchFamily="34" charset="0"/>
              </a:rPr>
              <a:t>α</a:t>
            </a:r>
            <a:r>
              <a:rPr lang="en-US" altLang="zh-TW" b="0" i="0" dirty="0">
                <a:solidFill>
                  <a:srgbClr val="202122"/>
                </a:solidFill>
                <a:effectLst/>
                <a:latin typeface="Arial" panose="020B0604020202020204" pitchFamily="34" charset="0"/>
              </a:rPr>
              <a:t>2=1 </a:t>
            </a:r>
            <a:r>
              <a:rPr lang="zh-TW" altLang="en-US" b="0" i="0" dirty="0">
                <a:solidFill>
                  <a:srgbClr val="202122"/>
                </a:solidFill>
                <a:effectLst/>
                <a:latin typeface="Arial" panose="020B0604020202020204" pitchFamily="34" charset="0"/>
              </a:rPr>
              <a:t>轉換成 </a:t>
            </a:r>
            <a:r>
              <a:rPr lang="el-GR" altLang="zh-TW" b="0" i="0" dirty="0">
                <a:solidFill>
                  <a:srgbClr val="202122"/>
                </a:solidFill>
                <a:effectLst/>
                <a:latin typeface="Arial" panose="020B0604020202020204" pitchFamily="34" charset="0"/>
              </a:rPr>
              <a:t>λ</a:t>
            </a:r>
            <a:r>
              <a:rPr lang="en-US" altLang="zh-TW" b="0" i="0" dirty="0">
                <a:solidFill>
                  <a:srgbClr val="202122"/>
                </a:solidFill>
                <a:effectLst/>
                <a:latin typeface="Arial" panose="020B0604020202020204" pitchFamily="34" charset="0"/>
              </a:rPr>
              <a:t>(</a:t>
            </a:r>
            <a:r>
              <a:rPr lang="zh-TW" altLang="zh-TW" b="0" i="0" dirty="0">
                <a:solidFill>
                  <a:srgbClr val="000000"/>
                </a:solidFill>
                <a:effectLst/>
                <a:ea typeface="Linux Libertine"/>
              </a:rPr>
              <a:t>Σ</a:t>
            </a:r>
            <a:r>
              <a:rPr lang="el-GR" altLang="zh-TW" b="0" i="0" dirty="0">
                <a:solidFill>
                  <a:srgbClr val="202122"/>
                </a:solidFill>
                <a:effectLst/>
                <a:latin typeface="Arial" panose="020B0604020202020204" pitchFamily="34" charset="0"/>
              </a:rPr>
              <a:t>α</a:t>
            </a:r>
            <a:r>
              <a:rPr lang="en-US" altLang="zh-TW" b="0" i="0" dirty="0">
                <a:solidFill>
                  <a:srgbClr val="202122"/>
                </a:solidFill>
                <a:effectLst/>
                <a:latin typeface="Arial" panose="020B0604020202020204" pitchFamily="34" charset="0"/>
              </a:rPr>
              <a:t>2-1)</a:t>
            </a:r>
            <a:r>
              <a:rPr lang="zh-TW" altLang="en-US" b="0" i="0" dirty="0">
                <a:solidFill>
                  <a:srgbClr val="202122"/>
                </a:solidFill>
                <a:effectLst/>
                <a:latin typeface="Arial" panose="020B0604020202020204" pitchFamily="34" charset="0"/>
              </a:rPr>
              <a:t>這個參數進去解方程式</a:t>
            </a:r>
            <a:endParaRPr lang="zh-TW" altLang="zh-TW" b="0" i="0" dirty="0">
              <a:solidFill>
                <a:srgbClr val="000000"/>
              </a:solidFill>
              <a:effectLst/>
              <a:ea typeface="Linux Libertine"/>
            </a:endParaRPr>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108</a:t>
            </a:fld>
            <a:endParaRPr lang="en-US" altLang="zh-TW"/>
          </a:p>
        </p:txBody>
      </p:sp>
    </p:spTree>
    <p:extLst>
      <p:ext uri="{BB962C8B-B14F-4D97-AF65-F5344CB8AC3E}">
        <p14:creationId xmlns:p14="http://schemas.microsoft.com/office/powerpoint/2010/main" val="22240614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a:ln/>
        </p:spPr>
      </p:sp>
      <p:sp>
        <p:nvSpPr>
          <p:cNvPr id="1259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latin typeface="Arial" panose="020B0604020202020204" pitchFamily="34" charset="0"/>
              </a:rPr>
              <a:t>k</a:t>
            </a:r>
            <a:r>
              <a:rPr lang="zh-TW" altLang="zh-TW" dirty="0">
                <a:latin typeface="Arial" panose="020B0604020202020204" pitchFamily="34" charset="0"/>
              </a:rPr>
              <a:t>個有序前點和k個有序後點組成的一個邊緣片段稱為點的2k+1支撐區域。</a:t>
            </a:r>
            <a:endParaRPr lang="en-US" altLang="zh-TW" dirty="0">
              <a:latin typeface="Arial" panose="020B0604020202020204" pitchFamily="34" charset="0"/>
            </a:endParaRPr>
          </a:p>
          <a:p>
            <a:r>
              <a:rPr lang="zh-TW" altLang="en-US" dirty="0">
                <a:latin typeface="Arial" panose="020B0604020202020204" pitchFamily="34" charset="0"/>
              </a:rPr>
              <a:t>以這個例子來看當我們要算</a:t>
            </a:r>
            <a:r>
              <a:rPr lang="en-US" altLang="zh-TW" dirty="0">
                <a:latin typeface="Arial" panose="020B0604020202020204" pitchFamily="34" charset="0"/>
              </a:rPr>
              <a:t>tangential angle </a:t>
            </a:r>
            <a:r>
              <a:rPr lang="en-US" altLang="zh-TW" dirty="0" err="1">
                <a:latin typeface="Arial" panose="020B0604020202020204" pitchFamily="34" charset="0"/>
              </a:rPr>
              <a:t>deflextion</a:t>
            </a:r>
            <a:r>
              <a:rPr lang="zh-TW" altLang="en-US" dirty="0">
                <a:latin typeface="Arial" panose="020B0604020202020204" pitchFamily="34" charset="0"/>
              </a:rPr>
              <a:t> 在算</a:t>
            </a:r>
            <a:r>
              <a:rPr lang="el-GR" altLang="zh-TW" dirty="0">
                <a:latin typeface="Times New Roman" panose="02020603050405020304" pitchFamily="18" charset="0"/>
                <a:cs typeface="Times New Roman" panose="02020603050405020304" pitchFamily="18" charset="0"/>
              </a:rPr>
              <a:t>ϴ</a:t>
            </a:r>
            <a:r>
              <a:rPr lang="zh-TW" altLang="en-US" dirty="0">
                <a:latin typeface="Times New Roman" panose="02020603050405020304" pitchFamily="18" charset="0"/>
                <a:cs typeface="Times New Roman" panose="02020603050405020304" pitchFamily="18" charset="0"/>
              </a:rPr>
              <a:t>時</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如果只單看轉折角前後的</a:t>
            </a:r>
            <a:r>
              <a:rPr lang="en-US" altLang="zh-TW" dirty="0">
                <a:latin typeface="Times New Roman" panose="02020603050405020304" pitchFamily="18" charset="0"/>
                <a:cs typeface="Times New Roman" panose="02020603050405020304" pitchFamily="18" charset="0"/>
              </a:rPr>
              <a:t>pixel </a:t>
            </a:r>
            <a:r>
              <a:rPr lang="zh-TW" altLang="en-US" dirty="0">
                <a:latin typeface="Times New Roman" panose="02020603050405020304" pitchFamily="18" charset="0"/>
                <a:cs typeface="Times New Roman" panose="02020603050405020304" pitchFamily="18" charset="0"/>
              </a:rPr>
              <a:t>這樣轉折角會顯得很陡</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以這張圖來看 </a:t>
            </a:r>
            <a:r>
              <a:rPr lang="en-US" altLang="zh-TW" dirty="0">
                <a:latin typeface="Times New Roman" panose="02020603050405020304" pitchFamily="18" charset="0"/>
                <a:cs typeface="Times New Roman" panose="02020603050405020304" pitchFamily="18" charset="0"/>
              </a:rPr>
              <a:t>if k=1 </a:t>
            </a:r>
            <a:r>
              <a:rPr lang="zh-TW" altLang="en-US" dirty="0">
                <a:latin typeface="Times New Roman" panose="02020603050405020304" pitchFamily="18" charset="0"/>
                <a:cs typeface="Times New Roman" panose="02020603050405020304" pitchFamily="18" charset="0"/>
              </a:rPr>
              <a:t>轉折角是</a:t>
            </a:r>
            <a:r>
              <a:rPr lang="en-US" altLang="zh-TW" dirty="0">
                <a:latin typeface="Times New Roman" panose="02020603050405020304" pitchFamily="18" charset="0"/>
                <a:cs typeface="Times New Roman" panose="02020603050405020304" pitchFamily="18" charset="0"/>
              </a:rPr>
              <a:t>45</a:t>
            </a:r>
            <a:r>
              <a:rPr lang="zh-TW" altLang="en-US" dirty="0">
                <a:latin typeface="Times New Roman" panose="02020603050405020304" pitchFamily="18" charset="0"/>
                <a:cs typeface="Times New Roman" panose="02020603050405020304" pitchFamily="18" charset="0"/>
              </a:rPr>
              <a:t>度</a:t>
            </a:r>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K</a:t>
            </a:r>
            <a:r>
              <a:rPr lang="zh-TW" altLang="en-US" dirty="0">
                <a:latin typeface="Times New Roman" panose="02020603050405020304" pitchFamily="18" charset="0"/>
                <a:cs typeface="Times New Roman" panose="02020603050405020304" pitchFamily="18" charset="0"/>
              </a:rPr>
              <a:t>太小的話 很多沒有必要的角度就會跑出來</a:t>
            </a:r>
            <a:endParaRPr lang="zh-TW" altLang="en-US" dirty="0">
              <a:latin typeface="Arial" panose="020B0604020202020204" pitchFamily="34" charset="0"/>
            </a:endParaRPr>
          </a:p>
        </p:txBody>
      </p:sp>
      <p:sp>
        <p:nvSpPr>
          <p:cNvPr id="1259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5356CC0-092D-441B-9818-20AB0FBB79AB}" type="slidenum">
              <a:rPr lang="en-US" altLang="zh-TW" smtClean="0"/>
              <a:pPr>
                <a:spcBef>
                  <a:spcPct val="0"/>
                </a:spcBef>
              </a:pPr>
              <a:t>109</a:t>
            </a:fld>
            <a:endParaRPr lang="en-US" altLang="zh-TW"/>
          </a:p>
        </p:txBody>
      </p:sp>
      <p:sp>
        <p:nvSpPr>
          <p:cNvPr id="2" name="日期版面配置區 1"/>
          <p:cNvSpPr>
            <a:spLocks noGrp="1"/>
          </p:cNvSpPr>
          <p:nvPr>
            <p:ph type="dt" idx="10"/>
          </p:nvPr>
        </p:nvSpPr>
        <p:spPr/>
        <p:txBody>
          <a:bodyPr/>
          <a:lstStyle/>
          <a:p>
            <a:pPr>
              <a:defRPr/>
            </a:pPr>
            <a:endParaRPr lang="en-US" altLang="zh-TW"/>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p:cNvSpPr>
            <a:spLocks noGrp="1" noRot="1" noChangeAspect="1" noChangeArrowheads="1" noTextEdit="1"/>
          </p:cNvSpPr>
          <p:nvPr>
            <p:ph type="sldImg"/>
          </p:nvPr>
        </p:nvSpPr>
        <p:spPr>
          <a:ln/>
        </p:spPr>
      </p:sp>
      <p:sp>
        <p:nvSpPr>
          <p:cNvPr id="1280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u="sng" dirty="0">
                <a:latin typeface="Arial" panose="020B0604020202020204" pitchFamily="34" charset="0"/>
                <a:hlinkClick r:id="rId3"/>
              </a:rPr>
              <a:t>http://www.ecice06.com/CN/article/downloadArticleFile.do?attachType=PDF&amp;id=13978</a:t>
            </a:r>
            <a:r>
              <a:rPr lang="en-US" altLang="zh-TW" dirty="0">
                <a:latin typeface="Arial" panose="020B0604020202020204" pitchFamily="34" charset="0"/>
              </a:rPr>
              <a:t> </a:t>
            </a:r>
          </a:p>
          <a:p>
            <a:r>
              <a:rPr lang="zh-TW" altLang="en-US" dirty="0">
                <a:latin typeface="Arial" panose="020B0604020202020204" pitchFamily="34" charset="0"/>
              </a:rPr>
              <a:t>一個 </a:t>
            </a:r>
            <a:r>
              <a:rPr lang="en-US" altLang="zh-TW" dirty="0">
                <a:latin typeface="Arial" panose="020B0604020202020204" pitchFamily="34" charset="0"/>
              </a:rPr>
              <a:t>region of support </a:t>
            </a:r>
            <a:r>
              <a:rPr lang="zh-TW" altLang="en-US" dirty="0">
                <a:latin typeface="Arial" panose="020B0604020202020204" pitchFamily="34" charset="0"/>
              </a:rPr>
              <a:t>需要多長算合理 透過下列的方式來定義</a:t>
            </a:r>
            <a:endParaRPr lang="en-US" altLang="zh-TW" dirty="0">
              <a:latin typeface="Arial" panose="020B0604020202020204" pitchFamily="34" charset="0"/>
            </a:endParaRPr>
          </a:p>
          <a:p>
            <a:r>
              <a:rPr lang="zh-TW" altLang="en-US" dirty="0">
                <a:latin typeface="Arial" panose="020B0604020202020204" pitchFamily="34" charset="0"/>
              </a:rPr>
              <a:t>將所有可能</a:t>
            </a:r>
            <a:r>
              <a:rPr lang="en-US" altLang="zh-TW" dirty="0" err="1">
                <a:latin typeface="Arial" panose="020B0604020202020204" pitchFamily="34" charset="0"/>
              </a:rPr>
              <a:t>d/l</a:t>
            </a:r>
            <a:r>
              <a:rPr lang="zh-TW" altLang="en-US" dirty="0">
                <a:latin typeface="Arial" panose="020B0604020202020204" pitchFamily="34" charset="0"/>
              </a:rPr>
              <a:t>所有比例上的可能性</a:t>
            </a:r>
            <a:r>
              <a:rPr lang="en-US" altLang="zh-TW" dirty="0">
                <a:latin typeface="Arial" panose="020B0604020202020204" pitchFamily="34" charset="0"/>
              </a:rPr>
              <a:t>,</a:t>
            </a:r>
            <a:r>
              <a:rPr lang="zh-TW" altLang="en-US" dirty="0">
                <a:latin typeface="Arial" panose="020B0604020202020204" pitchFamily="34" charset="0"/>
              </a:rPr>
              <a:t> 當下一個</a:t>
            </a:r>
            <a:r>
              <a:rPr lang="en-US" altLang="zh-TW" dirty="0" err="1">
                <a:latin typeface="Arial" panose="020B0604020202020204" pitchFamily="34" charset="0"/>
              </a:rPr>
              <a:t>d/l</a:t>
            </a:r>
            <a:r>
              <a:rPr lang="zh-TW" altLang="en-US" dirty="0">
                <a:latin typeface="Arial" panose="020B0604020202020204" pitchFamily="34" charset="0"/>
              </a:rPr>
              <a:t>的比值比前一個小的時候</a:t>
            </a:r>
            <a:r>
              <a:rPr lang="en-US" altLang="zh-TW" dirty="0">
                <a:latin typeface="Arial" panose="020B0604020202020204" pitchFamily="34" charset="0"/>
              </a:rPr>
              <a:t>,</a:t>
            </a:r>
            <a:r>
              <a:rPr lang="zh-TW" altLang="en-US" dirty="0">
                <a:latin typeface="Arial" panose="020B0604020202020204" pitchFamily="34" charset="0"/>
              </a:rPr>
              <a:t>這個</a:t>
            </a:r>
            <a:r>
              <a:rPr lang="en-US" altLang="zh-TW" dirty="0">
                <a:latin typeface="Arial" panose="020B0604020202020204" pitchFamily="34" charset="0"/>
              </a:rPr>
              <a:t>k</a:t>
            </a:r>
            <a:r>
              <a:rPr lang="zh-TW" altLang="en-US" dirty="0">
                <a:latin typeface="Arial" panose="020B0604020202020204" pitchFamily="34" charset="0"/>
              </a:rPr>
              <a:t>就是我們要的</a:t>
            </a:r>
          </a:p>
        </p:txBody>
      </p:sp>
      <p:sp>
        <p:nvSpPr>
          <p:cNvPr id="1280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4167097-C099-43C3-9892-987CEFDD9099}" type="slidenum">
              <a:rPr lang="en-US" altLang="zh-TW" smtClean="0"/>
              <a:pPr>
                <a:spcBef>
                  <a:spcPct val="0"/>
                </a:spcBef>
              </a:pPr>
              <a:t>110</a:t>
            </a:fld>
            <a:endParaRPr lang="en-US" altLang="zh-TW"/>
          </a:p>
        </p:txBody>
      </p:sp>
      <p:sp>
        <p:nvSpPr>
          <p:cNvPr id="2" name="日期版面配置區 1"/>
          <p:cNvSpPr>
            <a:spLocks noGrp="1"/>
          </p:cNvSpPr>
          <p:nvPr>
            <p:ph type="dt" idx="10"/>
          </p:nvPr>
        </p:nvSpPr>
        <p:spPr/>
        <p:txBody>
          <a:bodyPr/>
          <a:lstStyle/>
          <a:p>
            <a:pPr>
              <a:defRPr/>
            </a:pPr>
            <a:endParaRPr lang="en-US" altLang="zh-TW"/>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ChangeArrowheads="1" noTextEdit="1"/>
          </p:cNvSpPr>
          <p:nvPr>
            <p:ph type="sldImg"/>
          </p:nvPr>
        </p:nvSpPr>
        <p:spPr>
          <a:ln/>
        </p:spPr>
      </p:sp>
      <p:sp>
        <p:nvSpPr>
          <p:cNvPr id="1300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rPr>
              <a:t>之前有提到可以利用小平方法算出最適合來擬合的線段或曲線</a:t>
            </a:r>
            <a:endParaRPr lang="en-US" altLang="zh-TW" dirty="0">
              <a:latin typeface="Arial" panose="020B0604020202020204" pitchFamily="34" charset="0"/>
            </a:endParaRPr>
          </a:p>
          <a:p>
            <a:r>
              <a:rPr lang="zh-TW" altLang="en-US" dirty="0">
                <a:latin typeface="Arial" panose="020B0604020202020204" pitchFamily="34" charset="0"/>
              </a:rPr>
              <a:t>但有時候一個太遠的點 會造成一個極端值 所以要如何去解決這個問題</a:t>
            </a:r>
            <a:endParaRPr lang="en-US" altLang="zh-TW" dirty="0">
              <a:latin typeface="Arial" panose="020B0604020202020204" pitchFamily="34" charset="0"/>
            </a:endParaRPr>
          </a:p>
          <a:p>
            <a:r>
              <a:rPr lang="zh-TW" altLang="en-US" dirty="0">
                <a:latin typeface="Arial" panose="020B0604020202020204" pitchFamily="34" charset="0"/>
              </a:rPr>
              <a:t>下圖的方程式是最小平方法寫成矩陣的方式來表達</a:t>
            </a:r>
            <a:endParaRPr lang="en-US" altLang="zh-TW" dirty="0">
              <a:latin typeface="Arial" panose="020B0604020202020204" pitchFamily="34" charset="0"/>
            </a:endParaRPr>
          </a:p>
          <a:p>
            <a:r>
              <a:rPr lang="el-GR" altLang="zh-TW" dirty="0">
                <a:latin typeface="Times New Roman" panose="02020603050405020304" pitchFamily="18" charset="0"/>
                <a:cs typeface="Times New Roman" panose="02020603050405020304" pitchFamily="18" charset="0"/>
              </a:rPr>
              <a:t>ε</a:t>
            </a:r>
            <a:r>
              <a:rPr lang="en-US" altLang="zh-TW" dirty="0">
                <a:latin typeface="Times New Roman" panose="02020603050405020304" pitchFamily="18" charset="0"/>
                <a:cs typeface="Times New Roman" panose="02020603050405020304" pitchFamily="18" charset="0"/>
              </a:rPr>
              <a:t>=A(</a:t>
            </a:r>
            <a:r>
              <a:rPr lang="zh-TW" altLang="en-US" dirty="0">
                <a:latin typeface="Times New Roman" panose="02020603050405020304" pitchFamily="18" charset="0"/>
                <a:cs typeface="Times New Roman" panose="02020603050405020304" pitchFamily="18" charset="0"/>
              </a:rPr>
              <a:t>座標</a:t>
            </a:r>
            <a:r>
              <a:rPr lang="en-US" altLang="zh-TW" dirty="0">
                <a:latin typeface="Times New Roman" panose="02020603050405020304" pitchFamily="18" charset="0"/>
                <a:cs typeface="Times New Roman" panose="02020603050405020304" pitchFamily="18" charset="0"/>
              </a:rPr>
              <a:t>)*P(</a:t>
            </a:r>
            <a:r>
              <a:rPr lang="zh-TW" altLang="en-US" dirty="0">
                <a:latin typeface="Times New Roman" panose="02020603050405020304" pitchFamily="18" charset="0"/>
                <a:cs typeface="Times New Roman" panose="02020603050405020304" pitchFamily="18" charset="0"/>
              </a:rPr>
              <a:t>參數</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那我們剛剛解的是</a:t>
            </a:r>
            <a:r>
              <a:rPr lang="el-GR" altLang="zh-TW" dirty="0">
                <a:latin typeface="Times New Roman" panose="02020603050405020304" pitchFamily="18" charset="0"/>
                <a:cs typeface="Times New Roman" panose="02020603050405020304" pitchFamily="18" charset="0"/>
              </a:rPr>
              <a:t>ε</a:t>
            </a:r>
            <a:r>
              <a:rPr lang="zh-TW" altLang="en-US" dirty="0">
                <a:latin typeface="Times New Roman" panose="02020603050405020304" pitchFamily="18" charset="0"/>
                <a:cs typeface="Times New Roman" panose="02020603050405020304" pitchFamily="18" charset="0"/>
              </a:rPr>
              <a:t>的平方</a:t>
            </a:r>
            <a:endParaRPr lang="en-US" altLang="zh-TW" dirty="0">
              <a:latin typeface="Arial" panose="020B0604020202020204" pitchFamily="34" charset="0"/>
            </a:endParaRPr>
          </a:p>
        </p:txBody>
      </p:sp>
      <p:sp>
        <p:nvSpPr>
          <p:cNvPr id="1300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268B069-B5B6-438F-BFD3-555BBBC03CE6}" type="slidenum">
              <a:rPr lang="en-US" altLang="zh-TW" smtClean="0"/>
              <a:pPr>
                <a:spcBef>
                  <a:spcPct val="0"/>
                </a:spcBef>
              </a:pPr>
              <a:t>111</a:t>
            </a:fld>
            <a:endParaRPr lang="en-US" altLang="zh-TW"/>
          </a:p>
        </p:txBody>
      </p:sp>
      <p:sp>
        <p:nvSpPr>
          <p:cNvPr id="2" name="日期版面配置區 1"/>
          <p:cNvSpPr>
            <a:spLocks noGrp="1"/>
          </p:cNvSpPr>
          <p:nvPr>
            <p:ph type="dt" idx="10"/>
          </p:nvPr>
        </p:nvSpPr>
        <p:spPr/>
        <p:txBody>
          <a:bodyPr/>
          <a:lstStyle/>
          <a:p>
            <a:pPr>
              <a:defRPr/>
            </a:pPr>
            <a:endParaRPr lang="en-US" altLang="zh-TW"/>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之前在解最小平方法的時候是利用偏微分來解</a:t>
            </a:r>
            <a:r>
              <a:rPr lang="el-GR" altLang="zh-TW" dirty="0">
                <a:latin typeface="Times New Roman" panose="02020603050405020304" pitchFamily="18" charset="0"/>
                <a:cs typeface="Times New Roman" panose="02020603050405020304" pitchFamily="18" charset="0"/>
              </a:rPr>
              <a:t>αβγ</a:t>
            </a:r>
            <a:endParaRPr lang="en-US" altLang="zh-TW" dirty="0">
              <a:latin typeface="Times New Roman" panose="02020603050405020304" pitchFamily="18" charset="0"/>
              <a:cs typeface="Times New Roman" panose="02020603050405020304" pitchFamily="18" charset="0"/>
            </a:endParaRPr>
          </a:p>
          <a:p>
            <a:r>
              <a:rPr lang="zh-TW" altLang="en-US" dirty="0"/>
              <a:t>這個方式是可以利用解矩陣來得到</a:t>
            </a:r>
            <a:r>
              <a:rPr lang="el-GR" altLang="zh-TW" dirty="0">
                <a:latin typeface="Times New Roman" panose="02020603050405020304" pitchFamily="18" charset="0"/>
                <a:cs typeface="Times New Roman" panose="02020603050405020304" pitchFamily="18" charset="0"/>
              </a:rPr>
              <a:t>αβγ</a:t>
            </a:r>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112</a:t>
            </a:fld>
            <a:endParaRPr lang="en-US" altLang="zh-TW"/>
          </a:p>
        </p:txBody>
      </p:sp>
    </p:spTree>
    <p:extLst>
      <p:ext uri="{BB962C8B-B14F-4D97-AF65-F5344CB8AC3E}">
        <p14:creationId xmlns:p14="http://schemas.microsoft.com/office/powerpoint/2010/main" val="57163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當演算法掃到第</a:t>
            </a:r>
            <a:r>
              <a:rPr lang="en-US" altLang="zh-TW" dirty="0"/>
              <a:t>6</a:t>
            </a:r>
            <a:r>
              <a:rPr lang="zh-TW" altLang="en-US" dirty="0"/>
              <a:t> </a:t>
            </a:r>
            <a:r>
              <a:rPr lang="en-US" altLang="zh-TW" dirty="0"/>
              <a:t>row</a:t>
            </a:r>
            <a:r>
              <a:rPr lang="zh-TW" altLang="en-US" dirty="0"/>
              <a:t> 遇到的</a:t>
            </a:r>
            <a:r>
              <a:rPr lang="en-US" altLang="zh-TW" dirty="0"/>
              <a:t>2</a:t>
            </a:r>
            <a:r>
              <a:rPr lang="zh-TW" altLang="en-US" dirty="0"/>
              <a:t>是</a:t>
            </a:r>
            <a:r>
              <a:rPr lang="en-US" altLang="zh-TW" dirty="0"/>
              <a:t>current pixel</a:t>
            </a:r>
          </a:p>
          <a:p>
            <a:r>
              <a:rPr lang="zh-TW" altLang="en-US" dirty="0"/>
              <a:t>則前一個</a:t>
            </a:r>
            <a:r>
              <a:rPr lang="en-US" altLang="zh-TW" dirty="0"/>
              <a:t>row</a:t>
            </a:r>
            <a:r>
              <a:rPr lang="zh-TW" altLang="en-US" dirty="0"/>
              <a:t>的</a:t>
            </a:r>
            <a:r>
              <a:rPr lang="en-US" altLang="zh-TW" dirty="0"/>
              <a:t>pixel</a:t>
            </a:r>
            <a:r>
              <a:rPr lang="zh-TW" altLang="en-US" dirty="0"/>
              <a:t>是</a:t>
            </a:r>
            <a:r>
              <a:rPr lang="en-US" altLang="zh-TW" dirty="0"/>
              <a:t>1, future </a:t>
            </a:r>
            <a:r>
              <a:rPr lang="zh-TW" altLang="en-US" dirty="0"/>
              <a:t>就是沒有</a:t>
            </a:r>
            <a:endParaRPr lang="en-US" altLang="zh-TW" dirty="0"/>
          </a:p>
        </p:txBody>
      </p:sp>
      <p:sp>
        <p:nvSpPr>
          <p:cNvPr id="4" name="日期版面配置區 3"/>
          <p:cNvSpPr>
            <a:spLocks noGrp="1"/>
          </p:cNvSpPr>
          <p:nvPr>
            <p:ph type="dt" idx="1"/>
          </p:nvPr>
        </p:nvSpPr>
        <p:spPr/>
        <p:txBody>
          <a:bodyPr/>
          <a:lstStyle/>
          <a:p>
            <a:pPr>
              <a:defRPr/>
            </a:pPr>
            <a:endParaRPr lang="en-US" altLang="zh-TW" dirty="0"/>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10</a:t>
            </a:fld>
            <a:endParaRPr lang="en-US" altLang="zh-TW" dirty="0"/>
          </a:p>
        </p:txBody>
      </p:sp>
    </p:spTree>
    <p:extLst>
      <p:ext uri="{BB962C8B-B14F-4D97-AF65-F5344CB8AC3E}">
        <p14:creationId xmlns:p14="http://schemas.microsoft.com/office/powerpoint/2010/main" val="16013777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如何透過調整曲線的參數來降低最小平方法的總合</a:t>
            </a:r>
            <a:endParaRPr lang="en-US" altLang="zh-TW" dirty="0"/>
          </a:p>
          <a:p>
            <a:r>
              <a:rPr lang="zh-TW" altLang="en-US" dirty="0"/>
              <a:t>這是一個拋物線的例子 </a:t>
            </a:r>
            <a:r>
              <a:rPr lang="en-US" altLang="zh-TW" dirty="0" err="1"/>
              <a:t>rn</a:t>
            </a:r>
            <a:r>
              <a:rPr lang="en-US" altLang="zh-TW" dirty="0"/>
              <a:t> </a:t>
            </a:r>
            <a:r>
              <a:rPr lang="en-US" altLang="zh-TW" dirty="0" err="1"/>
              <a:t>hed</a:t>
            </a:r>
            <a:r>
              <a:rPr lang="en-US" altLang="zh-TW" dirty="0"/>
              <a:t> </a:t>
            </a:r>
            <a:r>
              <a:rPr lang="en-US" altLang="zh-TW" dirty="0" err="1"/>
              <a:t>cn</a:t>
            </a:r>
            <a:r>
              <a:rPr lang="en-US" altLang="zh-TW" dirty="0"/>
              <a:t> head </a:t>
            </a:r>
            <a:r>
              <a:rPr lang="zh-TW" altLang="en-US" dirty="0"/>
              <a:t>是變數</a:t>
            </a:r>
            <a:endParaRPr lang="en-US" altLang="zh-TW" dirty="0"/>
          </a:p>
          <a:p>
            <a:endParaRPr lang="zh-TW" altLang="en-US"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113</a:t>
            </a:fld>
            <a:endParaRPr lang="en-US" altLang="zh-TW"/>
          </a:p>
        </p:txBody>
      </p:sp>
    </p:spTree>
    <p:extLst>
      <p:ext uri="{BB962C8B-B14F-4D97-AF65-F5344CB8AC3E}">
        <p14:creationId xmlns:p14="http://schemas.microsoft.com/office/powerpoint/2010/main" val="41370214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一樣是用</a:t>
            </a:r>
            <a:r>
              <a:rPr lang="en-US" altLang="zh-TW" dirty="0" err="1"/>
              <a:t>lagrange</a:t>
            </a:r>
            <a:r>
              <a:rPr lang="en-US" altLang="zh-TW" dirty="0"/>
              <a:t> multiplier form </a:t>
            </a:r>
            <a:r>
              <a:rPr lang="zh-TW" altLang="en-US" dirty="0"/>
              <a:t>的方式將</a:t>
            </a:r>
            <a:r>
              <a:rPr lang="en-US" altLang="zh-TW" dirty="0"/>
              <a:t>constraint </a:t>
            </a:r>
            <a:r>
              <a:rPr lang="zh-TW" altLang="en-US" dirty="0"/>
              <a:t>換成一個</a:t>
            </a:r>
            <a:r>
              <a:rPr lang="en-US" altLang="zh-TW" dirty="0"/>
              <a:t>function </a:t>
            </a:r>
            <a:r>
              <a:rPr lang="zh-TW" altLang="en-US" dirty="0"/>
              <a:t>帶入來解方程式</a:t>
            </a:r>
            <a:endParaRPr lang="en-US" altLang="zh-TW" dirty="0"/>
          </a:p>
          <a:p>
            <a:r>
              <a:rPr lang="zh-TW" altLang="en-US" dirty="0"/>
              <a:t>透過微分方程將</a:t>
            </a:r>
            <a:r>
              <a:rPr lang="en-US" altLang="zh-TW" dirty="0"/>
              <a:t>r0 c0</a:t>
            </a:r>
            <a:r>
              <a:rPr lang="zh-TW" altLang="en-US" dirty="0"/>
              <a:t>求出來</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116</a:t>
            </a:fld>
            <a:endParaRPr lang="en-US" altLang="zh-TW"/>
          </a:p>
        </p:txBody>
      </p:sp>
    </p:spTree>
    <p:extLst>
      <p:ext uri="{BB962C8B-B14F-4D97-AF65-F5344CB8AC3E}">
        <p14:creationId xmlns:p14="http://schemas.microsoft.com/office/powerpoint/2010/main" val="5190627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所以最小平方法可以適用在直線或各種曲線</a:t>
            </a:r>
            <a:endParaRPr lang="en-US" altLang="zh-TW" dirty="0"/>
          </a:p>
          <a:p>
            <a:r>
              <a:rPr lang="zh-TW" altLang="en-US" dirty="0"/>
              <a:t>透過</a:t>
            </a:r>
            <a:r>
              <a:rPr lang="en-US" altLang="zh-TW" dirty="0" err="1"/>
              <a:t>lagrange</a:t>
            </a:r>
            <a:r>
              <a:rPr lang="en-US" altLang="zh-TW" dirty="0"/>
              <a:t> multiplier form + </a:t>
            </a:r>
            <a:r>
              <a:rPr lang="zh-TW" altLang="en-US" dirty="0"/>
              <a:t>微分得到極值</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117</a:t>
            </a:fld>
            <a:endParaRPr lang="en-US" altLang="zh-TW"/>
          </a:p>
        </p:txBody>
      </p:sp>
    </p:spTree>
    <p:extLst>
      <p:ext uri="{BB962C8B-B14F-4D97-AF65-F5344CB8AC3E}">
        <p14:creationId xmlns:p14="http://schemas.microsoft.com/office/powerpoint/2010/main" val="36216934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p:cNvSpPr>
            <a:spLocks noGrp="1" noRot="1" noChangeAspect="1" noChangeArrowheads="1" noTextEdit="1"/>
          </p:cNvSpPr>
          <p:nvPr>
            <p:ph type="sldImg"/>
          </p:nvPr>
        </p:nvSpPr>
        <p:spPr>
          <a:ln/>
        </p:spPr>
      </p:sp>
      <p:sp>
        <p:nvSpPr>
          <p:cNvPr id="1382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rPr>
              <a:t>有時當計算最小平法的複雜度太高的時候可以利用</a:t>
            </a:r>
            <a:r>
              <a:rPr lang="en-US" altLang="zh-TW" dirty="0">
                <a:latin typeface="Arial" panose="020B0604020202020204" pitchFamily="34" charset="0"/>
              </a:rPr>
              <a:t>gradient descend</a:t>
            </a:r>
            <a:r>
              <a:rPr lang="zh-TW" altLang="en-US" dirty="0">
                <a:latin typeface="Arial" panose="020B0604020202020204" pitchFamily="34" charset="0"/>
              </a:rPr>
              <a:t>的概念</a:t>
            </a:r>
            <a:endParaRPr lang="en-US" altLang="zh-TW" dirty="0">
              <a:latin typeface="Arial" panose="020B0604020202020204" pitchFamily="34" charset="0"/>
            </a:endParaRPr>
          </a:p>
          <a:p>
            <a:r>
              <a:rPr lang="zh-TW" altLang="en-US" dirty="0">
                <a:latin typeface="Arial" panose="020B0604020202020204" pitchFamily="34" charset="0"/>
              </a:rPr>
              <a:t>一個函數的梯度方向是增大最陡的方向</a:t>
            </a:r>
            <a:endParaRPr lang="en-US" altLang="zh-TW" dirty="0">
              <a:latin typeface="Arial" panose="020B0604020202020204" pitchFamily="34" charset="0"/>
            </a:endParaRPr>
          </a:p>
          <a:p>
            <a:r>
              <a:rPr lang="zh-TW" altLang="zh-TW" dirty="0">
                <a:latin typeface="Arial" panose="020B0604020202020204" pitchFamily="34" charset="0"/>
              </a:rPr>
              <a:t>梯度方向是一個函數變化最劇烈的方向。也就是沿著這個方向你移動L的距離得到的函數值變化是最大的。</a:t>
            </a:r>
            <a:endParaRPr lang="en-US" altLang="zh-TW"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Arial" panose="020B0604020202020204" pitchFamily="34" charset="0"/>
              </a:rPr>
              <a:t>以拋物線為例 剛剛提到的這個</a:t>
            </a:r>
            <a:r>
              <a:rPr lang="en-US" altLang="zh-TW" dirty="0">
                <a:latin typeface="Arial" panose="020B0604020202020204" pitchFamily="34" charset="0"/>
              </a:rPr>
              <a:t>target function </a:t>
            </a:r>
            <a:r>
              <a:rPr lang="el-GR" altLang="zh-TW" dirty="0">
                <a:latin typeface="Times New Roman" panose="02020603050405020304" pitchFamily="18" charset="0"/>
                <a:cs typeface="Times New Roman" panose="02020603050405020304" pitchFamily="18" charset="0"/>
              </a:rPr>
              <a:t>ε</a:t>
            </a:r>
            <a:r>
              <a:rPr lang="en-US" altLang="zh-TW" dirty="0">
                <a:latin typeface="Times New Roman" panose="02020603050405020304" pitchFamily="18" charset="0"/>
                <a:cs typeface="Times New Roman" panose="02020603050405020304" pitchFamily="18" charset="0"/>
              </a:rPr>
              <a:t>2= (r-r0)2+ (c-c0)2-2</a:t>
            </a:r>
            <a:r>
              <a:rPr lang="el-GR" altLang="zh-TW" dirty="0">
                <a:latin typeface="Times New Roman" panose="02020603050405020304" pitchFamily="18" charset="0"/>
                <a:cs typeface="Times New Roman" panose="02020603050405020304" pitchFamily="18" charset="0"/>
              </a:rPr>
              <a:t>λ</a:t>
            </a:r>
            <a:r>
              <a:rPr lang="en-US" altLang="zh-TW" dirty="0">
                <a:latin typeface="Times New Roman" panose="02020603050405020304" pitchFamily="18" charset="0"/>
                <a:cs typeface="Times New Roman" panose="02020603050405020304" pitchFamily="18" charset="0"/>
              </a:rPr>
              <a:t>f(</a:t>
            </a:r>
            <a:r>
              <a:rPr lang="en-US" altLang="zh-TW" dirty="0" err="1">
                <a:latin typeface="Times New Roman" panose="02020603050405020304" pitchFamily="18" charset="0"/>
                <a:cs typeface="Times New Roman" panose="02020603050405020304" pitchFamily="18" charset="0"/>
              </a:rPr>
              <a:t>r.c</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，可以先做一階微分得到切線 去找出最陡的這個變化方向</a:t>
            </a:r>
            <a:endParaRPr lang="en-US" altLang="zh-TW" dirty="0">
              <a:latin typeface="Arial" panose="020B0604020202020204" pitchFamily="34" charset="0"/>
            </a:endParaRPr>
          </a:p>
          <a:p>
            <a:endParaRPr lang="zh-TW" altLang="en-US" dirty="0">
              <a:latin typeface="Arial" panose="020B0604020202020204" pitchFamily="34" charset="0"/>
            </a:endParaRPr>
          </a:p>
          <a:p>
            <a:endParaRPr lang="zh-TW" altLang="en-US" dirty="0">
              <a:latin typeface="Arial" panose="020B0604020202020204" pitchFamily="34" charset="0"/>
            </a:endParaRPr>
          </a:p>
        </p:txBody>
      </p:sp>
      <p:sp>
        <p:nvSpPr>
          <p:cNvPr id="1382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C451C84-3527-4FA4-9452-4DE68BEDDC74}" type="slidenum">
              <a:rPr lang="en-US" altLang="zh-TW" smtClean="0"/>
              <a:pPr>
                <a:spcBef>
                  <a:spcPct val="0"/>
                </a:spcBef>
              </a:pPr>
              <a:t>118</a:t>
            </a:fld>
            <a:endParaRPr lang="en-US" altLang="zh-TW"/>
          </a:p>
        </p:txBody>
      </p:sp>
      <p:sp>
        <p:nvSpPr>
          <p:cNvPr id="2" name="日期版面配置區 1"/>
          <p:cNvSpPr>
            <a:spLocks noGrp="1"/>
          </p:cNvSpPr>
          <p:nvPr>
            <p:ph type="dt" idx="10"/>
          </p:nvPr>
        </p:nvSpPr>
        <p:spPr/>
        <p:txBody>
          <a:bodyPr/>
          <a:lstStyle/>
          <a:p>
            <a:pPr>
              <a:defRPr/>
            </a:pPr>
            <a:endParaRPr lang="en-US" altLang="zh-TW"/>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p:cNvSpPr>
            <a:spLocks noGrp="1" noRot="1" noChangeAspect="1" noChangeArrowheads="1" noTextEdit="1"/>
          </p:cNvSpPr>
          <p:nvPr>
            <p:ph type="sldImg"/>
          </p:nvPr>
        </p:nvSpPr>
        <p:spPr>
          <a:ln/>
        </p:spPr>
      </p:sp>
      <p:sp>
        <p:nvSpPr>
          <p:cNvPr id="1402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latin typeface="Arial" panose="020B0604020202020204" pitchFamily="34" charset="0"/>
              </a:rPr>
              <a:t>Gradient descent</a:t>
            </a:r>
            <a:r>
              <a:rPr lang="zh-TW" altLang="en-US" dirty="0">
                <a:latin typeface="Arial" panose="020B0604020202020204" pitchFamily="34" charset="0"/>
              </a:rPr>
              <a:t> 透過一次微分 來計算出 </a:t>
            </a:r>
            <a:r>
              <a:rPr lang="el-GR" altLang="zh-TW" dirty="0">
                <a:latin typeface="Times New Roman" panose="02020603050405020304" pitchFamily="18" charset="0"/>
                <a:cs typeface="Times New Roman" panose="02020603050405020304" pitchFamily="18" charset="0"/>
              </a:rPr>
              <a:t>Δ</a:t>
            </a:r>
            <a:r>
              <a:rPr lang="en-US" altLang="zh-TW" dirty="0">
                <a:latin typeface="Arial" panose="020B0604020202020204" pitchFamily="34" charset="0"/>
              </a:rPr>
              <a:t>w</a:t>
            </a:r>
          </a:p>
        </p:txBody>
      </p:sp>
      <p:sp>
        <p:nvSpPr>
          <p:cNvPr id="1402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AE2B243-0796-4870-BCF2-89C9B85804D4}" type="slidenum">
              <a:rPr lang="en-US" altLang="zh-TW" smtClean="0"/>
              <a:pPr>
                <a:spcBef>
                  <a:spcPct val="0"/>
                </a:spcBef>
              </a:pPr>
              <a:t>119</a:t>
            </a:fld>
            <a:endParaRPr lang="en-US" altLang="zh-TW"/>
          </a:p>
        </p:txBody>
      </p:sp>
      <p:sp>
        <p:nvSpPr>
          <p:cNvPr id="2" name="日期版面配置區 1"/>
          <p:cNvSpPr>
            <a:spLocks noGrp="1"/>
          </p:cNvSpPr>
          <p:nvPr>
            <p:ph type="dt" idx="10"/>
          </p:nvPr>
        </p:nvSpPr>
        <p:spPr/>
        <p:txBody>
          <a:bodyPr/>
          <a:lstStyle/>
          <a:p>
            <a:pPr>
              <a:defRPr/>
            </a:pPr>
            <a:endParaRPr lang="en-US" altLang="zh-TW"/>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投影片圖像版面配置區 1"/>
          <p:cNvSpPr>
            <a:spLocks noGrp="1" noRot="1" noChangeAspect="1" noChangeArrowheads="1" noTextEdit="1"/>
          </p:cNvSpPr>
          <p:nvPr>
            <p:ph type="sldImg"/>
          </p:nvPr>
        </p:nvSpPr>
        <p:spPr>
          <a:ln/>
        </p:spPr>
      </p:sp>
      <p:sp>
        <p:nvSpPr>
          <p:cNvPr id="1423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latin typeface="Arial" panose="020B0604020202020204" pitchFamily="34" charset="0"/>
              </a:rPr>
              <a:t>http://ccjou.wordpress.com/2013/09/09/%E7%AD%94%E5%BC%B5%E7%9B%9B%E6%9D%B1%E2%94%80%E2%94%80%E9%97%9C%E6%96%BC-hessian-%E7%9F%A9%E9%99%A3%E8%88%87%E5%A4%9A%E8%AE%8A%E9%87%8F%E5%87%BD%E6%95%B8%E7%9A%84%E6%B3%B0%E5%8B%92%E5%B1%95%E9%96%8B/</a:t>
            </a:r>
          </a:p>
          <a:p>
            <a:endParaRPr lang="en-US" altLang="zh-TW" dirty="0">
              <a:latin typeface="Arial" panose="020B0604020202020204" pitchFamily="34" charset="0"/>
            </a:endParaRPr>
          </a:p>
          <a:p>
            <a:r>
              <a:rPr lang="en-US" altLang="zh-TW" dirty="0">
                <a:latin typeface="Arial" panose="020B0604020202020204" pitchFamily="34" charset="0"/>
              </a:rPr>
              <a:t>http://zh.wikipedia.org/wiki/%E6%B5%B7%E6%A3%AE%E7%9F%A9%E9%98%B5</a:t>
            </a:r>
          </a:p>
          <a:p>
            <a:r>
              <a:rPr lang="en-US" altLang="zh-TW" dirty="0">
                <a:latin typeface="Arial" panose="020B0604020202020204" pitchFamily="34" charset="0"/>
              </a:rPr>
              <a:t>Gradient descend </a:t>
            </a:r>
            <a:r>
              <a:rPr lang="zh-TW" altLang="en-US" dirty="0">
                <a:latin typeface="Arial" panose="020B0604020202020204" pitchFamily="34" charset="0"/>
              </a:rPr>
              <a:t>只做一次微分</a:t>
            </a:r>
            <a:endParaRPr lang="en-US" altLang="zh-TW" dirty="0">
              <a:latin typeface="Arial" panose="020B0604020202020204" pitchFamily="34" charset="0"/>
            </a:endParaRPr>
          </a:p>
          <a:p>
            <a:r>
              <a:rPr lang="en-US" altLang="zh-TW" dirty="0">
                <a:latin typeface="Arial" panose="020B0604020202020204" pitchFamily="34" charset="0"/>
              </a:rPr>
              <a:t>Newton method </a:t>
            </a:r>
            <a:r>
              <a:rPr lang="zh-TW" altLang="en-US" dirty="0">
                <a:latin typeface="Arial" panose="020B0604020202020204" pitchFamily="34" charset="0"/>
              </a:rPr>
              <a:t>是透過</a:t>
            </a:r>
            <a:r>
              <a:rPr lang="en-US" altLang="zh-TW" dirty="0">
                <a:latin typeface="Arial" panose="020B0604020202020204" pitchFamily="34" charset="0"/>
              </a:rPr>
              <a:t>2</a:t>
            </a:r>
            <a:r>
              <a:rPr lang="zh-TW" altLang="en-US" dirty="0">
                <a:latin typeface="Arial" panose="020B0604020202020204" pitchFamily="34" charset="0"/>
              </a:rPr>
              <a:t>次微分可以找到曲率變化的最小值 計算的時候收斂會比較快一點</a:t>
            </a:r>
          </a:p>
        </p:txBody>
      </p:sp>
      <p:sp>
        <p:nvSpPr>
          <p:cNvPr id="1423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36893AF-098B-41F0-AB46-FA31A271C5E9}" type="slidenum">
              <a:rPr lang="en-US" altLang="zh-TW" smtClean="0"/>
              <a:pPr>
                <a:spcBef>
                  <a:spcPct val="0"/>
                </a:spcBef>
              </a:pPr>
              <a:t>120</a:t>
            </a:fld>
            <a:endParaRPr lang="en-US" altLang="zh-TW"/>
          </a:p>
        </p:txBody>
      </p:sp>
      <p:sp>
        <p:nvSpPr>
          <p:cNvPr id="2" name="日期版面配置區 1"/>
          <p:cNvSpPr>
            <a:spLocks noGrp="1"/>
          </p:cNvSpPr>
          <p:nvPr>
            <p:ph type="dt" idx="10"/>
          </p:nvPr>
        </p:nvSpPr>
        <p:spPr/>
        <p:txBody>
          <a:bodyPr/>
          <a:lstStyle/>
          <a:p>
            <a:pPr>
              <a:defRPr/>
            </a:pPr>
            <a:endParaRPr lang="en-US" altLang="zh-TW"/>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如果要把</a:t>
            </a:r>
            <a:r>
              <a:rPr lang="en-US" altLang="zh-TW" dirty="0"/>
              <a:t>point fit</a:t>
            </a:r>
            <a:r>
              <a:rPr lang="zh-TW" altLang="en-US" dirty="0"/>
              <a:t>到一個</a:t>
            </a:r>
            <a:r>
              <a:rPr lang="en-US" altLang="zh-TW" dirty="0"/>
              <a:t>circle</a:t>
            </a:r>
            <a:r>
              <a:rPr lang="zh-TW" altLang="en-US" dirty="0"/>
              <a:t>上 那</a:t>
            </a:r>
            <a:r>
              <a:rPr lang="en-US" altLang="zh-TW" dirty="0"/>
              <a:t>function </a:t>
            </a:r>
            <a:r>
              <a:rPr lang="zh-TW" altLang="en-US" dirty="0"/>
              <a:t>就會寫成</a:t>
            </a:r>
            <a:endParaRPr lang="en-US" altLang="zh-TW" dirty="0"/>
          </a:p>
          <a:p>
            <a:r>
              <a:rPr lang="en-US" altLang="zh-TW" dirty="0"/>
              <a:t>R</a:t>
            </a:r>
            <a:r>
              <a:rPr lang="zh-TW" altLang="en-US" dirty="0"/>
              <a:t>是</a:t>
            </a:r>
            <a:r>
              <a:rPr lang="en-US" altLang="zh-TW" dirty="0"/>
              <a:t>row c</a:t>
            </a:r>
            <a:r>
              <a:rPr lang="zh-TW" altLang="en-US" dirty="0"/>
              <a:t>是</a:t>
            </a:r>
            <a:r>
              <a:rPr lang="en-US" altLang="zh-TW" dirty="0" err="1"/>
              <a:t>colum</a:t>
            </a:r>
            <a:r>
              <a:rPr lang="en-US" altLang="zh-TW" dirty="0"/>
              <a:t> (a b)</a:t>
            </a:r>
            <a:r>
              <a:rPr lang="zh-TW" altLang="en-US" dirty="0"/>
              <a:t>是圓心</a:t>
            </a:r>
            <a:endParaRPr lang="en-US" altLang="zh-TW" dirty="0"/>
          </a:p>
          <a:p>
            <a:r>
              <a:rPr lang="zh-TW" altLang="en-US" dirty="0"/>
              <a:t>算數方程式可以用</a:t>
            </a:r>
            <a:r>
              <a:rPr lang="en-US" altLang="zh-TW" dirty="0" err="1"/>
              <a:t>lagrange</a:t>
            </a:r>
            <a:r>
              <a:rPr lang="en-US" altLang="zh-TW" dirty="0"/>
              <a:t> multiplier form </a:t>
            </a:r>
            <a:r>
              <a:rPr lang="zh-TW" altLang="en-US" dirty="0"/>
              <a:t>的方式表示</a:t>
            </a:r>
            <a:endParaRPr lang="en-US" altLang="zh-TW" dirty="0"/>
          </a:p>
          <a:p>
            <a:r>
              <a:rPr lang="zh-TW" altLang="en-US" dirty="0"/>
              <a:t>再用</a:t>
            </a:r>
            <a:r>
              <a:rPr lang="en-US" altLang="zh-TW" dirty="0"/>
              <a:t>gradient descend or newton method </a:t>
            </a:r>
            <a:r>
              <a:rPr lang="zh-TW" altLang="en-US" dirty="0"/>
              <a:t>方式微分下去解</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121</a:t>
            </a:fld>
            <a:endParaRPr lang="en-US" altLang="zh-TW"/>
          </a:p>
        </p:txBody>
      </p:sp>
    </p:spTree>
    <p:extLst>
      <p:ext uri="{BB962C8B-B14F-4D97-AF65-F5344CB8AC3E}">
        <p14:creationId xmlns:p14="http://schemas.microsoft.com/office/powerpoint/2010/main" val="31507407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這邊是將</a:t>
            </a:r>
            <a:r>
              <a:rPr lang="en-US" altLang="zh-TW" dirty="0"/>
              <a:t>point fit</a:t>
            </a:r>
            <a:r>
              <a:rPr lang="zh-TW" altLang="en-US" dirty="0"/>
              <a:t> 到 一般的圓椎曲線</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123</a:t>
            </a:fld>
            <a:endParaRPr lang="en-US" altLang="zh-TW"/>
          </a:p>
        </p:txBody>
      </p:sp>
    </p:spTree>
    <p:extLst>
      <p:ext uri="{BB962C8B-B14F-4D97-AF65-F5344CB8AC3E}">
        <p14:creationId xmlns:p14="http://schemas.microsoft.com/office/powerpoint/2010/main" val="19493145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這張還面的圖上面有 </a:t>
            </a:r>
            <a:r>
              <a:rPr lang="en-US" altLang="zh-TW" dirty="0"/>
              <a:t>fold cusp(</a:t>
            </a:r>
            <a:r>
              <a:rPr lang="zh-TW" altLang="en-US" dirty="0"/>
              <a:t>尖點</a:t>
            </a:r>
            <a:r>
              <a:rPr lang="en-US" altLang="zh-TW" dirty="0"/>
              <a:t>) </a:t>
            </a:r>
            <a:r>
              <a:rPr lang="en-US" altLang="zh-TW" dirty="0" err="1"/>
              <a:t>t-junction</a:t>
            </a:r>
            <a:r>
              <a:rPr lang="zh-TW" altLang="en-US" dirty="0"/>
              <a:t>，這些點都是圖形投影後奇點的典範</a:t>
            </a:r>
            <a:endParaRPr lang="en-US" altLang="zh-TW" dirty="0"/>
          </a:p>
          <a:p>
            <a:r>
              <a:rPr lang="zh-TW" altLang="en-US" dirty="0"/>
              <a:t>這張圖秀的是幾個點 像個甜甜圈的圖形</a:t>
            </a:r>
            <a:endParaRPr lang="en-US" altLang="zh-TW" dirty="0"/>
          </a:p>
          <a:p>
            <a:r>
              <a:rPr lang="zh-TW" altLang="en-US" dirty="0"/>
              <a:t>運用本章所描述的方法 可以將上面的這張圖轉換成下面這個圓 而不會被切斷</a:t>
            </a:r>
            <a:endParaRPr lang="en-US" altLang="zh-TW"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124</a:t>
            </a:fld>
            <a:endParaRPr lang="en-US" altLang="zh-TW"/>
          </a:p>
        </p:txBody>
      </p:sp>
    </p:spTree>
    <p:extLst>
      <p:ext uri="{BB962C8B-B14F-4D97-AF65-F5344CB8AC3E}">
        <p14:creationId xmlns:p14="http://schemas.microsoft.com/office/powerpoint/2010/main" val="34154729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左邊這張圖相對上一張圖看起來需要處理的邊界問題比上一張更複雜</a:t>
            </a:r>
            <a:endParaRPr lang="en-US" altLang="zh-TW" dirty="0"/>
          </a:p>
          <a:p>
            <a:r>
              <a:rPr lang="zh-TW" altLang="en-US" dirty="0"/>
              <a:t>運用</a:t>
            </a:r>
            <a:r>
              <a:rPr lang="en-US" altLang="zh-TW" dirty="0"/>
              <a:t>cv</a:t>
            </a:r>
            <a:r>
              <a:rPr lang="zh-TW" altLang="en-US" dirty="0"/>
              <a:t>的方式還是可以將重要的邊界資訊轉換出來</a:t>
            </a:r>
            <a:endParaRPr lang="en-US" altLang="zh-TW" dirty="0"/>
          </a:p>
          <a:p>
            <a:r>
              <a:rPr lang="zh-TW" altLang="en-US" dirty="0"/>
              <a:t>雖然和現實還是多少有點差距 還是可以得到一些有用的資訊 所以應該要</a:t>
            </a:r>
            <a:r>
              <a:rPr lang="en-US" altLang="zh-TW" dirty="0"/>
              <a:t>focus </a:t>
            </a:r>
            <a:r>
              <a:rPr lang="zh-TW" altLang="en-US" dirty="0"/>
              <a:t>在這些客觀且主要資訊上將不重要的資訊去除掉</a:t>
            </a:r>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125</a:t>
            </a:fld>
            <a:endParaRPr lang="en-US" altLang="zh-TW"/>
          </a:p>
        </p:txBody>
      </p:sp>
    </p:spTree>
    <p:extLst>
      <p:ext uri="{BB962C8B-B14F-4D97-AF65-F5344CB8AC3E}">
        <p14:creationId xmlns:p14="http://schemas.microsoft.com/office/powerpoint/2010/main" val="141933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整個完整的演算法如下 一開始會去宣告一個 </a:t>
            </a:r>
            <a:r>
              <a:rPr lang="en-US" altLang="zh-TW" dirty="0" err="1"/>
              <a:t>chainset</a:t>
            </a:r>
            <a:endParaRPr lang="en-US" altLang="zh-TW" dirty="0"/>
          </a:p>
          <a:p>
            <a:r>
              <a:rPr lang="zh-TW" altLang="en-US" dirty="0"/>
              <a:t>因為最後是要輸出一個座標  藉由</a:t>
            </a:r>
            <a:r>
              <a:rPr lang="en-US" altLang="zh-TW" dirty="0"/>
              <a:t>(2 5)(3 6 )</a:t>
            </a:r>
            <a:r>
              <a:rPr lang="zh-TW" altLang="en-US" dirty="0"/>
              <a:t>這兩個鄰居的點看看是不是連在一起的 </a:t>
            </a:r>
            <a:r>
              <a:rPr lang="en-US" altLang="zh-TW" dirty="0" err="1"/>
              <a:t>chainset</a:t>
            </a:r>
            <a:endParaRPr lang="en-US" altLang="zh-TW" dirty="0"/>
          </a:p>
        </p:txBody>
      </p:sp>
      <p:sp>
        <p:nvSpPr>
          <p:cNvPr id="4" name="日期版面配置區 3"/>
          <p:cNvSpPr>
            <a:spLocks noGrp="1"/>
          </p:cNvSpPr>
          <p:nvPr>
            <p:ph type="dt" idx="1"/>
          </p:nvPr>
        </p:nvSpPr>
        <p:spPr/>
        <p:txBody>
          <a:bodyPr/>
          <a:lstStyle/>
          <a:p>
            <a:pPr>
              <a:defRPr/>
            </a:pPr>
            <a:endParaRPr lang="en-US" altLang="zh-TW"/>
          </a:p>
        </p:txBody>
      </p:sp>
      <p:sp>
        <p:nvSpPr>
          <p:cNvPr id="5" name="投影片編號版面配置區 4"/>
          <p:cNvSpPr>
            <a:spLocks noGrp="1"/>
          </p:cNvSpPr>
          <p:nvPr>
            <p:ph type="sldNum" sz="quarter" idx="5"/>
          </p:nvPr>
        </p:nvSpPr>
        <p:spPr/>
        <p:txBody>
          <a:bodyPr/>
          <a:lstStyle/>
          <a:p>
            <a:pPr>
              <a:defRPr/>
            </a:pPr>
            <a:fld id="{AD4F4B88-EBBF-4EE4-875E-CAFEB645236C}" type="slidenum">
              <a:rPr lang="en-US" altLang="zh-TW" smtClean="0"/>
              <a:pPr>
                <a:defRPr/>
              </a:pPr>
              <a:t>13</a:t>
            </a:fld>
            <a:endParaRPr lang="en-US" altLang="zh-TW"/>
          </a:p>
        </p:txBody>
      </p:sp>
    </p:spTree>
    <p:extLst>
      <p:ext uri="{BB962C8B-B14F-4D97-AF65-F5344CB8AC3E}">
        <p14:creationId xmlns:p14="http://schemas.microsoft.com/office/powerpoint/2010/main" val="3991972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4" descr="kilochart_900_"/>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549275"/>
            <a:ext cx="1620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bar2_"/>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08275"/>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827088" y="620713"/>
            <a:ext cx="6781800" cy="2133600"/>
          </a:xfrm>
        </p:spPr>
        <p:txBody>
          <a:bodyPr/>
          <a:lstStyle>
            <a:lvl1pPr algn="ctr">
              <a:defRPr sz="4800">
                <a:latin typeface="Comic Sans MS" pitchFamily="66" charset="0"/>
              </a:defRPr>
            </a:lvl1pPr>
          </a:lstStyle>
          <a:p>
            <a:r>
              <a:rPr lang="zh-TW" altLang="en-US"/>
              <a:t>按一下以編輯母片標題樣式</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sz="3200">
                <a:solidFill>
                  <a:srgbClr val="336600"/>
                </a:solidFill>
                <a:latin typeface="Comic Sans MS" pitchFamily="66" charset="0"/>
              </a:defRPr>
            </a:lvl1pPr>
          </a:lstStyle>
          <a:p>
            <a:r>
              <a:rPr lang="zh-TW" altLang="en-US"/>
              <a:t>按一下以編輯母片副標題樣式</a:t>
            </a:r>
          </a:p>
        </p:txBody>
      </p:sp>
      <p:sp>
        <p:nvSpPr>
          <p:cNvPr id="6" name="Rectangle 6">
            <a:extLst>
              <a:ext uri="{FF2B5EF4-FFF2-40B4-BE49-F238E27FC236}">
                <a16:creationId xmlns:a16="http://schemas.microsoft.com/office/drawing/2014/main" id="{2F397E1E-B443-2741-AD2A-59D1EB668BCA}"/>
              </a:ext>
            </a:extLst>
          </p:cNvPr>
          <p:cNvSpPr>
            <a:spLocks noGrp="1" noChangeArrowheads="1"/>
          </p:cNvSpPr>
          <p:nvPr>
            <p:ph type="ftr" sz="quarter" idx="10"/>
          </p:nvPr>
        </p:nvSpPr>
        <p:spPr>
          <a:xfrm>
            <a:off x="2124075" y="6165850"/>
            <a:ext cx="4679950" cy="692150"/>
          </a:xfrm>
        </p:spPr>
        <p:txBody>
          <a:bodyPr/>
          <a:lstStyle>
            <a:lvl1pPr>
              <a:defRPr b="0" i="1">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10476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C42CB27A-94BB-A844-A742-D8990556669E}"/>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414072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29450" y="333375"/>
            <a:ext cx="2114550" cy="6119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4213" y="333375"/>
            <a:ext cx="6192837" cy="6119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43F0F5C3-A3F0-D24C-8CBE-DE16A0CA6845}"/>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203141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1742B766-172A-AB42-8052-5A58FDAEFCD0}"/>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24215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頁尾版面配置區 3">
            <a:extLst>
              <a:ext uri="{FF2B5EF4-FFF2-40B4-BE49-F238E27FC236}">
                <a16:creationId xmlns:a16="http://schemas.microsoft.com/office/drawing/2014/main" id="{F81859FE-E454-FA4A-8BB4-322DCDE1EBCD}"/>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209330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id="{8079BAC8-04A4-8647-A804-08996ABE6FCF}"/>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43851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6">
            <a:extLst>
              <a:ext uri="{FF2B5EF4-FFF2-40B4-BE49-F238E27FC236}">
                <a16:creationId xmlns:a16="http://schemas.microsoft.com/office/drawing/2014/main" id="{9B21DEED-87EA-9D4E-906C-DB2F11890A44}"/>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95539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02A6F23A-6AD2-5643-B6BA-859D7F9C4C5F}"/>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15076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B0176982-D022-804A-BFD0-FE42D55288D1}"/>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04162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頁尾版面配置區 4">
            <a:extLst>
              <a:ext uri="{FF2B5EF4-FFF2-40B4-BE49-F238E27FC236}">
                <a16:creationId xmlns:a16="http://schemas.microsoft.com/office/drawing/2014/main" id="{54177EC6-BB1A-B643-B46C-DDE85E85AF89}"/>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275595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頁尾版面配置區 4">
            <a:extLst>
              <a:ext uri="{FF2B5EF4-FFF2-40B4-BE49-F238E27FC236}">
                <a16:creationId xmlns:a16="http://schemas.microsoft.com/office/drawing/2014/main" id="{5000BEC2-28E1-7B41-A080-53591E04E9AF}"/>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74813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0" name="Picture 40" descr="color_whee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0350"/>
            <a:ext cx="16557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684213" y="2041525"/>
            <a:ext cx="82296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46" name="Rectangle 6">
            <a:extLst>
              <a:ext uri="{FF2B5EF4-FFF2-40B4-BE49-F238E27FC236}">
                <a16:creationId xmlns:a16="http://schemas.microsoft.com/office/drawing/2014/main" id="{074A85E9-8E16-1045-A3B9-A0E08475C148}"/>
              </a:ext>
            </a:extLst>
          </p:cNvPr>
          <p:cNvSpPr>
            <a:spLocks noGrp="1" noChangeArrowheads="1"/>
          </p:cNvSpPr>
          <p:nvPr>
            <p:ph type="ftr" sz="quarter" idx="3"/>
          </p:nvPr>
        </p:nvSpPr>
        <p:spPr bwMode="auto">
          <a:xfrm>
            <a:off x="3116263" y="65008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000" b="1">
                <a:effectLst>
                  <a:outerShdw blurRad="38100" dist="38100" dir="2700000" algn="tl">
                    <a:srgbClr val="C0C0C0"/>
                  </a:outerShdw>
                </a:effectLst>
                <a:latin typeface="Times New Roman" pitchFamily="18" charset="0"/>
                <a:ea typeface="新細明體" panose="02020500000000000000" pitchFamily="18" charset="-120"/>
              </a:defRPr>
            </a:lvl1pPr>
          </a:lstStyle>
          <a:p>
            <a:pPr>
              <a:defRPr/>
            </a:pPr>
            <a:r>
              <a:rPr lang="en-US" altLang="zh-TW"/>
              <a:t>DC &amp; CV Lab.</a:t>
            </a:r>
          </a:p>
          <a:p>
            <a:pPr>
              <a:defRPr/>
            </a:pPr>
            <a:r>
              <a:rPr lang="en-US" altLang="zh-TW"/>
              <a:t>CSIE NTU</a:t>
            </a:r>
          </a:p>
        </p:txBody>
      </p:sp>
      <p:sp>
        <p:nvSpPr>
          <p:cNvPr id="1030" name="Line 43"/>
          <p:cNvSpPr>
            <a:spLocks noChangeShapeType="1"/>
          </p:cNvSpPr>
          <p:nvPr userDrawn="1"/>
        </p:nvSpPr>
        <p:spPr bwMode="auto">
          <a:xfrm>
            <a:off x="971550" y="1844675"/>
            <a:ext cx="766762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additive="base">
                                        <p:cTn id="7" dur="500" fill="hold"/>
                                        <p:tgtEl>
                                          <p:spTgt spid="10280"/>
                                        </p:tgtEl>
                                        <p:attrNameLst>
                                          <p:attrName>ppt_x</p:attrName>
                                        </p:attrNameLst>
                                      </p:cBhvr>
                                      <p:tavLst>
                                        <p:tav tm="0">
                                          <p:val>
                                            <p:strVal val="1+#ppt_w/2"/>
                                          </p:val>
                                        </p:tav>
                                        <p:tav tm="100000">
                                          <p:val>
                                            <p:strVal val="#ppt_x"/>
                                          </p:val>
                                        </p:tav>
                                      </p:tavLst>
                                    </p:anim>
                                    <p:anim calcmode="lin" valueType="num">
                                      <p:cBhvr additive="base">
                                        <p:cTn id="8" dur="500" fill="hold"/>
                                        <p:tgtEl>
                                          <p:spTgt spid="10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102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12922006@ntu.edu.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0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3.wmf"/></Relationships>
</file>

<file path=ppt/slides/_rels/slide101.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oleObject" Target="../embeddings/oleObject10.bin"/><Relationship Id="rId4" Type="http://schemas.openxmlformats.org/officeDocument/2006/relationships/image" Target="../media/image84.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87.wmf"/><Relationship Id="rId7" Type="http://schemas.openxmlformats.org/officeDocument/2006/relationships/image" Target="../media/image9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wmf"/><Relationship Id="rId4" Type="http://schemas.openxmlformats.org/officeDocument/2006/relationships/image" Target="../media/image88.wmf"/><Relationship Id="rId9" Type="http://schemas.openxmlformats.org/officeDocument/2006/relationships/image" Target="../media/image92.wmf"/></Relationships>
</file>

<file path=ppt/slides/_rels/slide104.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94.wmf"/><Relationship Id="rId5" Type="http://schemas.openxmlformats.org/officeDocument/2006/relationships/oleObject" Target="../embeddings/oleObject14.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16.bin"/></Relationships>
</file>

<file path=ppt/slides/_rels/slide10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png"/></Relationships>
</file>

<file path=ppt/slides/_rels/slide10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107.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09.wmf"/><Relationship Id="rId5" Type="http://schemas.openxmlformats.org/officeDocument/2006/relationships/oleObject" Target="../embeddings/oleObject18.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20.bin"/></Relationships>
</file>

<file path=ppt/slides/_rels/slide108.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13.wmf"/><Relationship Id="rId5" Type="http://schemas.openxmlformats.org/officeDocument/2006/relationships/oleObject" Target="../embeddings/oleObject22.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24.bin"/></Relationships>
</file>

<file path=ppt/slides/_rels/slide10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124.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23.wmf"/><Relationship Id="rId5" Type="http://schemas.openxmlformats.org/officeDocument/2006/relationships/oleObject" Target="../embeddings/oleObject26.bin"/><Relationship Id="rId4" Type="http://schemas.openxmlformats.org/officeDocument/2006/relationships/image" Target="../media/image122.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26.wmf"/><Relationship Id="rId5" Type="http://schemas.openxmlformats.org/officeDocument/2006/relationships/oleObject" Target="../embeddings/oleObject28.bin"/><Relationship Id="rId4" Type="http://schemas.openxmlformats.org/officeDocument/2006/relationships/image" Target="../media/image125.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27.wmf"/></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128.wmf"/><Relationship Id="rId7" Type="http://schemas.openxmlformats.org/officeDocument/2006/relationships/image" Target="../media/image130.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129.wmf"/><Relationship Id="rId4" Type="http://schemas.openxmlformats.org/officeDocument/2006/relationships/oleObject" Target="../embeddings/oleObject31.bin"/><Relationship Id="rId9" Type="http://schemas.openxmlformats.org/officeDocument/2006/relationships/image" Target="../media/image131.wmf"/></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132.wmf"/><Relationship Id="rId7" Type="http://schemas.openxmlformats.org/officeDocument/2006/relationships/image" Target="../media/image130.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129.wmf"/><Relationship Id="rId4" Type="http://schemas.openxmlformats.org/officeDocument/2006/relationships/oleObject" Target="../embeddings/oleObject35.bin"/><Relationship Id="rId9" Type="http://schemas.openxmlformats.org/officeDocument/2006/relationships/image" Target="../media/image131.wmf"/></Relationships>
</file>

<file path=ppt/slides/_rels/slide116.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117.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39.wmf"/><Relationship Id="rId5" Type="http://schemas.openxmlformats.org/officeDocument/2006/relationships/oleObject" Target="../embeddings/oleObject39.bin"/><Relationship Id="rId10" Type="http://schemas.openxmlformats.org/officeDocument/2006/relationships/image" Target="../media/image141.wmf"/><Relationship Id="rId4" Type="http://schemas.openxmlformats.org/officeDocument/2006/relationships/image" Target="../media/image127.wmf"/><Relationship Id="rId9" Type="http://schemas.openxmlformats.org/officeDocument/2006/relationships/oleObject" Target="../embeddings/oleObject41.bin"/></Relationships>
</file>

<file path=ppt/slides/_rels/slide11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119.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149.wmf"/><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46.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148.wmf"/><Relationship Id="rId4" Type="http://schemas.openxmlformats.org/officeDocument/2006/relationships/image" Target="../media/image145.wmf"/><Relationship Id="rId9" Type="http://schemas.openxmlformats.org/officeDocument/2006/relationships/oleObject" Target="../embeddings/oleObject45.bin"/><Relationship Id="rId14" Type="http://schemas.openxmlformats.org/officeDocument/2006/relationships/image" Target="../media/image150.wmf"/></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152.wmf"/><Relationship Id="rId11" Type="http://schemas.openxmlformats.org/officeDocument/2006/relationships/image" Target="../media/image155.png"/><Relationship Id="rId5" Type="http://schemas.openxmlformats.org/officeDocument/2006/relationships/oleObject" Target="../embeddings/oleObject49.bin"/><Relationship Id="rId10" Type="http://schemas.openxmlformats.org/officeDocument/2006/relationships/image" Target="../media/image154.wmf"/><Relationship Id="rId4" Type="http://schemas.openxmlformats.org/officeDocument/2006/relationships/image" Target="../media/image151.wmf"/><Relationship Id="rId9" Type="http://schemas.openxmlformats.org/officeDocument/2006/relationships/oleObject" Target="../embeddings/oleObject51.bin"/></Relationships>
</file>

<file path=ppt/slides/_rels/slide121.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159.wmf"/><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157.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158.wmf"/><Relationship Id="rId4" Type="http://schemas.openxmlformats.org/officeDocument/2006/relationships/image" Target="../media/image156.wmf"/><Relationship Id="rId9" Type="http://schemas.openxmlformats.org/officeDocument/2006/relationships/oleObject" Target="../embeddings/oleObject55.bin"/></Relationships>
</file>

<file path=ppt/slides/_rels/slide122.x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oleObject" Target="../embeddings/oleObject57.bin"/><Relationship Id="rId1" Type="http://schemas.openxmlformats.org/officeDocument/2006/relationships/slideLayout" Target="../slideLayouts/slideLayout2.xml"/><Relationship Id="rId5" Type="http://schemas.openxmlformats.org/officeDocument/2006/relationships/image" Target="../media/image161.wmf"/><Relationship Id="rId4" Type="http://schemas.openxmlformats.org/officeDocument/2006/relationships/oleObject" Target="../embeddings/oleObject58.bin"/></Relationships>
</file>

<file path=ppt/slides/_rels/slide123.x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163.wmf"/><Relationship Id="rId5" Type="http://schemas.openxmlformats.org/officeDocument/2006/relationships/oleObject" Target="../embeddings/oleObject60.bin"/><Relationship Id="rId4" Type="http://schemas.openxmlformats.org/officeDocument/2006/relationships/image" Target="../media/image162.wmf"/></Relationships>
</file>

<file path=ppt/slides/_rels/slide124.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8.wmf"/><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7.wmf"/><Relationship Id="rId5" Type="http://schemas.openxmlformats.org/officeDocument/2006/relationships/oleObject" Target="../embeddings/oleObject4.bin"/><Relationship Id="rId4" Type="http://schemas.openxmlformats.org/officeDocument/2006/relationships/image" Target="../media/image66.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1.w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4.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1.w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wmf"/><Relationship Id="rId7" Type="http://schemas.openxmlformats.org/officeDocument/2006/relationships/image" Target="../media/image80.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altLang="zh-TW" dirty="0"/>
              <a:t>Computer and Robot Vision I</a:t>
            </a:r>
          </a:p>
        </p:txBody>
      </p:sp>
      <p:sp>
        <p:nvSpPr>
          <p:cNvPr id="15363" name="Rectangle 3"/>
          <p:cNvSpPr>
            <a:spLocks noGrp="1" noChangeArrowheads="1"/>
          </p:cNvSpPr>
          <p:nvPr>
            <p:ph type="subTitle" idx="1"/>
          </p:nvPr>
        </p:nvSpPr>
        <p:spPr>
          <a:xfrm>
            <a:off x="1116013" y="3141663"/>
            <a:ext cx="6408737" cy="2362200"/>
          </a:xfrm>
        </p:spPr>
        <p:txBody>
          <a:bodyPr/>
          <a:lstStyle/>
          <a:p>
            <a:pPr eaLnBrk="1" hangingPunct="1"/>
            <a:r>
              <a:rPr lang="en-US" altLang="zh-TW" dirty="0"/>
              <a:t>Chapter 11</a:t>
            </a:r>
          </a:p>
          <a:p>
            <a:pPr eaLnBrk="1" hangingPunct="1"/>
            <a:r>
              <a:rPr lang="en-US" altLang="zh-TW" dirty="0"/>
              <a:t>Arc Extraction and Segmentation</a:t>
            </a:r>
          </a:p>
          <a:p>
            <a:pPr eaLnBrk="1" hangingPunct="1"/>
            <a:endParaRPr lang="en-US" altLang="zh-TW" dirty="0"/>
          </a:p>
        </p:txBody>
      </p:sp>
      <p:sp>
        <p:nvSpPr>
          <p:cNvPr id="15364" name="Text Box 4"/>
          <p:cNvSpPr txBox="1">
            <a:spLocks noChangeArrowheads="1"/>
          </p:cNvSpPr>
          <p:nvPr/>
        </p:nvSpPr>
        <p:spPr bwMode="auto">
          <a:xfrm>
            <a:off x="2484438" y="4965700"/>
            <a:ext cx="3851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ts val="600"/>
              </a:spcBef>
              <a:buClrTx/>
              <a:buSzTx/>
              <a:buFontTx/>
              <a:buNone/>
            </a:pPr>
            <a:r>
              <a:rPr lang="en-US" altLang="zh-TW" sz="1800" dirty="0"/>
              <a:t>Presented by:</a:t>
            </a:r>
            <a:r>
              <a:rPr lang="zh-TW" altLang="en-US" sz="1800" dirty="0"/>
              <a:t> 張耀仁</a:t>
            </a:r>
            <a:endParaRPr lang="en-US" altLang="zh-TW" sz="1800" dirty="0"/>
          </a:p>
          <a:p>
            <a:pPr algn="ctr" eaLnBrk="1" hangingPunct="1">
              <a:spcBef>
                <a:spcPts val="600"/>
              </a:spcBef>
              <a:buClrTx/>
              <a:buSzTx/>
              <a:buFontTx/>
              <a:buNone/>
            </a:pPr>
            <a:r>
              <a:rPr kumimoji="0" lang="en-US" altLang="zh-TW" sz="1800" dirty="0">
                <a:hlinkClick r:id="rId2">
                  <a:extLst>
                    <a:ext uri="{A12FA001-AC4F-418D-AE19-62706E023703}">
                      <ahyp:hlinkClr xmlns:ahyp="http://schemas.microsoft.com/office/drawing/2018/hyperlinkcolor" val="tx"/>
                    </a:ext>
                  </a:extLst>
                </a:hlinkClick>
              </a:rPr>
              <a:t>D12922006@ntu.edu.tw</a:t>
            </a:r>
            <a:endParaRPr kumimoji="0" lang="en-US" altLang="zh-TW" sz="1800" dirty="0"/>
          </a:p>
          <a:p>
            <a:pPr algn="ctr" eaLnBrk="1" hangingPunct="1">
              <a:spcBef>
                <a:spcPts val="600"/>
              </a:spcBef>
              <a:buClrTx/>
              <a:buSzTx/>
              <a:buFontTx/>
              <a:buNone/>
            </a:pPr>
            <a:r>
              <a:rPr kumimoji="0" lang="zh-TW" altLang="en-US" sz="1800" dirty="0"/>
              <a:t>授課教授：傅楸善 教授</a:t>
            </a:r>
          </a:p>
        </p:txBody>
      </p:sp>
      <p:sp>
        <p:nvSpPr>
          <p:cNvPr id="3" name="頁尾版面配置區 2"/>
          <p:cNvSpPr>
            <a:spLocks noGrp="1"/>
          </p:cNvSpPr>
          <p:nvPr>
            <p:ph type="ftr" sz="quarter" idx="10"/>
          </p:nvPr>
        </p:nvSpPr>
        <p:spPr/>
        <p:txBody>
          <a:bodyPr/>
          <a:lstStyle/>
          <a:p>
            <a:pPr>
              <a:defRPr/>
            </a:pPr>
            <a:r>
              <a:rPr lang="pl-PL" altLang="zh-TW" dirty="0"/>
              <a:t>DC &amp; CV Lab. CSIE NTU</a:t>
            </a:r>
            <a:endParaRPr lang="en-US" altLang="zh-TW"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noChangeArrowheads="1"/>
          </p:cNvSpPr>
          <p:nvPr>
            <p:ph type="title"/>
          </p:nvPr>
        </p:nvSpPr>
        <p:spPr/>
        <p:txBody>
          <a:bodyPr/>
          <a:lstStyle/>
          <a:p>
            <a:pPr eaLnBrk="1" hangingPunct="1"/>
            <a:r>
              <a:rPr lang="en-US" altLang="zh-TW" b="0" dirty="0"/>
              <a:t>11.2.2 </a:t>
            </a:r>
            <a:r>
              <a:rPr lang="en-US" altLang="en-US" b="0" dirty="0"/>
              <a:t>Border</a:t>
            </a:r>
            <a:r>
              <a:rPr lang="en-US" altLang="zh-TW" b="0" dirty="0"/>
              <a:t>-</a:t>
            </a:r>
            <a:r>
              <a:rPr lang="en-US" altLang="en-US" b="0" dirty="0"/>
              <a:t>Tracking Algorithm</a:t>
            </a:r>
            <a:endParaRPr lang="zh-TW" altLang="en-US"/>
          </a:p>
        </p:txBody>
      </p:sp>
      <p:sp>
        <p:nvSpPr>
          <p:cNvPr id="23555"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pic>
        <p:nvPicPr>
          <p:cNvPr id="2355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2071688"/>
            <a:ext cx="6599237" cy="4206875"/>
          </a:xfrm>
          <a:noFill/>
        </p:spPr>
      </p:pic>
      <p:sp>
        <p:nvSpPr>
          <p:cNvPr id="5" name="矩形 4">
            <a:extLst>
              <a:ext uri="{FF2B5EF4-FFF2-40B4-BE49-F238E27FC236}">
                <a16:creationId xmlns:a16="http://schemas.microsoft.com/office/drawing/2014/main" id="{5011870A-E012-B544-B5D7-188A04A69050}"/>
              </a:ext>
            </a:extLst>
          </p:cNvPr>
          <p:cNvSpPr/>
          <p:nvPr/>
        </p:nvSpPr>
        <p:spPr>
          <a:xfrm>
            <a:off x="2771775" y="4652963"/>
            <a:ext cx="3816350" cy="5000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3558" name="文字方塊 5"/>
          <p:cNvSpPr txBox="1">
            <a:spLocks noChangeArrowheads="1"/>
          </p:cNvSpPr>
          <p:nvPr/>
        </p:nvSpPr>
        <p:spPr bwMode="auto">
          <a:xfrm>
            <a:off x="6696075" y="3716338"/>
            <a:ext cx="2447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b="1" dirty="0"/>
              <a:t>Past region: </a:t>
            </a:r>
            <a:r>
              <a:rPr lang="en-US" altLang="zh-TW" sz="1800" b="1" dirty="0">
                <a:solidFill>
                  <a:srgbClr val="00B0F0"/>
                </a:solidFill>
              </a:rPr>
              <a:t>1</a:t>
            </a:r>
          </a:p>
          <a:p>
            <a:pPr eaLnBrk="1" hangingPunct="1">
              <a:spcBef>
                <a:spcPct val="0"/>
              </a:spcBef>
              <a:buClrTx/>
              <a:buSzTx/>
              <a:buFontTx/>
              <a:buNone/>
            </a:pPr>
            <a:r>
              <a:rPr lang="en-US" altLang="zh-TW" sz="1800" b="1" dirty="0"/>
              <a:t>Current region: </a:t>
            </a:r>
            <a:r>
              <a:rPr lang="en-US" altLang="zh-TW" sz="1800" b="1" dirty="0">
                <a:solidFill>
                  <a:srgbClr val="FF0000"/>
                </a:solidFill>
              </a:rPr>
              <a:t>2</a:t>
            </a:r>
          </a:p>
          <a:p>
            <a:pPr eaLnBrk="1" hangingPunct="1">
              <a:spcBef>
                <a:spcPct val="0"/>
              </a:spcBef>
              <a:buClrTx/>
              <a:buSzTx/>
              <a:buFontTx/>
              <a:buNone/>
            </a:pPr>
            <a:r>
              <a:rPr lang="en-US" altLang="zh-TW" sz="1800" b="1" dirty="0"/>
              <a:t>Future region:</a:t>
            </a:r>
            <a:r>
              <a:rPr lang="zh-TW" altLang="en-US" sz="1800" b="1"/>
              <a:t> </a:t>
            </a:r>
            <a:r>
              <a:rPr lang="en-US" altLang="zh-TW" sz="1800" b="1" dirty="0"/>
              <a:t>null</a:t>
            </a:r>
            <a:endParaRPr lang="en-US" altLang="zh-TW" sz="1800" b="1" dirty="0">
              <a:solidFill>
                <a:srgbClr val="FF0000"/>
              </a:solidFill>
            </a:endParaRPr>
          </a:p>
        </p:txBody>
      </p:sp>
      <p:pic>
        <p:nvPicPr>
          <p:cNvPr id="23559"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100" y="4276725"/>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圖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4759325"/>
            <a:ext cx="406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8685699" y="6405325"/>
            <a:ext cx="389552" cy="369332"/>
          </a:xfrm>
          <a:prstGeom prst="rect">
            <a:avLst/>
          </a:prstGeom>
        </p:spPr>
        <p:txBody>
          <a:bodyPr wrap="square">
            <a:spAutoFit/>
          </a:bodyPr>
          <a:lstStyle/>
          <a:p>
            <a:r>
              <a:rPr lang="en-US" altLang="zh-TW" dirty="0"/>
              <a:t>9</a:t>
            </a:r>
            <a:endParaRPr lang="zh-TW"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noChangeArrowheads="1"/>
          </p:cNvSpPr>
          <p:nvPr>
            <p:ph type="title"/>
          </p:nvPr>
        </p:nvSpPr>
        <p:spPr/>
        <p:txBody>
          <a:bodyPr/>
          <a:lstStyle/>
          <a:p>
            <a:r>
              <a:rPr lang="en-US" altLang="zh-TW" b="0"/>
              <a:t>Finding Circles</a:t>
            </a:r>
            <a:endParaRPr lang="zh-TW" altLang="en-US"/>
          </a:p>
        </p:txBody>
      </p:sp>
      <p:sp>
        <p:nvSpPr>
          <p:cNvPr id="11469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146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214563"/>
            <a:ext cx="41195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8" y="4037013"/>
            <a:ext cx="25685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3063875"/>
            <a:ext cx="40846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a:extLst>
              <a:ext uri="{FF2B5EF4-FFF2-40B4-BE49-F238E27FC236}">
                <a16:creationId xmlns:a16="http://schemas.microsoft.com/office/drawing/2014/main" id="{3686BD5E-4411-D643-B4D9-BDC2F62D15EB}"/>
              </a:ext>
            </a:extLst>
          </p:cNvPr>
          <p:cNvSpPr/>
          <p:nvPr/>
        </p:nvSpPr>
        <p:spPr>
          <a:xfrm>
            <a:off x="5500688" y="3071813"/>
            <a:ext cx="500062"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2" name="橢圓 11">
            <a:extLst>
              <a:ext uri="{FF2B5EF4-FFF2-40B4-BE49-F238E27FC236}">
                <a16:creationId xmlns:a16="http://schemas.microsoft.com/office/drawing/2014/main" id="{D12DA1FD-40BB-AE46-8663-A14AE3702F1C}"/>
              </a:ext>
            </a:extLst>
          </p:cNvPr>
          <p:cNvSpPr/>
          <p:nvPr/>
        </p:nvSpPr>
        <p:spPr>
          <a:xfrm>
            <a:off x="7358063" y="3071813"/>
            <a:ext cx="500062"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橢圓 12">
            <a:extLst>
              <a:ext uri="{FF2B5EF4-FFF2-40B4-BE49-F238E27FC236}">
                <a16:creationId xmlns:a16="http://schemas.microsoft.com/office/drawing/2014/main" id="{3502F2D1-9311-064B-BA98-21A603CF12A3}"/>
              </a:ext>
            </a:extLst>
          </p:cNvPr>
          <p:cNvSpPr/>
          <p:nvPr/>
        </p:nvSpPr>
        <p:spPr>
          <a:xfrm>
            <a:off x="8429625" y="3071813"/>
            <a:ext cx="500063"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矩形 9"/>
          <p:cNvSpPr/>
          <p:nvPr/>
        </p:nvSpPr>
        <p:spPr>
          <a:xfrm>
            <a:off x="8604448" y="6405325"/>
            <a:ext cx="470803" cy="369332"/>
          </a:xfrm>
          <a:prstGeom prst="rect">
            <a:avLst/>
          </a:prstGeom>
        </p:spPr>
        <p:txBody>
          <a:bodyPr wrap="square">
            <a:spAutoFit/>
          </a:bodyPr>
          <a:lstStyle/>
          <a:p>
            <a:r>
              <a:rPr lang="en-US" altLang="zh-TW" dirty="0"/>
              <a:t>96</a:t>
            </a:r>
            <a:endParaRPr lang="zh-TW"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noChangeArrowheads="1"/>
          </p:cNvSpPr>
          <p:nvPr>
            <p:ph type="title"/>
          </p:nvPr>
        </p:nvSpPr>
        <p:spPr/>
        <p:txBody>
          <a:bodyPr/>
          <a:lstStyle/>
          <a:p>
            <a:r>
              <a:rPr lang="en-US" altLang="zh-TW" b="0"/>
              <a:t>Extensions</a:t>
            </a:r>
            <a:endParaRPr lang="zh-TW" altLang="en-US"/>
          </a:p>
        </p:txBody>
      </p:sp>
      <p:sp>
        <p:nvSpPr>
          <p:cNvPr id="115715" name="內容版面配置區 2"/>
          <p:cNvSpPr>
            <a:spLocks noGrp="1" noChangeArrowheads="1"/>
          </p:cNvSpPr>
          <p:nvPr>
            <p:ph idx="1"/>
          </p:nvPr>
        </p:nvSpPr>
        <p:spPr>
          <a:xfrm>
            <a:off x="642938" y="2000250"/>
            <a:ext cx="8229600" cy="4411663"/>
          </a:xfrm>
        </p:spPr>
        <p:txBody>
          <a:bodyPr/>
          <a:lstStyle/>
          <a:p>
            <a:r>
              <a:rPr lang="en-US" altLang="zh-TW" dirty="0"/>
              <a:t>The Hough transform method can be extended to any curve with analytic equation of the form                 , where    denotes an image point and </a:t>
            </a:r>
            <a:r>
              <a:rPr lang="en-US" altLang="zh-TW" i="1" dirty="0">
                <a:solidFill>
                  <a:srgbClr val="FF0000"/>
                </a:solidFill>
              </a:rPr>
              <a:t>    </a:t>
            </a:r>
            <a:r>
              <a:rPr lang="en-US" altLang="zh-TW" dirty="0"/>
              <a:t> is a vector of parameters.</a:t>
            </a:r>
            <a:endParaRPr lang="zh-TW" altLang="en-US" dirty="0"/>
          </a:p>
        </p:txBody>
      </p:sp>
      <p:sp>
        <p:nvSpPr>
          <p:cNvPr id="115716"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graphicFrame>
        <p:nvGraphicFramePr>
          <p:cNvPr id="115717" name="Object 5"/>
          <p:cNvGraphicFramePr>
            <a:graphicFrameLocks noChangeAspect="1"/>
          </p:cNvGraphicFramePr>
          <p:nvPr/>
        </p:nvGraphicFramePr>
        <p:xfrm>
          <a:off x="2928938" y="3000375"/>
          <a:ext cx="1751012" cy="500063"/>
        </p:xfrm>
        <a:graphic>
          <a:graphicData uri="http://schemas.openxmlformats.org/presentationml/2006/ole">
            <mc:AlternateContent xmlns:mc="http://schemas.openxmlformats.org/markup-compatibility/2006">
              <mc:Choice xmlns:v="urn:schemas-microsoft-com:vml" Requires="v">
                <p:oleObj name="Equation" r:id="rId3" imgW="12287250" imgH="3514725" progId="Equation.3">
                  <p:embed/>
                </p:oleObj>
              </mc:Choice>
              <mc:Fallback>
                <p:oleObj name="Equation" r:id="rId3" imgW="12287250" imgH="351472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000375"/>
                        <a:ext cx="1751012"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18" name="Object 6"/>
          <p:cNvGraphicFramePr>
            <a:graphicFrameLocks noChangeAspect="1"/>
          </p:cNvGraphicFramePr>
          <p:nvPr/>
        </p:nvGraphicFramePr>
        <p:xfrm>
          <a:off x="6005513" y="2968625"/>
          <a:ext cx="352425" cy="460375"/>
        </p:xfrm>
        <a:graphic>
          <a:graphicData uri="http://schemas.openxmlformats.org/presentationml/2006/ole">
            <mc:AlternateContent xmlns:mc="http://schemas.openxmlformats.org/markup-compatibility/2006">
              <mc:Choice xmlns:v="urn:schemas-microsoft-com:vml" Requires="v">
                <p:oleObj name="Equation" r:id="rId5" imgW="2190750" imgH="2847975" progId="Equation.3">
                  <p:embed/>
                </p:oleObj>
              </mc:Choice>
              <mc:Fallback>
                <p:oleObj name="Equation" r:id="rId5" imgW="2190750" imgH="284797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513" y="2968625"/>
                        <a:ext cx="3524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19" name="Object 7"/>
          <p:cNvGraphicFramePr>
            <a:graphicFrameLocks noChangeAspect="1"/>
          </p:cNvGraphicFramePr>
          <p:nvPr/>
        </p:nvGraphicFramePr>
        <p:xfrm>
          <a:off x="3929063" y="3429000"/>
          <a:ext cx="368300" cy="477838"/>
        </p:xfrm>
        <a:graphic>
          <a:graphicData uri="http://schemas.openxmlformats.org/presentationml/2006/ole">
            <mc:AlternateContent xmlns:mc="http://schemas.openxmlformats.org/markup-compatibility/2006">
              <mc:Choice xmlns:v="urn:schemas-microsoft-com:vml" Requires="v">
                <p:oleObj name="Equation" r:id="rId7" imgW="2190750" imgH="2847975" progId="Equation.3">
                  <p:embed/>
                </p:oleObj>
              </mc:Choice>
              <mc:Fallback>
                <p:oleObj name="Equation" r:id="rId7" imgW="2190750" imgH="2847975"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9063" y="3429000"/>
                        <a:ext cx="3683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矩形 7"/>
          <p:cNvSpPr/>
          <p:nvPr/>
        </p:nvSpPr>
        <p:spPr>
          <a:xfrm>
            <a:off x="8604448" y="6405325"/>
            <a:ext cx="470803" cy="369332"/>
          </a:xfrm>
          <a:prstGeom prst="rect">
            <a:avLst/>
          </a:prstGeom>
        </p:spPr>
        <p:txBody>
          <a:bodyPr wrap="square">
            <a:spAutoFit/>
          </a:bodyPr>
          <a:lstStyle/>
          <a:p>
            <a:r>
              <a:rPr lang="en-US" altLang="zh-TW" dirty="0"/>
              <a:t>97</a:t>
            </a:r>
            <a:endParaRPr lang="zh-TW"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noChangeArrowheads="1"/>
          </p:cNvSpPr>
          <p:nvPr>
            <p:ph type="title"/>
          </p:nvPr>
        </p:nvSpPr>
        <p:spPr>
          <a:xfrm>
            <a:off x="1691680" y="429321"/>
            <a:ext cx="7452320" cy="1295400"/>
          </a:xfrm>
        </p:spPr>
        <p:txBody>
          <a:bodyPr/>
          <a:lstStyle/>
          <a:p>
            <a:pPr eaLnBrk="1" hangingPunct="1"/>
            <a:r>
              <a:rPr lang="en-US" altLang="zh-TW" dirty="0"/>
              <a:t>11.6 Hough Transform</a:t>
            </a:r>
            <a:endParaRPr lang="zh-TW" altLang="en-US" dirty="0"/>
          </a:p>
        </p:txBody>
      </p:sp>
      <p:sp>
        <p:nvSpPr>
          <p:cNvPr id="35843" name="內容版面配置區 2"/>
          <p:cNvSpPr>
            <a:spLocks noGrp="1" noChangeArrowheads="1"/>
          </p:cNvSpPr>
          <p:nvPr>
            <p:ph idx="1"/>
          </p:nvPr>
        </p:nvSpPr>
        <p:spPr/>
        <p:txBody>
          <a:bodyPr/>
          <a:lstStyle/>
          <a:p>
            <a:pPr eaLnBrk="1" hangingPunct="1"/>
            <a:endParaRPr lang="en-US" altLang="zh-TW" dirty="0"/>
          </a:p>
          <a:p>
            <a:pPr eaLnBrk="1" hangingPunct="1"/>
            <a:endParaRPr lang="en-US" altLang="zh-TW" dirty="0"/>
          </a:p>
          <a:p>
            <a:pPr eaLnBrk="1" hangingPunct="1"/>
            <a:endParaRPr lang="en-US" altLang="zh-TW" dirty="0"/>
          </a:p>
          <a:p>
            <a:pPr eaLnBrk="1" hangingPunct="1">
              <a:buFont typeface="Wingdings" panose="05000000000000000000" pitchFamily="2" charset="2"/>
              <a:buNone/>
            </a:pPr>
            <a:r>
              <a:rPr lang="en-US" altLang="zh-TW" dirty="0"/>
              <a:t>                ……………………………</a:t>
            </a:r>
          </a:p>
        </p:txBody>
      </p:sp>
      <p:sp>
        <p:nvSpPr>
          <p:cNvPr id="3584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21</a:t>
            </a:r>
            <a:endParaRPr lang="zh-TW" altLang="en-US" dirty="0"/>
          </a:p>
        </p:txBody>
      </p:sp>
    </p:spTree>
    <p:extLst>
      <p:ext uri="{BB962C8B-B14F-4D97-AF65-F5344CB8AC3E}">
        <p14:creationId xmlns:p14="http://schemas.microsoft.com/office/powerpoint/2010/main" val="41203531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3">
            <a:extLst>
              <a:ext uri="{FF2B5EF4-FFF2-40B4-BE49-F238E27FC236}">
                <a16:creationId xmlns:a16="http://schemas.microsoft.com/office/drawing/2014/main" id="{F60448BB-B8F2-A148-8DB2-5AE41285873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16739" name="Rectangle 2"/>
          <p:cNvSpPr>
            <a:spLocks noGrp="1" noChangeArrowheads="1"/>
          </p:cNvSpPr>
          <p:nvPr>
            <p:ph type="title"/>
          </p:nvPr>
        </p:nvSpPr>
        <p:spPr/>
        <p:txBody>
          <a:bodyPr/>
          <a:lstStyle/>
          <a:p>
            <a:r>
              <a:rPr lang="en-US" altLang="zh-TW" dirty="0"/>
              <a:t>11.7 Line Fitting</a:t>
            </a:r>
          </a:p>
        </p:txBody>
      </p:sp>
      <p:sp>
        <p:nvSpPr>
          <p:cNvPr id="116740" name="Rectangle 3"/>
          <p:cNvSpPr>
            <a:spLocks noGrp="1" noChangeArrowheads="1"/>
          </p:cNvSpPr>
          <p:nvPr>
            <p:ph type="body" idx="1"/>
          </p:nvPr>
        </p:nvSpPr>
        <p:spPr/>
        <p:txBody>
          <a:bodyPr/>
          <a:lstStyle/>
          <a:p>
            <a:r>
              <a:rPr lang="en-US" altLang="zh-TW" dirty="0"/>
              <a:t>            </a:t>
            </a:r>
            <a:r>
              <a:rPr lang="en-US" altLang="zh-TW" dirty="0">
                <a:sym typeface="Wingdings" panose="05000000000000000000" pitchFamily="2" charset="2"/>
              </a:rPr>
              <a:t></a:t>
            </a:r>
            <a:r>
              <a:rPr lang="en-US" altLang="zh-TW" dirty="0"/>
              <a:t> points before noise perturbation</a:t>
            </a:r>
          </a:p>
          <a:p>
            <a:pPr>
              <a:buFont typeface="Wingdings" panose="05000000000000000000" pitchFamily="2" charset="2"/>
              <a:buNone/>
            </a:pPr>
            <a:r>
              <a:rPr lang="en-US" altLang="zh-TW" dirty="0"/>
              <a:t>               </a:t>
            </a:r>
            <a:r>
              <a:rPr lang="en-US" altLang="zh-TW" dirty="0">
                <a:sym typeface="Wingdings" panose="05000000000000000000" pitchFamily="2" charset="2"/>
              </a:rPr>
              <a:t> lie on the line</a:t>
            </a:r>
            <a:endParaRPr lang="en-US" altLang="zh-TW" dirty="0"/>
          </a:p>
          <a:p>
            <a:r>
              <a:rPr lang="en-US" altLang="zh-TW" dirty="0"/>
              <a:t>            </a:t>
            </a:r>
            <a:r>
              <a:rPr lang="en-US" altLang="zh-TW" dirty="0">
                <a:sym typeface="Wingdings" panose="05000000000000000000" pitchFamily="2" charset="2"/>
              </a:rPr>
              <a:t> noisy observed value</a:t>
            </a:r>
          </a:p>
          <a:p>
            <a:pPr>
              <a:buFont typeface="Wingdings" panose="05000000000000000000" pitchFamily="2" charset="2"/>
              <a:buNone/>
            </a:pPr>
            <a:r>
              <a:rPr lang="en-US" altLang="zh-TW" dirty="0">
                <a:sym typeface="Wingdings" panose="05000000000000000000" pitchFamily="2" charset="2"/>
              </a:rPr>
              <a:t>               </a:t>
            </a:r>
            <a:endParaRPr lang="en-US" altLang="zh-TW" dirty="0"/>
          </a:p>
          <a:p>
            <a:pPr>
              <a:buFont typeface="Wingdings" panose="05000000000000000000" pitchFamily="2" charset="2"/>
              <a:buNone/>
            </a:pPr>
            <a:endParaRPr lang="en-US" altLang="zh-TW" dirty="0"/>
          </a:p>
          <a:p>
            <a:pPr>
              <a:buFont typeface="Wingdings" panose="05000000000000000000" pitchFamily="2" charset="2"/>
              <a:buNone/>
            </a:pPr>
            <a:r>
              <a:rPr lang="en-US" altLang="zh-TW" dirty="0"/>
              <a:t>    </a:t>
            </a:r>
          </a:p>
          <a:p>
            <a:pPr>
              <a:buFont typeface="Wingdings" panose="05000000000000000000" pitchFamily="2" charset="2"/>
              <a:buNone/>
            </a:pPr>
            <a:r>
              <a:rPr lang="en-US" altLang="zh-TW" dirty="0"/>
              <a:t>               </a:t>
            </a:r>
            <a:r>
              <a:rPr lang="en-US" altLang="zh-TW" dirty="0">
                <a:sym typeface="Wingdings" panose="05000000000000000000" pitchFamily="2" charset="2"/>
              </a:rPr>
              <a:t></a:t>
            </a:r>
            <a:r>
              <a:rPr lang="en-US" altLang="zh-TW" dirty="0"/>
              <a:t> independent and identically distributed with mean 0 and variance </a:t>
            </a:r>
          </a:p>
          <a:p>
            <a:pPr>
              <a:buFont typeface="Wingdings" panose="05000000000000000000" pitchFamily="2" charset="2"/>
              <a:buNone/>
            </a:pPr>
            <a:r>
              <a:rPr lang="en-US" altLang="zh-TW" dirty="0"/>
              <a:t> </a:t>
            </a:r>
          </a:p>
          <a:p>
            <a:endParaRPr lang="en-US" altLang="zh-TW" dirty="0"/>
          </a:p>
          <a:p>
            <a:endParaRPr lang="en-US" altLang="zh-TW" dirty="0"/>
          </a:p>
          <a:p>
            <a:endParaRPr lang="en-US" altLang="zh-TW" dirty="0"/>
          </a:p>
        </p:txBody>
      </p:sp>
      <p:pic>
        <p:nvPicPr>
          <p:cNvPr id="1167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071688"/>
            <a:ext cx="12033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3214688"/>
            <a:ext cx="1165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2654300"/>
            <a:ext cx="298608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3746500"/>
            <a:ext cx="20764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單箭頭接點 9">
            <a:extLst>
              <a:ext uri="{FF2B5EF4-FFF2-40B4-BE49-F238E27FC236}">
                <a16:creationId xmlns:a16="http://schemas.microsoft.com/office/drawing/2014/main" id="{DEEB0442-E62D-BC4A-AFF0-6C3E4294DBB7}"/>
              </a:ext>
            </a:extLst>
          </p:cNvPr>
          <p:cNvCxnSpPr/>
          <p:nvPr/>
        </p:nvCxnSpPr>
        <p:spPr>
          <a:xfrm flipV="1">
            <a:off x="5643563" y="3286125"/>
            <a:ext cx="2857500" cy="1857375"/>
          </a:xfrm>
          <a:prstGeom prst="straightConnector1">
            <a:avLst/>
          </a:prstGeom>
          <a:ln w="38100">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2" name="手繪多邊形 11">
            <a:extLst>
              <a:ext uri="{FF2B5EF4-FFF2-40B4-BE49-F238E27FC236}">
                <a16:creationId xmlns:a16="http://schemas.microsoft.com/office/drawing/2014/main" id="{727921CB-21A0-3A41-B9A8-0109E1A3FA91}"/>
              </a:ext>
            </a:extLst>
          </p:cNvPr>
          <p:cNvSpPr/>
          <p:nvPr/>
        </p:nvSpPr>
        <p:spPr>
          <a:xfrm>
            <a:off x="5768975" y="3276600"/>
            <a:ext cx="2740025" cy="1795463"/>
          </a:xfrm>
          <a:custGeom>
            <a:avLst/>
            <a:gdLst>
              <a:gd name="connsiteX0" fmla="*/ 0 w 2740058"/>
              <a:gd name="connsiteY0" fmla="*/ 1794235 h 1794235"/>
              <a:gd name="connsiteX1" fmla="*/ 122549 w 2740058"/>
              <a:gd name="connsiteY1" fmla="*/ 1596272 h 1794235"/>
              <a:gd name="connsiteX2" fmla="*/ 537328 w 2740058"/>
              <a:gd name="connsiteY2" fmla="*/ 1511430 h 1794235"/>
              <a:gd name="connsiteX3" fmla="*/ 1084083 w 2740058"/>
              <a:gd name="connsiteY3" fmla="*/ 1190919 h 1794235"/>
              <a:gd name="connsiteX4" fmla="*/ 1282045 w 2740058"/>
              <a:gd name="connsiteY4" fmla="*/ 851554 h 1794235"/>
              <a:gd name="connsiteX5" fmla="*/ 1545996 w 2740058"/>
              <a:gd name="connsiteY5" fmla="*/ 870408 h 1794235"/>
              <a:gd name="connsiteX6" fmla="*/ 1659118 w 2740058"/>
              <a:gd name="connsiteY6" fmla="*/ 634738 h 1794235"/>
              <a:gd name="connsiteX7" fmla="*/ 2243580 w 2740058"/>
              <a:gd name="connsiteY7" fmla="*/ 446202 h 1794235"/>
              <a:gd name="connsiteX8" fmla="*/ 2450969 w 2740058"/>
              <a:gd name="connsiteY8" fmla="*/ 59703 h 1794235"/>
              <a:gd name="connsiteX9" fmla="*/ 2705493 w 2740058"/>
              <a:gd name="connsiteY9" fmla="*/ 87983 h 1794235"/>
              <a:gd name="connsiteX10" fmla="*/ 2658359 w 2740058"/>
              <a:gd name="connsiteY10" fmla="*/ 50276 h 17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058" h="1794235">
                <a:moveTo>
                  <a:pt x="0" y="1794235"/>
                </a:moveTo>
                <a:cubicBezTo>
                  <a:pt x="16497" y="1718820"/>
                  <a:pt x="32994" y="1643406"/>
                  <a:pt x="122549" y="1596272"/>
                </a:cubicBezTo>
                <a:cubicBezTo>
                  <a:pt x="212104" y="1549138"/>
                  <a:pt x="377072" y="1578989"/>
                  <a:pt x="537328" y="1511430"/>
                </a:cubicBezTo>
                <a:cubicBezTo>
                  <a:pt x="697584" y="1443871"/>
                  <a:pt x="959964" y="1300898"/>
                  <a:pt x="1084083" y="1190919"/>
                </a:cubicBezTo>
                <a:cubicBezTo>
                  <a:pt x="1208202" y="1080940"/>
                  <a:pt x="1205059" y="904973"/>
                  <a:pt x="1282045" y="851554"/>
                </a:cubicBezTo>
                <a:cubicBezTo>
                  <a:pt x="1359031" y="798135"/>
                  <a:pt x="1483151" y="906544"/>
                  <a:pt x="1545996" y="870408"/>
                </a:cubicBezTo>
                <a:cubicBezTo>
                  <a:pt x="1608841" y="834272"/>
                  <a:pt x="1542854" y="705439"/>
                  <a:pt x="1659118" y="634738"/>
                </a:cubicBezTo>
                <a:cubicBezTo>
                  <a:pt x="1775382" y="564037"/>
                  <a:pt x="2111605" y="542041"/>
                  <a:pt x="2243580" y="446202"/>
                </a:cubicBezTo>
                <a:cubicBezTo>
                  <a:pt x="2375555" y="350363"/>
                  <a:pt x="2373984" y="119406"/>
                  <a:pt x="2450969" y="59703"/>
                </a:cubicBezTo>
                <a:cubicBezTo>
                  <a:pt x="2527954" y="0"/>
                  <a:pt x="2670928" y="89554"/>
                  <a:pt x="2705493" y="87983"/>
                </a:cubicBezTo>
                <a:cubicBezTo>
                  <a:pt x="2740058" y="86412"/>
                  <a:pt x="2699208" y="68344"/>
                  <a:pt x="2658359" y="50276"/>
                </a:cubicBezTo>
              </a:path>
            </a:pathLst>
          </a:custGeom>
          <a:ln w="38100">
            <a:solidFill>
              <a:srgbClr val="00FFF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TW" altLang="en-US"/>
          </a:p>
        </p:txBody>
      </p:sp>
      <p:pic>
        <p:nvPicPr>
          <p:cNvPr id="11674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75" y="5364163"/>
            <a:ext cx="8620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6748" name="Object 9"/>
          <p:cNvGraphicFramePr>
            <a:graphicFrameLocks noChangeAspect="1"/>
          </p:cNvGraphicFramePr>
          <p:nvPr/>
        </p:nvGraphicFramePr>
        <p:xfrm>
          <a:off x="7399338" y="5756275"/>
          <a:ext cx="530225" cy="530225"/>
        </p:xfrm>
        <a:graphic>
          <a:graphicData uri="http://schemas.openxmlformats.org/presentationml/2006/ole">
            <mc:AlternateContent xmlns:mc="http://schemas.openxmlformats.org/markup-compatibility/2006">
              <mc:Choice xmlns:v="urn:schemas-microsoft-com:vml" Requires="v">
                <p:oleObj name="方程式" r:id="rId8" imgW="3514725" imgH="3514725" progId="Equation.3">
                  <p:embed/>
                </p:oleObj>
              </mc:Choice>
              <mc:Fallback>
                <p:oleObj name="方程式" r:id="rId8" imgW="3514725" imgH="3514725"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9338" y="5756275"/>
                        <a:ext cx="5302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 name="矩形 12"/>
          <p:cNvSpPr/>
          <p:nvPr/>
        </p:nvSpPr>
        <p:spPr>
          <a:xfrm>
            <a:off x="8604448" y="6405325"/>
            <a:ext cx="470803" cy="369332"/>
          </a:xfrm>
          <a:prstGeom prst="rect">
            <a:avLst/>
          </a:prstGeom>
        </p:spPr>
        <p:txBody>
          <a:bodyPr wrap="square">
            <a:spAutoFit/>
          </a:bodyPr>
          <a:lstStyle/>
          <a:p>
            <a:r>
              <a:rPr lang="en-US" altLang="zh-TW" dirty="0"/>
              <a:t>98</a:t>
            </a:r>
            <a:endParaRPr lang="zh-TW"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3">
            <a:extLst>
              <a:ext uri="{FF2B5EF4-FFF2-40B4-BE49-F238E27FC236}">
                <a16:creationId xmlns:a16="http://schemas.microsoft.com/office/drawing/2014/main" id="{C2DD242F-34A9-B049-B260-401C3BE61CA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17763" name="Rectangle 2"/>
          <p:cNvSpPr>
            <a:spLocks noGrp="1" noChangeArrowheads="1"/>
          </p:cNvSpPr>
          <p:nvPr>
            <p:ph type="title"/>
          </p:nvPr>
        </p:nvSpPr>
        <p:spPr/>
        <p:txBody>
          <a:bodyPr/>
          <a:lstStyle/>
          <a:p>
            <a:r>
              <a:rPr lang="en-US" altLang="zh-TW"/>
              <a:t>11.7 Line Fitting</a:t>
            </a:r>
          </a:p>
        </p:txBody>
      </p:sp>
      <p:sp>
        <p:nvSpPr>
          <p:cNvPr id="117764" name="Rectangle 3"/>
          <p:cNvSpPr>
            <a:spLocks noGrp="1" noChangeArrowheads="1"/>
          </p:cNvSpPr>
          <p:nvPr>
            <p:ph type="body" idx="1"/>
          </p:nvPr>
        </p:nvSpPr>
        <p:spPr>
          <a:xfrm>
            <a:off x="357188" y="2041525"/>
            <a:ext cx="8556625" cy="4411663"/>
          </a:xfrm>
        </p:spPr>
        <p:txBody>
          <a:bodyPr/>
          <a:lstStyle/>
          <a:p>
            <a:r>
              <a:rPr lang="en-US" altLang="zh-TW"/>
              <a:t>procedure for the </a:t>
            </a:r>
            <a:r>
              <a:rPr lang="en-US" altLang="zh-TW" b="1"/>
              <a:t>least-squares</a:t>
            </a:r>
            <a:r>
              <a:rPr lang="en-US" altLang="zh-TW"/>
              <a:t> fitting of line to observed noisy values</a:t>
            </a:r>
          </a:p>
          <a:p>
            <a:r>
              <a:rPr lang="en-US" altLang="zh-TW"/>
              <a:t>principle of </a:t>
            </a:r>
            <a:r>
              <a:rPr lang="en-US" altLang="zh-TW" b="1"/>
              <a:t>minimizing the squared residuals </a:t>
            </a:r>
            <a:r>
              <a:rPr lang="en-US" altLang="zh-TW"/>
              <a:t>under the constraint that </a:t>
            </a:r>
          </a:p>
          <a:p>
            <a:endParaRPr lang="en-US" altLang="zh-TW"/>
          </a:p>
          <a:p>
            <a:endParaRPr lang="en-US" altLang="zh-TW"/>
          </a:p>
          <a:p>
            <a:r>
              <a:rPr lang="en-US" altLang="zh-TW"/>
              <a:t>Lagrange multiplier form:</a:t>
            </a:r>
          </a:p>
          <a:p>
            <a:pPr>
              <a:buFont typeface="Wingdings" panose="05000000000000000000" pitchFamily="2" charset="2"/>
              <a:buNone/>
            </a:pPr>
            <a:endParaRPr lang="en-US" altLang="zh-TW"/>
          </a:p>
          <a:p>
            <a:endParaRPr lang="en-US" altLang="zh-TW"/>
          </a:p>
          <a:p>
            <a:endParaRPr lang="en-US" altLang="zh-TW"/>
          </a:p>
        </p:txBody>
      </p:sp>
      <p:graphicFrame>
        <p:nvGraphicFramePr>
          <p:cNvPr id="117765" name="Object 14"/>
          <p:cNvGraphicFramePr>
            <a:graphicFrameLocks noChangeAspect="1"/>
          </p:cNvGraphicFramePr>
          <p:nvPr/>
        </p:nvGraphicFramePr>
        <p:xfrm>
          <a:off x="977900" y="4141788"/>
          <a:ext cx="7023100" cy="942975"/>
        </p:xfrm>
        <a:graphic>
          <a:graphicData uri="http://schemas.openxmlformats.org/presentationml/2006/ole">
            <mc:AlternateContent xmlns:mc="http://schemas.openxmlformats.org/markup-compatibility/2006">
              <mc:Choice xmlns:v="urn:schemas-microsoft-com:vml" Requires="v">
                <p:oleObj name="方程式" r:id="rId3" imgW="55511700" imgH="7458075" progId="Equation.3">
                  <p:embed/>
                </p:oleObj>
              </mc:Choice>
              <mc:Fallback>
                <p:oleObj name="方程式" r:id="rId3" imgW="55511700" imgH="7458075"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4141788"/>
                        <a:ext cx="7023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7766" name="Object 15"/>
          <p:cNvGraphicFramePr>
            <a:graphicFrameLocks noChangeAspect="1"/>
          </p:cNvGraphicFramePr>
          <p:nvPr/>
        </p:nvGraphicFramePr>
        <p:xfrm>
          <a:off x="5000625" y="3571875"/>
          <a:ext cx="1509713" cy="477838"/>
        </p:xfrm>
        <a:graphic>
          <a:graphicData uri="http://schemas.openxmlformats.org/presentationml/2006/ole">
            <mc:AlternateContent xmlns:mc="http://schemas.openxmlformats.org/markup-compatibility/2006">
              <mc:Choice xmlns:v="urn:schemas-microsoft-com:vml" Requires="v">
                <p:oleObj name="方程式" r:id="rId5" imgW="13163550" imgH="4171950" progId="Equation.3">
                  <p:embed/>
                </p:oleObj>
              </mc:Choice>
              <mc:Fallback>
                <p:oleObj name="方程式" r:id="rId5" imgW="13163550" imgH="417195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5" y="3571875"/>
                        <a:ext cx="150971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776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方程式" r:id="rId7" imgW="1971675" imgH="3733800" progId="Equation.3">
                  <p:embed/>
                </p:oleObj>
              </mc:Choice>
              <mc:Fallback>
                <p:oleObj name="方程式" r:id="rId7" imgW="1971675" imgH="3733800"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7768" name="Object 17"/>
          <p:cNvGraphicFramePr>
            <a:graphicFrameLocks noChangeAspect="1"/>
          </p:cNvGraphicFramePr>
          <p:nvPr/>
        </p:nvGraphicFramePr>
        <p:xfrm>
          <a:off x="792163" y="5715000"/>
          <a:ext cx="8066087" cy="714375"/>
        </p:xfrm>
        <a:graphic>
          <a:graphicData uri="http://schemas.openxmlformats.org/presentationml/2006/ole">
            <mc:AlternateContent xmlns:mc="http://schemas.openxmlformats.org/markup-compatibility/2006">
              <mc:Choice xmlns:v="urn:schemas-microsoft-com:vml" Requires="v">
                <p:oleObj name="方程式" r:id="rId9" imgW="84258150" imgH="7458075" progId="Equation.3">
                  <p:embed/>
                </p:oleObj>
              </mc:Choice>
              <mc:Fallback>
                <p:oleObj name="方程式" r:id="rId9" imgW="84258150" imgH="7458075"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163" y="5715000"/>
                        <a:ext cx="8066087"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 name="矩形 8"/>
          <p:cNvSpPr/>
          <p:nvPr/>
        </p:nvSpPr>
        <p:spPr>
          <a:xfrm>
            <a:off x="8604448" y="6405325"/>
            <a:ext cx="470803" cy="369332"/>
          </a:xfrm>
          <a:prstGeom prst="rect">
            <a:avLst/>
          </a:prstGeom>
        </p:spPr>
        <p:txBody>
          <a:bodyPr wrap="square">
            <a:spAutoFit/>
          </a:bodyPr>
          <a:lstStyle/>
          <a:p>
            <a:r>
              <a:rPr lang="en-US" altLang="zh-TW" dirty="0"/>
              <a:t>99</a:t>
            </a:r>
            <a:endParaRPr lang="zh-TW"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標題 1"/>
          <p:cNvSpPr>
            <a:spLocks noGrp="1" noChangeArrowheads="1"/>
          </p:cNvSpPr>
          <p:nvPr>
            <p:ph type="title"/>
          </p:nvPr>
        </p:nvSpPr>
        <p:spPr/>
        <p:txBody>
          <a:bodyPr/>
          <a:lstStyle/>
          <a:p>
            <a:r>
              <a:rPr lang="en-US" altLang="zh-TW"/>
              <a:t>11.7 Line Fitting</a:t>
            </a:r>
            <a:endParaRPr lang="zh-TW" altLang="en-US"/>
          </a:p>
        </p:txBody>
      </p:sp>
      <p:sp>
        <p:nvSpPr>
          <p:cNvPr id="11981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198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16113"/>
            <a:ext cx="4752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565400"/>
            <a:ext cx="29527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076700"/>
            <a:ext cx="4381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3933825"/>
            <a:ext cx="27955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5516563"/>
            <a:ext cx="30241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7" name="矩形 10"/>
          <p:cNvSpPr>
            <a:spLocks noChangeArrowheads="1"/>
          </p:cNvSpPr>
          <p:nvPr/>
        </p:nvSpPr>
        <p:spPr bwMode="auto">
          <a:xfrm>
            <a:off x="3132138" y="4149725"/>
            <a:ext cx="12160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5400"/>
              <a:t>→</a:t>
            </a:r>
          </a:p>
        </p:txBody>
      </p:sp>
      <p:sp>
        <p:nvSpPr>
          <p:cNvPr id="119818" name="矩形 11"/>
          <p:cNvSpPr>
            <a:spLocks noChangeArrowheads="1"/>
          </p:cNvSpPr>
          <p:nvPr/>
        </p:nvSpPr>
        <p:spPr bwMode="auto">
          <a:xfrm>
            <a:off x="4284663" y="5445125"/>
            <a:ext cx="1214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5400"/>
              <a:t>→</a:t>
            </a:r>
          </a:p>
        </p:txBody>
      </p:sp>
      <p:pic>
        <p:nvPicPr>
          <p:cNvPr id="11981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988" y="3357563"/>
            <a:ext cx="30241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2852738"/>
            <a:ext cx="28686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1" name="矩形 14"/>
          <p:cNvSpPr>
            <a:spLocks noChangeArrowheads="1"/>
          </p:cNvSpPr>
          <p:nvPr/>
        </p:nvSpPr>
        <p:spPr bwMode="auto">
          <a:xfrm>
            <a:off x="4140200" y="2708275"/>
            <a:ext cx="1216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5400"/>
              <a:t>→</a:t>
            </a:r>
          </a:p>
        </p:txBody>
      </p:sp>
      <p:sp>
        <p:nvSpPr>
          <p:cNvPr id="14" name="矩形 13"/>
          <p:cNvSpPr/>
          <p:nvPr/>
        </p:nvSpPr>
        <p:spPr>
          <a:xfrm>
            <a:off x="8460432" y="6405325"/>
            <a:ext cx="614819" cy="369332"/>
          </a:xfrm>
          <a:prstGeom prst="rect">
            <a:avLst/>
          </a:prstGeom>
        </p:spPr>
        <p:txBody>
          <a:bodyPr wrap="square">
            <a:spAutoFit/>
          </a:bodyPr>
          <a:lstStyle/>
          <a:p>
            <a:r>
              <a:rPr lang="en-US" altLang="zh-TW" dirty="0"/>
              <a:t>100</a:t>
            </a:r>
            <a:endParaRPr lang="zh-TW"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標題 1"/>
          <p:cNvSpPr>
            <a:spLocks noGrp="1" noChangeArrowheads="1"/>
          </p:cNvSpPr>
          <p:nvPr>
            <p:ph type="title"/>
          </p:nvPr>
        </p:nvSpPr>
        <p:spPr/>
        <p:txBody>
          <a:bodyPr/>
          <a:lstStyle/>
          <a:p>
            <a:endParaRPr lang="zh-TW" altLang="en-US"/>
          </a:p>
        </p:txBody>
      </p:sp>
      <p:sp>
        <p:nvSpPr>
          <p:cNvPr id="121859"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218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46307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573463"/>
            <a:ext cx="534670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5157788"/>
            <a:ext cx="68627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2276475"/>
            <a:ext cx="297973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4" name="矩形 8"/>
          <p:cNvSpPr>
            <a:spLocks noChangeArrowheads="1"/>
          </p:cNvSpPr>
          <p:nvPr/>
        </p:nvSpPr>
        <p:spPr bwMode="auto">
          <a:xfrm>
            <a:off x="4572000" y="2205038"/>
            <a:ext cx="1216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5400"/>
              <a:t>→</a:t>
            </a:r>
          </a:p>
        </p:txBody>
      </p:sp>
      <p:sp>
        <p:nvSpPr>
          <p:cNvPr id="121865" name="矩形 9"/>
          <p:cNvSpPr>
            <a:spLocks noChangeArrowheads="1"/>
          </p:cNvSpPr>
          <p:nvPr/>
        </p:nvSpPr>
        <p:spPr bwMode="auto">
          <a:xfrm>
            <a:off x="1116013" y="3716338"/>
            <a:ext cx="1216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5400"/>
              <a:t>→</a:t>
            </a:r>
          </a:p>
        </p:txBody>
      </p:sp>
      <p:sp>
        <p:nvSpPr>
          <p:cNvPr id="121866" name="矩形 10"/>
          <p:cNvSpPr>
            <a:spLocks noChangeArrowheads="1"/>
          </p:cNvSpPr>
          <p:nvPr/>
        </p:nvSpPr>
        <p:spPr bwMode="auto">
          <a:xfrm>
            <a:off x="827088" y="5013325"/>
            <a:ext cx="1216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5400"/>
              <a:t>→</a:t>
            </a:r>
          </a:p>
        </p:txBody>
      </p:sp>
      <p:sp>
        <p:nvSpPr>
          <p:cNvPr id="12" name="矩形 11"/>
          <p:cNvSpPr/>
          <p:nvPr/>
        </p:nvSpPr>
        <p:spPr>
          <a:xfrm>
            <a:off x="8460432" y="6405325"/>
            <a:ext cx="614819" cy="369332"/>
          </a:xfrm>
          <a:prstGeom prst="rect">
            <a:avLst/>
          </a:prstGeom>
        </p:spPr>
        <p:txBody>
          <a:bodyPr wrap="square">
            <a:spAutoFit/>
          </a:bodyPr>
          <a:lstStyle/>
          <a:p>
            <a:r>
              <a:rPr lang="en-US" altLang="zh-TW" dirty="0"/>
              <a:t>101</a:t>
            </a:r>
            <a:endParaRPr lang="zh-TW" alt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328EFF06-8619-534C-B16D-C094BBE39F2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22883" name="Rectangle 2"/>
          <p:cNvSpPr>
            <a:spLocks noGrp="1" noChangeArrowheads="1"/>
          </p:cNvSpPr>
          <p:nvPr>
            <p:ph type="title"/>
          </p:nvPr>
        </p:nvSpPr>
        <p:spPr/>
        <p:txBody>
          <a:bodyPr/>
          <a:lstStyle/>
          <a:p>
            <a:r>
              <a:rPr lang="en-US" altLang="zh-TW" b="0"/>
              <a:t>11.7.2</a:t>
            </a:r>
            <a:r>
              <a:rPr lang="en-US" altLang="zh-TW"/>
              <a:t> </a:t>
            </a:r>
            <a:r>
              <a:rPr lang="en-US" altLang="zh-TW" b="0"/>
              <a:t>Principal-Axis Curve Fit</a:t>
            </a:r>
          </a:p>
        </p:txBody>
      </p:sp>
      <p:sp>
        <p:nvSpPr>
          <p:cNvPr id="122884" name="Rectangle 3"/>
          <p:cNvSpPr>
            <a:spLocks noGrp="1" noChangeArrowheads="1"/>
          </p:cNvSpPr>
          <p:nvPr>
            <p:ph type="body" idx="1"/>
          </p:nvPr>
        </p:nvSpPr>
        <p:spPr/>
        <p:txBody>
          <a:bodyPr/>
          <a:lstStyle/>
          <a:p>
            <a:r>
              <a:rPr lang="en-US" altLang="zh-TW"/>
              <a:t>The principal-axis curve fit is obviously a generalization of the line-fitting idea.</a:t>
            </a:r>
          </a:p>
          <a:p>
            <a:pPr>
              <a:buFont typeface="Wingdings" panose="05000000000000000000" pitchFamily="2" charset="2"/>
              <a:buNone/>
            </a:pPr>
            <a:endParaRPr lang="en-US" altLang="zh-TW"/>
          </a:p>
          <a:p>
            <a:r>
              <a:rPr lang="en-US" altLang="zh-TW"/>
              <a:t>The curve  </a:t>
            </a:r>
          </a:p>
          <a:p>
            <a:pPr>
              <a:buFont typeface="Wingdings" panose="05000000000000000000" pitchFamily="2" charset="2"/>
              <a:buNone/>
            </a:pPr>
            <a:r>
              <a:rPr lang="en-US" altLang="zh-TW"/>
              <a:t>    </a:t>
            </a:r>
          </a:p>
          <a:p>
            <a:r>
              <a:rPr lang="en-US" altLang="zh-TW"/>
              <a:t>e.g. conics : </a:t>
            </a:r>
          </a:p>
          <a:p>
            <a:endParaRPr lang="en-US" altLang="zh-TW"/>
          </a:p>
        </p:txBody>
      </p:sp>
      <p:graphicFrame>
        <p:nvGraphicFramePr>
          <p:cNvPr id="122885" name="Object 5"/>
          <p:cNvGraphicFramePr>
            <a:graphicFrameLocks noChangeAspect="1"/>
          </p:cNvGraphicFramePr>
          <p:nvPr/>
        </p:nvGraphicFramePr>
        <p:xfrm>
          <a:off x="2965450" y="3427413"/>
          <a:ext cx="5964238" cy="1073150"/>
        </p:xfrm>
        <a:graphic>
          <a:graphicData uri="http://schemas.openxmlformats.org/presentationml/2006/ole">
            <mc:AlternateContent xmlns:mc="http://schemas.openxmlformats.org/markup-compatibility/2006">
              <mc:Choice xmlns:v="urn:schemas-microsoft-com:vml" Requires="v">
                <p:oleObj name="方程式" r:id="rId3" imgW="41471850" imgH="7458075" progId="Equation.3">
                  <p:embed/>
                </p:oleObj>
              </mc:Choice>
              <mc:Fallback>
                <p:oleObj name="方程式" r:id="rId3" imgW="41471850" imgH="745807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450" y="3427413"/>
                        <a:ext cx="5964238"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886" name="Object 7"/>
          <p:cNvGraphicFramePr>
            <a:graphicFrameLocks noChangeAspect="1"/>
          </p:cNvGraphicFramePr>
          <p:nvPr/>
        </p:nvGraphicFramePr>
        <p:xfrm>
          <a:off x="3143250" y="4643438"/>
          <a:ext cx="5572125" cy="642937"/>
        </p:xfrm>
        <a:graphic>
          <a:graphicData uri="http://schemas.openxmlformats.org/presentationml/2006/ole">
            <mc:AlternateContent xmlns:mc="http://schemas.openxmlformats.org/markup-compatibility/2006">
              <mc:Choice xmlns:v="urn:schemas-microsoft-com:vml" Requires="v">
                <p:oleObj name="方程式" r:id="rId5" imgW="34232850" imgH="3952875" progId="Equation.3">
                  <p:embed/>
                </p:oleObj>
              </mc:Choice>
              <mc:Fallback>
                <p:oleObj name="方程式" r:id="rId5" imgW="34232850" imgH="3952875"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4643438"/>
                        <a:ext cx="5572125"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887" name="Object 8"/>
          <p:cNvGraphicFramePr>
            <a:graphicFrameLocks noChangeAspect="1"/>
          </p:cNvGraphicFramePr>
          <p:nvPr/>
        </p:nvGraphicFramePr>
        <p:xfrm>
          <a:off x="1946275" y="5286375"/>
          <a:ext cx="5054600" cy="500063"/>
        </p:xfrm>
        <a:graphic>
          <a:graphicData uri="http://schemas.openxmlformats.org/presentationml/2006/ole">
            <mc:AlternateContent xmlns:mc="http://schemas.openxmlformats.org/markup-compatibility/2006">
              <mc:Choice xmlns:v="urn:schemas-microsoft-com:vml" Requires="v">
                <p:oleObj name="方程式" r:id="rId7" imgW="42129075" imgH="4171950" progId="Equation.3">
                  <p:embed/>
                </p:oleObj>
              </mc:Choice>
              <mc:Fallback>
                <p:oleObj name="方程式" r:id="rId7" imgW="42129075" imgH="417195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6275" y="5286375"/>
                        <a:ext cx="50546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888" name="Object 9"/>
          <p:cNvGraphicFramePr>
            <a:graphicFrameLocks noChangeAspect="1"/>
          </p:cNvGraphicFramePr>
          <p:nvPr/>
        </p:nvGraphicFramePr>
        <p:xfrm>
          <a:off x="1906588" y="5786438"/>
          <a:ext cx="4879975" cy="498475"/>
        </p:xfrm>
        <a:graphic>
          <a:graphicData uri="http://schemas.openxmlformats.org/presentationml/2006/ole">
            <mc:AlternateContent xmlns:mc="http://schemas.openxmlformats.org/markup-compatibility/2006">
              <mc:Choice xmlns:v="urn:schemas-microsoft-com:vml" Requires="v">
                <p:oleObj name="方程式" r:id="rId9" imgW="38623875" imgH="3952875" progId="Equation.3">
                  <p:embed/>
                </p:oleObj>
              </mc:Choice>
              <mc:Fallback>
                <p:oleObj name="方程式" r:id="rId9" imgW="38623875" imgH="3952875"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6588" y="5786438"/>
                        <a:ext cx="48799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 name="矩形 8"/>
          <p:cNvSpPr/>
          <p:nvPr/>
        </p:nvSpPr>
        <p:spPr>
          <a:xfrm>
            <a:off x="8460432" y="6405325"/>
            <a:ext cx="614819" cy="369332"/>
          </a:xfrm>
          <a:prstGeom prst="rect">
            <a:avLst/>
          </a:prstGeom>
        </p:spPr>
        <p:txBody>
          <a:bodyPr wrap="square">
            <a:spAutoFit/>
          </a:bodyPr>
          <a:lstStyle/>
          <a:p>
            <a:r>
              <a:rPr lang="en-US" altLang="zh-TW" dirty="0"/>
              <a:t>102</a:t>
            </a:r>
            <a:endParaRPr lang="zh-TW"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D6EA0387-89E6-CA47-BF8F-4E0AD6A5785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23907" name="Rectangle 2"/>
          <p:cNvSpPr>
            <a:spLocks noGrp="1" noChangeArrowheads="1"/>
          </p:cNvSpPr>
          <p:nvPr>
            <p:ph type="title"/>
          </p:nvPr>
        </p:nvSpPr>
        <p:spPr/>
        <p:txBody>
          <a:bodyPr/>
          <a:lstStyle/>
          <a:p>
            <a:r>
              <a:rPr lang="en-US" altLang="zh-TW" b="0"/>
              <a:t>11.7.2</a:t>
            </a:r>
            <a:r>
              <a:rPr lang="en-US" altLang="zh-TW"/>
              <a:t> </a:t>
            </a:r>
            <a:r>
              <a:rPr lang="en-US" altLang="zh-TW" b="0"/>
              <a:t>Principal-Axis Curve Fit</a:t>
            </a:r>
          </a:p>
        </p:txBody>
      </p:sp>
      <p:sp>
        <p:nvSpPr>
          <p:cNvPr id="123908" name="Rectangle 3"/>
          <p:cNvSpPr>
            <a:spLocks noGrp="1" noChangeArrowheads="1"/>
          </p:cNvSpPr>
          <p:nvPr>
            <p:ph type="body" idx="1"/>
          </p:nvPr>
        </p:nvSpPr>
        <p:spPr/>
        <p:txBody>
          <a:bodyPr/>
          <a:lstStyle/>
          <a:p>
            <a:r>
              <a:rPr lang="en-US" altLang="zh-TW"/>
              <a:t>The curve  </a:t>
            </a:r>
          </a:p>
          <a:p>
            <a:pPr>
              <a:buFont typeface="Wingdings" panose="05000000000000000000" pitchFamily="2" charset="2"/>
              <a:buNone/>
            </a:pPr>
            <a:endParaRPr lang="en-US" altLang="zh-TW"/>
          </a:p>
          <a:p>
            <a:r>
              <a:rPr lang="en-US" altLang="zh-TW"/>
              <a:t>minimize    </a:t>
            </a:r>
          </a:p>
          <a:p>
            <a:pPr>
              <a:buFont typeface="Wingdings" panose="05000000000000000000" pitchFamily="2" charset="2"/>
              <a:buNone/>
            </a:pPr>
            <a:r>
              <a:rPr lang="en-US" altLang="zh-TW"/>
              <a:t>    </a:t>
            </a:r>
          </a:p>
          <a:p>
            <a:pPr>
              <a:buFont typeface="Wingdings" panose="05000000000000000000" pitchFamily="2" charset="2"/>
              <a:buNone/>
            </a:pPr>
            <a:r>
              <a:rPr lang="en-US" altLang="zh-TW"/>
              <a:t>    </a:t>
            </a:r>
            <a:r>
              <a:rPr lang="en-US" altLang="zh-TW">
                <a:sym typeface="Wingdings" panose="05000000000000000000" pitchFamily="2" charset="2"/>
              </a:rPr>
              <a:t></a:t>
            </a:r>
            <a:r>
              <a:rPr lang="en-US" altLang="zh-TW"/>
              <a:t> </a:t>
            </a:r>
          </a:p>
          <a:p>
            <a:endParaRPr lang="en-US" altLang="zh-TW"/>
          </a:p>
        </p:txBody>
      </p:sp>
      <p:graphicFrame>
        <p:nvGraphicFramePr>
          <p:cNvPr id="123909" name="Object 5"/>
          <p:cNvGraphicFramePr>
            <a:graphicFrameLocks noChangeAspect="1"/>
          </p:cNvGraphicFramePr>
          <p:nvPr/>
        </p:nvGraphicFramePr>
        <p:xfrm>
          <a:off x="2965450" y="1855788"/>
          <a:ext cx="5964238" cy="1073150"/>
        </p:xfrm>
        <a:graphic>
          <a:graphicData uri="http://schemas.openxmlformats.org/presentationml/2006/ole">
            <mc:AlternateContent xmlns:mc="http://schemas.openxmlformats.org/markup-compatibility/2006">
              <mc:Choice xmlns:v="urn:schemas-microsoft-com:vml" Requires="v">
                <p:oleObj name="方程式" r:id="rId3" imgW="41471850" imgH="7458075" progId="Equation.3">
                  <p:embed/>
                </p:oleObj>
              </mc:Choice>
              <mc:Fallback>
                <p:oleObj name="方程式" r:id="rId3" imgW="41471850" imgH="745807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450" y="1855788"/>
                        <a:ext cx="5964238"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3910" name="Object 6"/>
          <p:cNvGraphicFramePr>
            <a:graphicFrameLocks noChangeAspect="1"/>
          </p:cNvGraphicFramePr>
          <p:nvPr/>
        </p:nvGraphicFramePr>
        <p:xfrm>
          <a:off x="2868613" y="2928938"/>
          <a:ext cx="4560887" cy="928687"/>
        </p:xfrm>
        <a:graphic>
          <a:graphicData uri="http://schemas.openxmlformats.org/presentationml/2006/ole">
            <mc:AlternateContent xmlns:mc="http://schemas.openxmlformats.org/markup-compatibility/2006">
              <mc:Choice xmlns:v="urn:schemas-microsoft-com:vml" Requires="v">
                <p:oleObj name="Equation" r:id="rId5" imgW="36642675" imgH="7458075" progId="Equation.3">
                  <p:embed/>
                </p:oleObj>
              </mc:Choice>
              <mc:Fallback>
                <p:oleObj name="Equation" r:id="rId5" imgW="36642675" imgH="745807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613" y="2928938"/>
                        <a:ext cx="4560887" cy="92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3911" name="Object 7"/>
          <p:cNvGraphicFramePr>
            <a:graphicFrameLocks noChangeAspect="1"/>
          </p:cNvGraphicFramePr>
          <p:nvPr/>
        </p:nvGraphicFramePr>
        <p:xfrm>
          <a:off x="1668463" y="4070350"/>
          <a:ext cx="4760912" cy="930275"/>
        </p:xfrm>
        <a:graphic>
          <a:graphicData uri="http://schemas.openxmlformats.org/presentationml/2006/ole">
            <mc:AlternateContent xmlns:mc="http://schemas.openxmlformats.org/markup-compatibility/2006">
              <mc:Choice xmlns:v="urn:schemas-microsoft-com:vml" Requires="v">
                <p:oleObj name="方程式" r:id="rId7" imgW="38176200" imgH="7458075" progId="Equation.3">
                  <p:embed/>
                </p:oleObj>
              </mc:Choice>
              <mc:Fallback>
                <p:oleObj name="方程式" r:id="rId7" imgW="38176200" imgH="7458075"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8463" y="4070350"/>
                        <a:ext cx="4760912"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3912" name="Object 9"/>
          <p:cNvGraphicFramePr>
            <a:graphicFrameLocks noChangeAspect="1"/>
          </p:cNvGraphicFramePr>
          <p:nvPr/>
        </p:nvGraphicFramePr>
        <p:xfrm>
          <a:off x="2714625" y="5072063"/>
          <a:ext cx="5429250" cy="1073150"/>
        </p:xfrm>
        <a:graphic>
          <a:graphicData uri="http://schemas.openxmlformats.org/presentationml/2006/ole">
            <mc:AlternateContent xmlns:mc="http://schemas.openxmlformats.org/markup-compatibility/2006">
              <mc:Choice xmlns:v="urn:schemas-microsoft-com:vml" Requires="v">
                <p:oleObj name="方程式" r:id="rId9" imgW="37738050" imgH="7458075" progId="Equation.3">
                  <p:embed/>
                </p:oleObj>
              </mc:Choice>
              <mc:Fallback>
                <p:oleObj name="方程式" r:id="rId9" imgW="37738050" imgH="7458075"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4625" y="5072063"/>
                        <a:ext cx="54292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 name="矩形 8"/>
          <p:cNvSpPr/>
          <p:nvPr/>
        </p:nvSpPr>
        <p:spPr>
          <a:xfrm>
            <a:off x="8460432" y="6405325"/>
            <a:ext cx="614819" cy="369332"/>
          </a:xfrm>
          <a:prstGeom prst="rect">
            <a:avLst/>
          </a:prstGeom>
        </p:spPr>
        <p:txBody>
          <a:bodyPr wrap="square">
            <a:spAutoFit/>
          </a:bodyPr>
          <a:lstStyle/>
          <a:p>
            <a:r>
              <a:rPr lang="en-US" altLang="zh-TW" dirty="0"/>
              <a:t>103</a:t>
            </a:r>
            <a:endParaRPr lang="zh-TW" alt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標題 1"/>
          <p:cNvSpPr>
            <a:spLocks noGrp="1" noChangeArrowheads="1"/>
          </p:cNvSpPr>
          <p:nvPr>
            <p:ph type="title"/>
          </p:nvPr>
        </p:nvSpPr>
        <p:spPr/>
        <p:txBody>
          <a:bodyPr/>
          <a:lstStyle/>
          <a:p>
            <a:r>
              <a:rPr lang="en-US" altLang="zh-TW" dirty="0"/>
              <a:t>11.8 Region-of-Support Determination</a:t>
            </a:r>
            <a:endParaRPr lang="zh-TW" altLang="en-US" dirty="0"/>
          </a:p>
        </p:txBody>
      </p:sp>
      <p:sp>
        <p:nvSpPr>
          <p:cNvPr id="124931" name="內容版面配置區 2"/>
          <p:cNvSpPr>
            <a:spLocks noGrp="1" noChangeArrowheads="1"/>
          </p:cNvSpPr>
          <p:nvPr>
            <p:ph idx="1"/>
          </p:nvPr>
        </p:nvSpPr>
        <p:spPr/>
        <p:txBody>
          <a:bodyPr/>
          <a:lstStyle/>
          <a:p>
            <a:r>
              <a:rPr lang="en-US" altLang="zh-TW" dirty="0"/>
              <a:t>region of support too large: fine features smoothed out</a:t>
            </a:r>
          </a:p>
          <a:p>
            <a:r>
              <a:rPr lang="en-US" altLang="zh-TW" dirty="0"/>
              <a:t>region of support too small: many corner points or dominant points produced</a:t>
            </a:r>
          </a:p>
          <a:p>
            <a:endParaRPr lang="en-US" altLang="zh-TW" dirty="0"/>
          </a:p>
          <a:p>
            <a:pPr lvl="4"/>
            <a:r>
              <a:rPr lang="en-US" altLang="zh-TW" dirty="0"/>
              <a:t>                           </a:t>
            </a:r>
            <a:r>
              <a:rPr lang="en-US" altLang="zh-TW" i="1" dirty="0"/>
              <a:t> k</a:t>
            </a:r>
            <a:r>
              <a:rPr lang="en-US" altLang="zh-TW" dirty="0"/>
              <a:t>=?</a:t>
            </a:r>
          </a:p>
          <a:p>
            <a:endParaRPr lang="zh-TW" altLang="en-US" dirty="0"/>
          </a:p>
        </p:txBody>
      </p:sp>
      <p:sp>
        <p:nvSpPr>
          <p:cNvPr id="124932"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2" name="圖片 1"/>
          <p:cNvPicPr>
            <a:picLocks noChangeAspect="1"/>
          </p:cNvPicPr>
          <p:nvPr/>
        </p:nvPicPr>
        <p:blipFill>
          <a:blip r:embed="rId3"/>
          <a:stretch>
            <a:fillRect/>
          </a:stretch>
        </p:blipFill>
        <p:spPr>
          <a:xfrm>
            <a:off x="755576" y="4229892"/>
            <a:ext cx="3282495" cy="2281305"/>
          </a:xfrm>
          <a:prstGeom prst="rect">
            <a:avLst/>
          </a:prstGeom>
        </p:spPr>
      </p:pic>
      <p:sp>
        <p:nvSpPr>
          <p:cNvPr id="6" name="矩形 5"/>
          <p:cNvSpPr/>
          <p:nvPr/>
        </p:nvSpPr>
        <p:spPr>
          <a:xfrm>
            <a:off x="8460432" y="6405325"/>
            <a:ext cx="614819" cy="369332"/>
          </a:xfrm>
          <a:prstGeom prst="rect">
            <a:avLst/>
          </a:prstGeom>
        </p:spPr>
        <p:txBody>
          <a:bodyPr wrap="square">
            <a:spAutoFit/>
          </a:bodyPr>
          <a:lstStyle/>
          <a:p>
            <a:r>
              <a:rPr lang="en-US" altLang="zh-TW" dirty="0"/>
              <a:t>104</a:t>
            </a: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內容版面配置區 4" descr="bord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333375"/>
            <a:ext cx="8569325" cy="6335713"/>
          </a:xfrm>
        </p:spPr>
      </p:pic>
      <p:sp>
        <p:nvSpPr>
          <p:cNvPr id="24579"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sp>
        <p:nvSpPr>
          <p:cNvPr id="4" name="矩形 3"/>
          <p:cNvSpPr/>
          <p:nvPr/>
        </p:nvSpPr>
        <p:spPr>
          <a:xfrm>
            <a:off x="8604448" y="6405325"/>
            <a:ext cx="470803" cy="369332"/>
          </a:xfrm>
          <a:prstGeom prst="rect">
            <a:avLst/>
          </a:prstGeom>
        </p:spPr>
        <p:txBody>
          <a:bodyPr wrap="square">
            <a:spAutoFit/>
          </a:bodyPr>
          <a:lstStyle/>
          <a:p>
            <a:r>
              <a:rPr lang="en-US" altLang="zh-TW" dirty="0"/>
              <a:t>10</a:t>
            </a:r>
            <a:endParaRPr lang="zh-TW" alt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noChangeArrowheads="1"/>
          </p:cNvSpPr>
          <p:nvPr>
            <p:ph type="title"/>
          </p:nvPr>
        </p:nvSpPr>
        <p:spPr/>
        <p:txBody>
          <a:bodyPr/>
          <a:lstStyle/>
          <a:p>
            <a:r>
              <a:rPr lang="en-US" altLang="zh-TW"/>
              <a:t>11.8 Region-of-Support Determination</a:t>
            </a:r>
            <a:endParaRPr lang="zh-TW" altLang="en-US"/>
          </a:p>
        </p:txBody>
      </p:sp>
      <p:sp>
        <p:nvSpPr>
          <p:cNvPr id="126979" name="內容版面配置區 2"/>
          <p:cNvSpPr>
            <a:spLocks noGrp="1" noChangeArrowheads="1"/>
          </p:cNvSpPr>
          <p:nvPr>
            <p:ph idx="1"/>
          </p:nvPr>
        </p:nvSpPr>
        <p:spPr/>
        <p:txBody>
          <a:bodyPr/>
          <a:lstStyle/>
          <a:p>
            <a:r>
              <a:rPr lang="en-US" altLang="zh-TW"/>
              <a:t>Teh and Chin</a:t>
            </a:r>
          </a:p>
          <a:p>
            <a:pPr lvl="1"/>
            <a:r>
              <a:rPr lang="en-US" altLang="zh-TW"/>
              <a:t>Calculate      ,	      until</a:t>
            </a:r>
          </a:p>
          <a:p>
            <a:pPr lvl="1"/>
            <a:endParaRPr lang="en-US" altLang="zh-TW"/>
          </a:p>
          <a:p>
            <a:pPr lvl="1"/>
            <a:endParaRPr lang="en-US" altLang="zh-TW"/>
          </a:p>
          <a:p>
            <a:pPr lvl="1">
              <a:buFont typeface="Wingdings" panose="05000000000000000000" pitchFamily="2" charset="2"/>
              <a:buNone/>
            </a:pPr>
            <a:endParaRPr lang="en-US" altLang="zh-TW"/>
          </a:p>
          <a:p>
            <a:pPr lvl="1">
              <a:buFont typeface="Wingdings" panose="05000000000000000000" pitchFamily="2" charset="2"/>
              <a:buNone/>
            </a:pPr>
            <a:endParaRPr lang="en-US" altLang="zh-TW"/>
          </a:p>
          <a:p>
            <a:pPr lvl="1">
              <a:buFont typeface="Wingdings" panose="05000000000000000000" pitchFamily="2" charset="2"/>
              <a:buNone/>
            </a:pPr>
            <a:endParaRPr lang="en-US" altLang="zh-TW"/>
          </a:p>
          <a:p>
            <a:pPr lvl="1"/>
            <a:r>
              <a:rPr lang="en-US" altLang="zh-TW"/>
              <a:t>Region of support:</a:t>
            </a:r>
          </a:p>
        </p:txBody>
      </p:sp>
      <p:sp>
        <p:nvSpPr>
          <p:cNvPr id="126980"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269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213100"/>
            <a:ext cx="3673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989138"/>
            <a:ext cx="2808287"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5516563"/>
            <a:ext cx="41036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2565400"/>
            <a:ext cx="431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2565400"/>
            <a:ext cx="5032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3933825"/>
            <a:ext cx="43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4652963"/>
            <a:ext cx="5048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8460432" y="6405325"/>
            <a:ext cx="614819" cy="369332"/>
          </a:xfrm>
          <a:prstGeom prst="rect">
            <a:avLst/>
          </a:prstGeom>
        </p:spPr>
        <p:txBody>
          <a:bodyPr wrap="square">
            <a:spAutoFit/>
          </a:bodyPr>
          <a:lstStyle/>
          <a:p>
            <a:r>
              <a:rPr lang="en-US" altLang="zh-TW" dirty="0"/>
              <a:t>105</a:t>
            </a:r>
            <a:endParaRPr lang="zh-TW" alt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zh-TW" dirty="0"/>
              <a:t>11.9 Robust Line Fitting</a:t>
            </a:r>
          </a:p>
        </p:txBody>
      </p:sp>
      <p:sp>
        <p:nvSpPr>
          <p:cNvPr id="129027" name="Rectangle 3"/>
          <p:cNvSpPr>
            <a:spLocks noGrp="1" noChangeArrowheads="1"/>
          </p:cNvSpPr>
          <p:nvPr>
            <p:ph type="body" idx="1"/>
          </p:nvPr>
        </p:nvSpPr>
        <p:spPr>
          <a:xfrm>
            <a:off x="428625" y="2041525"/>
            <a:ext cx="8485188" cy="4411663"/>
          </a:xfrm>
        </p:spPr>
        <p:txBody>
          <a:bodyPr/>
          <a:lstStyle/>
          <a:p>
            <a:r>
              <a:rPr lang="en-US" altLang="zh-TW"/>
              <a:t>Fit insensitive to a few outlier points</a:t>
            </a:r>
          </a:p>
          <a:p>
            <a:r>
              <a:rPr lang="en-US" altLang="zh-TW"/>
              <a:t>Give a least-squares formulation first and then modify it to make it robust.</a:t>
            </a:r>
          </a:p>
          <a:p>
            <a:endParaRPr lang="en-US" altLang="zh-TW"/>
          </a:p>
          <a:p>
            <a:r>
              <a:rPr lang="en-US" altLang="zh-TW"/>
              <a:t> </a:t>
            </a:r>
          </a:p>
          <a:p>
            <a:pPr>
              <a:buFont typeface="Wingdings" panose="05000000000000000000" pitchFamily="2" charset="2"/>
              <a:buNone/>
            </a:pPr>
            <a:endParaRPr lang="en-US" altLang="zh-TW"/>
          </a:p>
        </p:txBody>
      </p:sp>
      <p:graphicFrame>
        <p:nvGraphicFramePr>
          <p:cNvPr id="129028" name="Object 7"/>
          <p:cNvGraphicFramePr>
            <a:graphicFrameLocks noChangeAspect="1"/>
          </p:cNvGraphicFramePr>
          <p:nvPr/>
        </p:nvGraphicFramePr>
        <p:xfrm>
          <a:off x="785813" y="3886200"/>
          <a:ext cx="4695825" cy="1114425"/>
        </p:xfrm>
        <a:graphic>
          <a:graphicData uri="http://schemas.openxmlformats.org/presentationml/2006/ole">
            <mc:AlternateContent xmlns:mc="http://schemas.openxmlformats.org/markup-compatibility/2006">
              <mc:Choice xmlns:v="urn:schemas-microsoft-com:vml" Requires="v">
                <p:oleObj name="方程式" r:id="rId3" imgW="51787425" imgH="12287250" progId="Equation.3">
                  <p:embed/>
                </p:oleObj>
              </mc:Choice>
              <mc:Fallback>
                <p:oleObj name="方程式" r:id="rId3" imgW="51787425" imgH="1228725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3886200"/>
                        <a:ext cx="4695825"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029" name="Object 11"/>
          <p:cNvGraphicFramePr>
            <a:graphicFrameLocks noChangeAspect="1"/>
          </p:cNvGraphicFramePr>
          <p:nvPr/>
        </p:nvGraphicFramePr>
        <p:xfrm>
          <a:off x="785813" y="5072063"/>
          <a:ext cx="2928937" cy="1685925"/>
        </p:xfrm>
        <a:graphic>
          <a:graphicData uri="http://schemas.openxmlformats.org/presentationml/2006/ole">
            <mc:AlternateContent xmlns:mc="http://schemas.openxmlformats.org/markup-compatibility/2006">
              <mc:Choice xmlns:v="urn:schemas-microsoft-com:vml" Requires="v">
                <p:oleObj name="方程式" r:id="rId5" imgW="35109150" imgH="20183475" progId="Equation.3">
                  <p:embed/>
                </p:oleObj>
              </mc:Choice>
              <mc:Fallback>
                <p:oleObj name="方程式" r:id="rId5" imgW="35109150" imgH="20183475"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5072063"/>
                        <a:ext cx="2928937"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29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3429000"/>
            <a:ext cx="3390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頁尾版面配置區 2"/>
          <p:cNvSpPr>
            <a:spLocks noGrp="1"/>
          </p:cNvSpPr>
          <p:nvPr>
            <p:ph type="ftr" sz="quarter" idx="10"/>
          </p:nvPr>
        </p:nvSpPr>
        <p:spPr/>
        <p:txBody>
          <a:bodyPr/>
          <a:lstStyle/>
          <a:p>
            <a:pPr>
              <a:defRPr/>
            </a:pPr>
            <a:r>
              <a:rPr lang="en-US" altLang="zh-TW"/>
              <a:t>DC &amp; CV Lab.</a:t>
            </a:r>
          </a:p>
          <a:p>
            <a:pPr>
              <a:defRPr/>
            </a:pPr>
            <a:r>
              <a:rPr lang="en-US" altLang="zh-TW"/>
              <a:t>CSIE NTU</a:t>
            </a:r>
          </a:p>
        </p:txBody>
      </p:sp>
      <p:sp>
        <p:nvSpPr>
          <p:cNvPr id="8" name="矩形 7"/>
          <p:cNvSpPr/>
          <p:nvPr/>
        </p:nvSpPr>
        <p:spPr>
          <a:xfrm>
            <a:off x="8460432" y="6405325"/>
            <a:ext cx="614819" cy="369332"/>
          </a:xfrm>
          <a:prstGeom prst="rect">
            <a:avLst/>
          </a:prstGeom>
        </p:spPr>
        <p:txBody>
          <a:bodyPr wrap="square">
            <a:spAutoFit/>
          </a:bodyPr>
          <a:lstStyle/>
          <a:p>
            <a:r>
              <a:rPr lang="en-US" altLang="zh-TW" dirty="0"/>
              <a:t>106</a:t>
            </a:r>
            <a:endParaRPr lang="zh-TW" alt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428625" y="2041525"/>
            <a:ext cx="8485188" cy="4411663"/>
          </a:xfrm>
        </p:spPr>
        <p:txBody>
          <a:bodyPr/>
          <a:lstStyle/>
          <a:p>
            <a:r>
              <a:rPr lang="en-US" altLang="zh-TW"/>
              <a:t> In the weighted least-squares sense: </a:t>
            </a:r>
          </a:p>
          <a:p>
            <a:pPr>
              <a:buFont typeface="Wingdings" panose="05000000000000000000" pitchFamily="2" charset="2"/>
              <a:buNone/>
            </a:pPr>
            <a:endParaRPr lang="en-US" altLang="zh-TW"/>
          </a:p>
        </p:txBody>
      </p:sp>
      <p:graphicFrame>
        <p:nvGraphicFramePr>
          <p:cNvPr id="131075" name="Object 10"/>
          <p:cNvGraphicFramePr>
            <a:graphicFrameLocks noChangeAspect="1"/>
          </p:cNvGraphicFramePr>
          <p:nvPr/>
        </p:nvGraphicFramePr>
        <p:xfrm>
          <a:off x="1214438" y="4286250"/>
          <a:ext cx="5715000" cy="1995488"/>
        </p:xfrm>
        <a:graphic>
          <a:graphicData uri="http://schemas.openxmlformats.org/presentationml/2006/ole">
            <mc:AlternateContent xmlns:mc="http://schemas.openxmlformats.org/markup-compatibility/2006">
              <mc:Choice xmlns:v="urn:schemas-microsoft-com:vml" Requires="v">
                <p:oleObj name="方程式" r:id="rId3" imgW="65389125" imgH="22821900" progId="Equation.3">
                  <p:embed/>
                </p:oleObj>
              </mc:Choice>
              <mc:Fallback>
                <p:oleObj name="方程式" r:id="rId3" imgW="65389125" imgH="228219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4286250"/>
                        <a:ext cx="5715000" cy="199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1076" name="Rectangle 2"/>
          <p:cNvSpPr>
            <a:spLocks noGrp="1" noChangeArrowheads="1"/>
          </p:cNvSpPr>
          <p:nvPr>
            <p:ph type="title"/>
          </p:nvPr>
        </p:nvSpPr>
        <p:spPr/>
        <p:txBody>
          <a:bodyPr/>
          <a:lstStyle/>
          <a:p>
            <a:r>
              <a:rPr lang="en-US" altLang="zh-TW" dirty="0"/>
              <a:t>11.9 Robust Line Fitting</a:t>
            </a:r>
          </a:p>
        </p:txBody>
      </p:sp>
      <p:graphicFrame>
        <p:nvGraphicFramePr>
          <p:cNvPr id="131077" name="Object 8"/>
          <p:cNvGraphicFramePr>
            <a:graphicFrameLocks noChangeAspect="1"/>
          </p:cNvGraphicFramePr>
          <p:nvPr/>
        </p:nvGraphicFramePr>
        <p:xfrm>
          <a:off x="1285875" y="2857500"/>
          <a:ext cx="4827588" cy="1116013"/>
        </p:xfrm>
        <a:graphic>
          <a:graphicData uri="http://schemas.openxmlformats.org/presentationml/2006/ole">
            <mc:AlternateContent xmlns:mc="http://schemas.openxmlformats.org/markup-compatibility/2006">
              <mc:Choice xmlns:v="urn:schemas-microsoft-com:vml" Requires="v">
                <p:oleObj name="方程式" r:id="rId5" imgW="50692050" imgH="12287250" progId="Equation.3">
                  <p:embed/>
                </p:oleObj>
              </mc:Choice>
              <mc:Fallback>
                <p:oleObj name="方程式" r:id="rId5" imgW="50692050" imgH="1228725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2857500"/>
                        <a:ext cx="4827588" cy="111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頁尾版面配置區 2"/>
          <p:cNvSpPr>
            <a:spLocks noGrp="1"/>
          </p:cNvSpPr>
          <p:nvPr>
            <p:ph type="ftr" sz="quarter" idx="10"/>
          </p:nvPr>
        </p:nvSpPr>
        <p:spPr/>
        <p:txBody>
          <a:bodyPr/>
          <a:lstStyle/>
          <a:p>
            <a:pPr>
              <a:defRPr/>
            </a:pPr>
            <a:r>
              <a:rPr lang="en-US" altLang="zh-TW"/>
              <a:t>DC &amp; CV Lab.</a:t>
            </a:r>
          </a:p>
          <a:p>
            <a:pPr>
              <a:defRPr/>
            </a:pPr>
            <a:r>
              <a:rPr lang="en-US" altLang="zh-TW"/>
              <a:t>CSIE NTU</a:t>
            </a:r>
          </a:p>
        </p:txBody>
      </p:sp>
      <p:sp>
        <p:nvSpPr>
          <p:cNvPr id="7" name="矩形 6"/>
          <p:cNvSpPr/>
          <p:nvPr/>
        </p:nvSpPr>
        <p:spPr>
          <a:xfrm>
            <a:off x="8460432" y="6405325"/>
            <a:ext cx="614819" cy="369332"/>
          </a:xfrm>
          <a:prstGeom prst="rect">
            <a:avLst/>
          </a:prstGeom>
        </p:spPr>
        <p:txBody>
          <a:bodyPr wrap="square">
            <a:spAutoFit/>
          </a:bodyPr>
          <a:lstStyle/>
          <a:p>
            <a:r>
              <a:rPr lang="en-US" altLang="zh-TW" dirty="0"/>
              <a:t>107</a:t>
            </a:r>
            <a:endParaRPr lang="zh-TW" alt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164BABCA-1788-E24E-A878-E3E7CB082620}"/>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32099" name="Rectangle 2"/>
          <p:cNvSpPr>
            <a:spLocks noGrp="1" noChangeArrowheads="1"/>
          </p:cNvSpPr>
          <p:nvPr>
            <p:ph type="title"/>
          </p:nvPr>
        </p:nvSpPr>
        <p:spPr/>
        <p:txBody>
          <a:bodyPr/>
          <a:lstStyle/>
          <a:p>
            <a:r>
              <a:rPr lang="en-US" altLang="zh-TW" dirty="0"/>
              <a:t>11.10 Least-Squares Curve Fitting</a:t>
            </a:r>
          </a:p>
        </p:txBody>
      </p:sp>
      <p:sp>
        <p:nvSpPr>
          <p:cNvPr id="132100" name="Rectangle 3"/>
          <p:cNvSpPr>
            <a:spLocks noGrp="1" noChangeArrowheads="1"/>
          </p:cNvSpPr>
          <p:nvPr>
            <p:ph type="body" idx="1"/>
          </p:nvPr>
        </p:nvSpPr>
        <p:spPr>
          <a:xfrm>
            <a:off x="428625" y="2041525"/>
            <a:ext cx="8429625" cy="4411663"/>
          </a:xfrm>
        </p:spPr>
        <p:txBody>
          <a:bodyPr/>
          <a:lstStyle/>
          <a:p>
            <a:r>
              <a:rPr lang="en-US" altLang="zh-TW" dirty="0"/>
              <a:t>Determine the parameters of the curve that </a:t>
            </a:r>
            <a:r>
              <a:rPr lang="en-US" altLang="zh-TW" b="1" dirty="0"/>
              <a:t>minimize</a:t>
            </a:r>
            <a:r>
              <a:rPr lang="en-US" altLang="zh-TW" dirty="0"/>
              <a:t> </a:t>
            </a:r>
            <a:r>
              <a:rPr lang="en-US" altLang="zh-TW" b="1" dirty="0"/>
              <a:t>the sum of the squared distances </a:t>
            </a:r>
            <a:r>
              <a:rPr lang="en-US" altLang="zh-TW" dirty="0"/>
              <a:t>between the noisy observed points and the curve.</a:t>
            </a:r>
          </a:p>
          <a:p>
            <a:endParaRPr lang="en-US" altLang="zh-TW" dirty="0"/>
          </a:p>
          <a:p>
            <a:r>
              <a:rPr lang="en-US" altLang="zh-TW" dirty="0"/>
              <a:t> </a:t>
            </a:r>
          </a:p>
          <a:p>
            <a:endParaRPr lang="en-US" altLang="zh-TW" dirty="0"/>
          </a:p>
        </p:txBody>
      </p:sp>
      <p:graphicFrame>
        <p:nvGraphicFramePr>
          <p:cNvPr id="132101" name="Object 5"/>
          <p:cNvGraphicFramePr>
            <a:graphicFrameLocks noChangeAspect="1"/>
          </p:cNvGraphicFramePr>
          <p:nvPr/>
        </p:nvGraphicFramePr>
        <p:xfrm>
          <a:off x="785813" y="4305300"/>
          <a:ext cx="8145462" cy="1052513"/>
        </p:xfrm>
        <a:graphic>
          <a:graphicData uri="http://schemas.openxmlformats.org/presentationml/2006/ole">
            <mc:AlternateContent xmlns:mc="http://schemas.openxmlformats.org/markup-compatibility/2006">
              <mc:Choice xmlns:v="urn:schemas-microsoft-com:vml" Requires="v">
                <p:oleObj name="Equation" r:id="rId3" imgW="57711975" imgH="7458075" progId="Equation.3">
                  <p:embed/>
                </p:oleObj>
              </mc:Choice>
              <mc:Fallback>
                <p:oleObj name="Equation" r:id="rId3" imgW="57711975" imgH="745807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4305300"/>
                        <a:ext cx="8145462"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矩形 5"/>
          <p:cNvSpPr/>
          <p:nvPr/>
        </p:nvSpPr>
        <p:spPr>
          <a:xfrm>
            <a:off x="8460432" y="6405325"/>
            <a:ext cx="614819" cy="369332"/>
          </a:xfrm>
          <a:prstGeom prst="rect">
            <a:avLst/>
          </a:prstGeom>
        </p:spPr>
        <p:txBody>
          <a:bodyPr wrap="square">
            <a:spAutoFit/>
          </a:bodyPr>
          <a:lstStyle/>
          <a:p>
            <a:r>
              <a:rPr lang="en-US" altLang="zh-TW" dirty="0"/>
              <a:t>108</a:t>
            </a:r>
            <a:endParaRPr lang="zh-TW"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27E72A49-6871-F246-B589-6E4AD15F54D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33123" name="Rectangle 2"/>
          <p:cNvSpPr>
            <a:spLocks noGrp="1" noChangeArrowheads="1"/>
          </p:cNvSpPr>
          <p:nvPr>
            <p:ph type="title"/>
          </p:nvPr>
        </p:nvSpPr>
        <p:spPr/>
        <p:txBody>
          <a:bodyPr/>
          <a:lstStyle/>
          <a:p>
            <a:r>
              <a:rPr lang="en-US" altLang="zh-TW"/>
              <a:t>11.10 Least-Squares Curve Fitting</a:t>
            </a:r>
          </a:p>
        </p:txBody>
      </p:sp>
      <p:sp>
        <p:nvSpPr>
          <p:cNvPr id="133124" name="Rectangle 3"/>
          <p:cNvSpPr>
            <a:spLocks noGrp="1" noChangeArrowheads="1"/>
          </p:cNvSpPr>
          <p:nvPr>
            <p:ph type="body" idx="1"/>
          </p:nvPr>
        </p:nvSpPr>
        <p:spPr>
          <a:xfrm>
            <a:off x="428625" y="2041525"/>
            <a:ext cx="8429625" cy="4411663"/>
          </a:xfrm>
        </p:spPr>
        <p:txBody>
          <a:bodyPr/>
          <a:lstStyle/>
          <a:p>
            <a:r>
              <a:rPr lang="en-US" altLang="zh-TW"/>
              <a:t> </a:t>
            </a:r>
          </a:p>
          <a:p>
            <a:endParaRPr lang="en-US" altLang="zh-TW"/>
          </a:p>
          <a:p>
            <a:endParaRPr lang="en-US" altLang="zh-TW"/>
          </a:p>
          <a:p>
            <a:endParaRPr lang="en-US" altLang="zh-TW"/>
          </a:p>
          <a:p>
            <a:endParaRPr lang="en-US" altLang="zh-TW"/>
          </a:p>
          <a:p>
            <a:endParaRPr lang="en-US" altLang="zh-TW"/>
          </a:p>
          <a:p>
            <a:endParaRPr lang="en-US" altLang="zh-TW"/>
          </a:p>
          <a:p>
            <a:pPr>
              <a:buFont typeface="Wingdings" panose="05000000000000000000" pitchFamily="2" charset="2"/>
              <a:buNone/>
            </a:pPr>
            <a:r>
              <a:rPr lang="en-US" altLang="zh-TW"/>
              <a:t> </a:t>
            </a:r>
          </a:p>
          <a:p>
            <a:endParaRPr lang="en-US" altLang="zh-TW"/>
          </a:p>
        </p:txBody>
      </p:sp>
      <p:graphicFrame>
        <p:nvGraphicFramePr>
          <p:cNvPr id="133125" name="Object 5"/>
          <p:cNvGraphicFramePr>
            <a:graphicFrameLocks noChangeAspect="1"/>
          </p:cNvGraphicFramePr>
          <p:nvPr/>
        </p:nvGraphicFramePr>
        <p:xfrm>
          <a:off x="785813" y="1876425"/>
          <a:ext cx="8145462" cy="1052513"/>
        </p:xfrm>
        <a:graphic>
          <a:graphicData uri="http://schemas.openxmlformats.org/presentationml/2006/ole">
            <mc:AlternateContent xmlns:mc="http://schemas.openxmlformats.org/markup-compatibility/2006">
              <mc:Choice xmlns:v="urn:schemas-microsoft-com:vml" Requires="v">
                <p:oleObj name="Equation" r:id="rId2" imgW="57711975" imgH="7458075" progId="Equation.3">
                  <p:embed/>
                </p:oleObj>
              </mc:Choice>
              <mc:Fallback>
                <p:oleObj name="Equation" r:id="rId2" imgW="57711975" imgH="7458075"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876425"/>
                        <a:ext cx="8145462"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7" name="直線單箭頭接點 6">
            <a:extLst>
              <a:ext uri="{FF2B5EF4-FFF2-40B4-BE49-F238E27FC236}">
                <a16:creationId xmlns:a16="http://schemas.microsoft.com/office/drawing/2014/main" id="{AD156538-476B-174D-ACEF-DBF3E5C26F46}"/>
              </a:ext>
            </a:extLst>
          </p:cNvPr>
          <p:cNvCxnSpPr/>
          <p:nvPr/>
        </p:nvCxnSpPr>
        <p:spPr>
          <a:xfrm>
            <a:off x="2357438" y="4641850"/>
            <a:ext cx="3786187"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227AFE08-7F17-FE41-9F6F-1EC747F34775}"/>
              </a:ext>
            </a:extLst>
          </p:cNvPr>
          <p:cNvCxnSpPr/>
          <p:nvPr/>
        </p:nvCxnSpPr>
        <p:spPr>
          <a:xfrm rot="16200000" flipV="1">
            <a:off x="2490788" y="4500562"/>
            <a:ext cx="3295650" cy="952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 name="弧形 11">
            <a:extLst>
              <a:ext uri="{FF2B5EF4-FFF2-40B4-BE49-F238E27FC236}">
                <a16:creationId xmlns:a16="http://schemas.microsoft.com/office/drawing/2014/main" id="{700C03C0-41E6-774E-84D9-D6A71717A86A}"/>
              </a:ext>
            </a:extLst>
          </p:cNvPr>
          <p:cNvSpPr/>
          <p:nvPr/>
        </p:nvSpPr>
        <p:spPr>
          <a:xfrm rot="5400000">
            <a:off x="2963069" y="2748757"/>
            <a:ext cx="3381375" cy="1836737"/>
          </a:xfrm>
          <a:prstGeom prst="arc">
            <a:avLst>
              <a:gd name="adj1" fmla="val 16200000"/>
              <a:gd name="adj2" fmla="val 513921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TW" altLang="en-US"/>
          </a:p>
        </p:txBody>
      </p:sp>
      <p:sp>
        <p:nvSpPr>
          <p:cNvPr id="133129" name="文字方塊 12"/>
          <p:cNvSpPr txBox="1">
            <a:spLocks noChangeArrowheads="1"/>
          </p:cNvSpPr>
          <p:nvPr/>
        </p:nvSpPr>
        <p:spPr bwMode="auto">
          <a:xfrm>
            <a:off x="4929188" y="3916363"/>
            <a:ext cx="64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3200" b="1"/>
              <a:t>‧</a:t>
            </a:r>
            <a:endParaRPr lang="zh-TW" altLang="en-US" sz="3200" b="1"/>
          </a:p>
        </p:txBody>
      </p:sp>
      <p:cxnSp>
        <p:nvCxnSpPr>
          <p:cNvPr id="22" name="直線接點 21">
            <a:extLst>
              <a:ext uri="{FF2B5EF4-FFF2-40B4-BE49-F238E27FC236}">
                <a16:creationId xmlns:a16="http://schemas.microsoft.com/office/drawing/2014/main" id="{0520B580-3E15-014C-AA49-B05C34273C88}"/>
              </a:ext>
            </a:extLst>
          </p:cNvPr>
          <p:cNvCxnSpPr/>
          <p:nvPr/>
        </p:nvCxnSpPr>
        <p:spPr>
          <a:xfrm>
            <a:off x="5214938" y="4214813"/>
            <a:ext cx="285750" cy="714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33131" name="Object 4"/>
          <p:cNvGraphicFramePr>
            <a:graphicFrameLocks noChangeAspect="1"/>
          </p:cNvGraphicFramePr>
          <p:nvPr/>
        </p:nvGraphicFramePr>
        <p:xfrm>
          <a:off x="4551363" y="3643313"/>
          <a:ext cx="949325" cy="571500"/>
        </p:xfrm>
        <a:graphic>
          <a:graphicData uri="http://schemas.openxmlformats.org/presentationml/2006/ole">
            <mc:AlternateContent xmlns:mc="http://schemas.openxmlformats.org/markup-compatibility/2006">
              <mc:Choice xmlns:v="urn:schemas-microsoft-com:vml" Requires="v">
                <p:oleObj name="Equation" r:id="rId4" imgW="7677150" imgH="3952875" progId="Equation.3">
                  <p:embed/>
                </p:oleObj>
              </mc:Choice>
              <mc:Fallback>
                <p:oleObj name="Equation" r:id="rId4" imgW="7677150" imgH="395287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363" y="3643313"/>
                        <a:ext cx="9493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3132" name="文字方塊 29"/>
          <p:cNvSpPr txBox="1">
            <a:spLocks noChangeArrowheads="1"/>
          </p:cNvSpPr>
          <p:nvPr/>
        </p:nvSpPr>
        <p:spPr bwMode="auto">
          <a:xfrm>
            <a:off x="5214938" y="4000500"/>
            <a:ext cx="64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3200" b="1"/>
              <a:t>‧</a:t>
            </a:r>
            <a:endParaRPr lang="zh-TW" altLang="en-US" sz="3200" b="1"/>
          </a:p>
        </p:txBody>
      </p:sp>
      <p:graphicFrame>
        <p:nvGraphicFramePr>
          <p:cNvPr id="133133" name="Object 4"/>
          <p:cNvGraphicFramePr>
            <a:graphicFrameLocks noChangeAspect="1"/>
          </p:cNvGraphicFramePr>
          <p:nvPr/>
        </p:nvGraphicFramePr>
        <p:xfrm>
          <a:off x="5572125" y="4000500"/>
          <a:ext cx="949325" cy="571500"/>
        </p:xfrm>
        <a:graphic>
          <a:graphicData uri="http://schemas.openxmlformats.org/presentationml/2006/ole">
            <mc:AlternateContent xmlns:mc="http://schemas.openxmlformats.org/markup-compatibility/2006">
              <mc:Choice xmlns:v="urn:schemas-microsoft-com:vml" Requires="v">
                <p:oleObj name="Equation" r:id="rId6" imgW="7677150" imgH="3952875" progId="Equation.3">
                  <p:embed/>
                </p:oleObj>
              </mc:Choice>
              <mc:Fallback>
                <p:oleObj name="Equation" r:id="rId6" imgW="7677150" imgH="3952875"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25" y="4000500"/>
                        <a:ext cx="9493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3134" name="Object 6"/>
          <p:cNvGraphicFramePr>
            <a:graphicFrameLocks noChangeAspect="1"/>
          </p:cNvGraphicFramePr>
          <p:nvPr/>
        </p:nvGraphicFramePr>
        <p:xfrm>
          <a:off x="1946275" y="3286125"/>
          <a:ext cx="2055813" cy="500063"/>
        </p:xfrm>
        <a:graphic>
          <a:graphicData uri="http://schemas.openxmlformats.org/presentationml/2006/ole">
            <mc:AlternateContent xmlns:mc="http://schemas.openxmlformats.org/markup-compatibility/2006">
              <mc:Choice xmlns:v="urn:schemas-microsoft-com:vml" Requires="v">
                <p:oleObj name="Equation" r:id="rId8" imgW="16240125" imgH="3952875" progId="Equation.3">
                  <p:embed/>
                </p:oleObj>
              </mc:Choice>
              <mc:Fallback>
                <p:oleObj name="Equation" r:id="rId8" imgW="16240125" imgH="3952875"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6275" y="3286125"/>
                        <a:ext cx="2055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 name="矩形 14"/>
          <p:cNvSpPr/>
          <p:nvPr/>
        </p:nvSpPr>
        <p:spPr>
          <a:xfrm>
            <a:off x="8460432" y="6405325"/>
            <a:ext cx="614819" cy="369332"/>
          </a:xfrm>
          <a:prstGeom prst="rect">
            <a:avLst/>
          </a:prstGeom>
        </p:spPr>
        <p:txBody>
          <a:bodyPr wrap="square">
            <a:spAutoFit/>
          </a:bodyPr>
          <a:lstStyle/>
          <a:p>
            <a:r>
              <a:rPr lang="en-US" altLang="zh-TW" dirty="0"/>
              <a:t>109</a:t>
            </a:r>
            <a:endParaRPr lang="zh-TW" alt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CFE59F53-8FE9-1448-A305-EA85D53C65F0}"/>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34147" name="Rectangle 2"/>
          <p:cNvSpPr>
            <a:spLocks noGrp="1" noChangeArrowheads="1"/>
          </p:cNvSpPr>
          <p:nvPr>
            <p:ph type="title"/>
          </p:nvPr>
        </p:nvSpPr>
        <p:spPr/>
        <p:txBody>
          <a:bodyPr/>
          <a:lstStyle/>
          <a:p>
            <a:r>
              <a:rPr lang="en-US" altLang="zh-TW"/>
              <a:t>11.10 Least-Squares Curve Fitting</a:t>
            </a:r>
          </a:p>
        </p:txBody>
      </p:sp>
      <p:sp>
        <p:nvSpPr>
          <p:cNvPr id="134148" name="Rectangle 3"/>
          <p:cNvSpPr>
            <a:spLocks noGrp="1" noChangeArrowheads="1"/>
          </p:cNvSpPr>
          <p:nvPr>
            <p:ph type="body" idx="1"/>
          </p:nvPr>
        </p:nvSpPr>
        <p:spPr>
          <a:xfrm>
            <a:off x="428625" y="2041525"/>
            <a:ext cx="8429625" cy="4411663"/>
          </a:xfrm>
        </p:spPr>
        <p:txBody>
          <a:bodyPr/>
          <a:lstStyle/>
          <a:p>
            <a:r>
              <a:rPr lang="en-US" altLang="zh-TW"/>
              <a:t> </a:t>
            </a:r>
          </a:p>
          <a:p>
            <a:endParaRPr lang="en-US" altLang="zh-TW"/>
          </a:p>
          <a:p>
            <a:endParaRPr lang="en-US" altLang="zh-TW"/>
          </a:p>
          <a:p>
            <a:endParaRPr lang="en-US" altLang="zh-TW"/>
          </a:p>
          <a:p>
            <a:endParaRPr lang="en-US" altLang="zh-TW"/>
          </a:p>
          <a:p>
            <a:endParaRPr lang="en-US" altLang="zh-TW"/>
          </a:p>
          <a:p>
            <a:endParaRPr lang="en-US" altLang="zh-TW"/>
          </a:p>
          <a:p>
            <a:pPr>
              <a:buFont typeface="Wingdings" panose="05000000000000000000" pitchFamily="2" charset="2"/>
              <a:buNone/>
            </a:pPr>
            <a:r>
              <a:rPr lang="en-US" altLang="zh-TW"/>
              <a:t> </a:t>
            </a:r>
          </a:p>
          <a:p>
            <a:endParaRPr lang="en-US" altLang="zh-TW"/>
          </a:p>
        </p:txBody>
      </p:sp>
      <p:graphicFrame>
        <p:nvGraphicFramePr>
          <p:cNvPr id="134149" name="Object 5"/>
          <p:cNvGraphicFramePr>
            <a:graphicFrameLocks noChangeAspect="1"/>
          </p:cNvGraphicFramePr>
          <p:nvPr/>
        </p:nvGraphicFramePr>
        <p:xfrm>
          <a:off x="928688" y="1857375"/>
          <a:ext cx="3003550" cy="1052513"/>
        </p:xfrm>
        <a:graphic>
          <a:graphicData uri="http://schemas.openxmlformats.org/presentationml/2006/ole">
            <mc:AlternateContent xmlns:mc="http://schemas.openxmlformats.org/markup-compatibility/2006">
              <mc:Choice xmlns:v="urn:schemas-microsoft-com:vml" Requires="v">
                <p:oleObj name="Equation" r:id="rId2" imgW="21288375" imgH="7458075" progId="Equation.3">
                  <p:embed/>
                </p:oleObj>
              </mc:Choice>
              <mc:Fallback>
                <p:oleObj name="Equation" r:id="rId2" imgW="21288375" imgH="7458075"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857375"/>
                        <a:ext cx="300355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7" name="直線單箭頭接點 6">
            <a:extLst>
              <a:ext uri="{FF2B5EF4-FFF2-40B4-BE49-F238E27FC236}">
                <a16:creationId xmlns:a16="http://schemas.microsoft.com/office/drawing/2014/main" id="{446B17B4-5BFF-8E4B-AB6C-C3A44279EDB5}"/>
              </a:ext>
            </a:extLst>
          </p:cNvPr>
          <p:cNvCxnSpPr/>
          <p:nvPr/>
        </p:nvCxnSpPr>
        <p:spPr>
          <a:xfrm>
            <a:off x="2357438" y="4641850"/>
            <a:ext cx="3786187"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A4090F30-7947-F841-9C17-AF9319DDF09C}"/>
              </a:ext>
            </a:extLst>
          </p:cNvPr>
          <p:cNvCxnSpPr/>
          <p:nvPr/>
        </p:nvCxnSpPr>
        <p:spPr>
          <a:xfrm rot="16200000" flipV="1">
            <a:off x="2490788" y="4500562"/>
            <a:ext cx="3295650" cy="952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 name="弧形 11">
            <a:extLst>
              <a:ext uri="{FF2B5EF4-FFF2-40B4-BE49-F238E27FC236}">
                <a16:creationId xmlns:a16="http://schemas.microsoft.com/office/drawing/2014/main" id="{F240AABD-2889-F04A-87E4-E40F700E3538}"/>
              </a:ext>
            </a:extLst>
          </p:cNvPr>
          <p:cNvSpPr/>
          <p:nvPr/>
        </p:nvSpPr>
        <p:spPr>
          <a:xfrm rot="5400000">
            <a:off x="2963069" y="2748757"/>
            <a:ext cx="3381375" cy="1836737"/>
          </a:xfrm>
          <a:prstGeom prst="arc">
            <a:avLst>
              <a:gd name="adj1" fmla="val 16200000"/>
              <a:gd name="adj2" fmla="val 513921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TW" altLang="en-US"/>
          </a:p>
        </p:txBody>
      </p:sp>
      <p:sp>
        <p:nvSpPr>
          <p:cNvPr id="134153" name="文字方塊 12"/>
          <p:cNvSpPr txBox="1">
            <a:spLocks noChangeArrowheads="1"/>
          </p:cNvSpPr>
          <p:nvPr/>
        </p:nvSpPr>
        <p:spPr bwMode="auto">
          <a:xfrm>
            <a:off x="4929188" y="3916363"/>
            <a:ext cx="64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3200" b="1"/>
              <a:t>‧</a:t>
            </a:r>
            <a:endParaRPr lang="zh-TW" altLang="en-US" sz="3200" b="1"/>
          </a:p>
        </p:txBody>
      </p:sp>
      <p:cxnSp>
        <p:nvCxnSpPr>
          <p:cNvPr id="22" name="直線接點 21">
            <a:extLst>
              <a:ext uri="{FF2B5EF4-FFF2-40B4-BE49-F238E27FC236}">
                <a16:creationId xmlns:a16="http://schemas.microsoft.com/office/drawing/2014/main" id="{E38A56AD-6D69-BC41-BED1-3B42E43690BC}"/>
              </a:ext>
            </a:extLst>
          </p:cNvPr>
          <p:cNvCxnSpPr/>
          <p:nvPr/>
        </p:nvCxnSpPr>
        <p:spPr>
          <a:xfrm>
            <a:off x="5214938" y="4214813"/>
            <a:ext cx="285750" cy="714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34155" name="Object 4"/>
          <p:cNvGraphicFramePr>
            <a:graphicFrameLocks noChangeAspect="1"/>
          </p:cNvGraphicFramePr>
          <p:nvPr/>
        </p:nvGraphicFramePr>
        <p:xfrm>
          <a:off x="4551363" y="3643313"/>
          <a:ext cx="949325" cy="571500"/>
        </p:xfrm>
        <a:graphic>
          <a:graphicData uri="http://schemas.openxmlformats.org/presentationml/2006/ole">
            <mc:AlternateContent xmlns:mc="http://schemas.openxmlformats.org/markup-compatibility/2006">
              <mc:Choice xmlns:v="urn:schemas-microsoft-com:vml" Requires="v">
                <p:oleObj name="Equation" r:id="rId4" imgW="7677150" imgH="3952875" progId="Equation.3">
                  <p:embed/>
                </p:oleObj>
              </mc:Choice>
              <mc:Fallback>
                <p:oleObj name="Equation" r:id="rId4" imgW="7677150" imgH="395287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363" y="3643313"/>
                        <a:ext cx="9493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4156" name="文字方塊 29"/>
          <p:cNvSpPr txBox="1">
            <a:spLocks noChangeArrowheads="1"/>
          </p:cNvSpPr>
          <p:nvPr/>
        </p:nvSpPr>
        <p:spPr bwMode="auto">
          <a:xfrm>
            <a:off x="5214938" y="4000500"/>
            <a:ext cx="64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3200" b="1"/>
              <a:t>‧</a:t>
            </a:r>
            <a:endParaRPr lang="zh-TW" altLang="en-US" sz="3200" b="1"/>
          </a:p>
        </p:txBody>
      </p:sp>
      <p:graphicFrame>
        <p:nvGraphicFramePr>
          <p:cNvPr id="134157" name="Object 4"/>
          <p:cNvGraphicFramePr>
            <a:graphicFrameLocks noChangeAspect="1"/>
          </p:cNvGraphicFramePr>
          <p:nvPr/>
        </p:nvGraphicFramePr>
        <p:xfrm>
          <a:off x="5572125" y="4000500"/>
          <a:ext cx="949325" cy="571500"/>
        </p:xfrm>
        <a:graphic>
          <a:graphicData uri="http://schemas.openxmlformats.org/presentationml/2006/ole">
            <mc:AlternateContent xmlns:mc="http://schemas.openxmlformats.org/markup-compatibility/2006">
              <mc:Choice xmlns:v="urn:schemas-microsoft-com:vml" Requires="v">
                <p:oleObj name="Equation" r:id="rId6" imgW="7677150" imgH="3952875" progId="Equation.3">
                  <p:embed/>
                </p:oleObj>
              </mc:Choice>
              <mc:Fallback>
                <p:oleObj name="Equation" r:id="rId6" imgW="7677150" imgH="3952875"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25" y="4000500"/>
                        <a:ext cx="9493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4158" name="Object 6"/>
          <p:cNvGraphicFramePr>
            <a:graphicFrameLocks noChangeAspect="1"/>
          </p:cNvGraphicFramePr>
          <p:nvPr/>
        </p:nvGraphicFramePr>
        <p:xfrm>
          <a:off x="1946275" y="3286125"/>
          <a:ext cx="2055813" cy="500063"/>
        </p:xfrm>
        <a:graphic>
          <a:graphicData uri="http://schemas.openxmlformats.org/presentationml/2006/ole">
            <mc:AlternateContent xmlns:mc="http://schemas.openxmlformats.org/markup-compatibility/2006">
              <mc:Choice xmlns:v="urn:schemas-microsoft-com:vml" Requires="v">
                <p:oleObj name="Equation" r:id="rId8" imgW="16240125" imgH="3952875" progId="Equation.3">
                  <p:embed/>
                </p:oleObj>
              </mc:Choice>
              <mc:Fallback>
                <p:oleObj name="Equation" r:id="rId8" imgW="16240125" imgH="3952875"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6275" y="3286125"/>
                        <a:ext cx="2055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4159" name="文字方塊 14"/>
          <p:cNvSpPr txBox="1">
            <a:spLocks noChangeArrowheads="1"/>
          </p:cNvSpPr>
          <p:nvPr/>
        </p:nvSpPr>
        <p:spPr bwMode="auto">
          <a:xfrm>
            <a:off x="4929188" y="4702175"/>
            <a:ext cx="64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3200" b="1"/>
              <a:t>‧</a:t>
            </a:r>
            <a:endParaRPr lang="zh-TW" altLang="en-US" sz="3200" b="1"/>
          </a:p>
        </p:txBody>
      </p:sp>
      <p:cxnSp>
        <p:nvCxnSpPr>
          <p:cNvPr id="17" name="直線接點 16">
            <a:extLst>
              <a:ext uri="{FF2B5EF4-FFF2-40B4-BE49-F238E27FC236}">
                <a16:creationId xmlns:a16="http://schemas.microsoft.com/office/drawing/2014/main" id="{7E26BD30-8592-6543-9733-D3011D029E34}"/>
              </a:ext>
            </a:extLst>
          </p:cNvPr>
          <p:cNvCxnSpPr/>
          <p:nvPr/>
        </p:nvCxnSpPr>
        <p:spPr>
          <a:xfrm rot="5400000">
            <a:off x="4822826" y="4606925"/>
            <a:ext cx="785812" cy="15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460432" y="6405325"/>
            <a:ext cx="614819" cy="369332"/>
          </a:xfrm>
          <a:prstGeom prst="rect">
            <a:avLst/>
          </a:prstGeom>
        </p:spPr>
        <p:txBody>
          <a:bodyPr wrap="square">
            <a:spAutoFit/>
          </a:bodyPr>
          <a:lstStyle/>
          <a:p>
            <a:r>
              <a:rPr lang="en-US" altLang="zh-TW" dirty="0"/>
              <a:t>110</a:t>
            </a:r>
            <a:endParaRPr lang="zh-TW"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標題 1"/>
          <p:cNvSpPr>
            <a:spLocks noGrp="1" noChangeArrowheads="1"/>
          </p:cNvSpPr>
          <p:nvPr>
            <p:ph type="title"/>
          </p:nvPr>
        </p:nvSpPr>
        <p:spPr/>
        <p:txBody>
          <a:bodyPr/>
          <a:lstStyle/>
          <a:p>
            <a:r>
              <a:rPr lang="en-US" altLang="zh-TW"/>
              <a:t>11.10 Least-Squares Curve Fitting</a:t>
            </a:r>
            <a:endParaRPr lang="zh-TW" altLang="en-US"/>
          </a:p>
        </p:txBody>
      </p:sp>
      <p:sp>
        <p:nvSpPr>
          <p:cNvPr id="13517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133600"/>
            <a:ext cx="6985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36838"/>
            <a:ext cx="414020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933825"/>
            <a:ext cx="55086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2924175"/>
            <a:ext cx="26638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2924175"/>
            <a:ext cx="20002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4724400"/>
            <a:ext cx="4521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8" name="矩形 8"/>
          <p:cNvSpPr>
            <a:spLocks noChangeArrowheads="1"/>
          </p:cNvSpPr>
          <p:nvPr/>
        </p:nvSpPr>
        <p:spPr bwMode="auto">
          <a:xfrm>
            <a:off x="3779838" y="3068638"/>
            <a:ext cx="7921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3200"/>
              <a:t>→</a:t>
            </a:r>
          </a:p>
        </p:txBody>
      </p:sp>
      <p:sp>
        <p:nvSpPr>
          <p:cNvPr id="135179" name="矩形 8"/>
          <p:cNvSpPr>
            <a:spLocks noChangeArrowheads="1"/>
          </p:cNvSpPr>
          <p:nvPr/>
        </p:nvSpPr>
        <p:spPr bwMode="auto">
          <a:xfrm>
            <a:off x="2700338" y="3933825"/>
            <a:ext cx="792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3200"/>
              <a:t>→</a:t>
            </a:r>
          </a:p>
        </p:txBody>
      </p:sp>
      <p:sp>
        <p:nvSpPr>
          <p:cNvPr id="135180" name="矩形 8"/>
          <p:cNvSpPr>
            <a:spLocks noChangeArrowheads="1"/>
          </p:cNvSpPr>
          <p:nvPr/>
        </p:nvSpPr>
        <p:spPr bwMode="auto">
          <a:xfrm>
            <a:off x="1835150" y="4797425"/>
            <a:ext cx="14414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5400"/>
              <a:t>→</a:t>
            </a:r>
          </a:p>
        </p:txBody>
      </p:sp>
      <p:sp>
        <p:nvSpPr>
          <p:cNvPr id="13" name="矩形 12"/>
          <p:cNvSpPr/>
          <p:nvPr/>
        </p:nvSpPr>
        <p:spPr>
          <a:xfrm>
            <a:off x="8532440" y="6405325"/>
            <a:ext cx="542811" cy="369332"/>
          </a:xfrm>
          <a:prstGeom prst="rect">
            <a:avLst/>
          </a:prstGeom>
        </p:spPr>
        <p:txBody>
          <a:bodyPr wrap="square">
            <a:spAutoFit/>
          </a:bodyPr>
          <a:lstStyle/>
          <a:p>
            <a:r>
              <a:rPr lang="en-US" altLang="zh-TW" dirty="0"/>
              <a:t>111</a:t>
            </a:r>
            <a:endParaRPr lang="zh-TW" alt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3B1A540E-937E-4141-810E-345E0E7DD71E}"/>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36195" name="Rectangle 2"/>
          <p:cNvSpPr>
            <a:spLocks noGrp="1" noChangeArrowheads="1"/>
          </p:cNvSpPr>
          <p:nvPr>
            <p:ph type="title"/>
          </p:nvPr>
        </p:nvSpPr>
        <p:spPr/>
        <p:txBody>
          <a:bodyPr/>
          <a:lstStyle/>
          <a:p>
            <a:r>
              <a:rPr lang="en-US" altLang="zh-TW"/>
              <a:t>11.10 Least-Squares Curve Fitting</a:t>
            </a:r>
          </a:p>
        </p:txBody>
      </p:sp>
      <p:sp>
        <p:nvSpPr>
          <p:cNvPr id="136196" name="Rectangle 3"/>
          <p:cNvSpPr>
            <a:spLocks noGrp="1" noChangeArrowheads="1"/>
          </p:cNvSpPr>
          <p:nvPr>
            <p:ph type="body" idx="1"/>
          </p:nvPr>
        </p:nvSpPr>
        <p:spPr>
          <a:xfrm>
            <a:off x="357188" y="2041525"/>
            <a:ext cx="8572500" cy="4411663"/>
          </a:xfrm>
        </p:spPr>
        <p:txBody>
          <a:bodyPr/>
          <a:lstStyle/>
          <a:p>
            <a:r>
              <a:rPr lang="en-US" altLang="zh-TW"/>
              <a:t>Distance </a:t>
            </a:r>
            <a:r>
              <a:rPr lang="en-US" altLang="zh-TW" i="1"/>
              <a:t>d </a:t>
            </a:r>
            <a:r>
              <a:rPr lang="en-US" altLang="zh-TW"/>
              <a:t>between           and the curve :</a:t>
            </a:r>
            <a:endParaRPr lang="en-US" altLang="zh-TW" i="1"/>
          </a:p>
          <a:p>
            <a:pPr>
              <a:buFont typeface="Wingdings" panose="05000000000000000000" pitchFamily="2" charset="2"/>
              <a:buNone/>
            </a:pPr>
            <a:endParaRPr lang="en-US" altLang="zh-TW"/>
          </a:p>
          <a:p>
            <a:endParaRPr lang="en-US" altLang="zh-TW"/>
          </a:p>
          <a:p>
            <a:endParaRPr lang="en-US" altLang="zh-TW"/>
          </a:p>
          <a:p>
            <a:r>
              <a:rPr lang="en-US" altLang="zh-TW"/>
              <a:t> </a:t>
            </a:r>
          </a:p>
          <a:p>
            <a:endParaRPr lang="en-US" altLang="zh-TW"/>
          </a:p>
          <a:p>
            <a:endParaRPr lang="en-US" altLang="zh-TW"/>
          </a:p>
          <a:p>
            <a:endParaRPr lang="en-US" altLang="zh-TW"/>
          </a:p>
        </p:txBody>
      </p:sp>
      <p:graphicFrame>
        <p:nvGraphicFramePr>
          <p:cNvPr id="136197" name="Object 2"/>
          <p:cNvGraphicFramePr>
            <a:graphicFrameLocks noChangeAspect="1"/>
          </p:cNvGraphicFramePr>
          <p:nvPr/>
        </p:nvGraphicFramePr>
        <p:xfrm>
          <a:off x="785813" y="4071938"/>
          <a:ext cx="8145462" cy="1052512"/>
        </p:xfrm>
        <a:graphic>
          <a:graphicData uri="http://schemas.openxmlformats.org/presentationml/2006/ole">
            <mc:AlternateContent xmlns:mc="http://schemas.openxmlformats.org/markup-compatibility/2006">
              <mc:Choice xmlns:v="urn:schemas-microsoft-com:vml" Requires="v">
                <p:oleObj name="Equation" r:id="rId3" imgW="57711975" imgH="7458075" progId="Equation.3">
                  <p:embed/>
                </p:oleObj>
              </mc:Choice>
              <mc:Fallback>
                <p:oleObj name="Equation" r:id="rId3" imgW="57711975" imgH="745807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4071938"/>
                        <a:ext cx="8145462"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左-右雙向箭號 5">
            <a:extLst>
              <a:ext uri="{FF2B5EF4-FFF2-40B4-BE49-F238E27FC236}">
                <a16:creationId xmlns:a16="http://schemas.microsoft.com/office/drawing/2014/main" id="{BC60EA85-56C3-654C-9B09-BA93D98A8E59}"/>
              </a:ext>
            </a:extLst>
          </p:cNvPr>
          <p:cNvSpPr/>
          <p:nvPr/>
        </p:nvSpPr>
        <p:spPr>
          <a:xfrm>
            <a:off x="785813" y="5500688"/>
            <a:ext cx="571500" cy="28575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aphicFrame>
        <p:nvGraphicFramePr>
          <p:cNvPr id="136199" name="Object 3"/>
          <p:cNvGraphicFramePr>
            <a:graphicFrameLocks noChangeAspect="1"/>
          </p:cNvGraphicFramePr>
          <p:nvPr/>
        </p:nvGraphicFramePr>
        <p:xfrm>
          <a:off x="1414463" y="2786063"/>
          <a:ext cx="4738687" cy="1285875"/>
        </p:xfrm>
        <a:graphic>
          <a:graphicData uri="http://schemas.openxmlformats.org/presentationml/2006/ole">
            <mc:AlternateContent xmlns:mc="http://schemas.openxmlformats.org/markup-compatibility/2006">
              <mc:Choice xmlns:v="urn:schemas-microsoft-com:vml" Requires="v">
                <p:oleObj name="Equation" r:id="rId5" imgW="46081950" imgH="12506325" progId="Equation.3">
                  <p:embed/>
                </p:oleObj>
              </mc:Choice>
              <mc:Fallback>
                <p:oleObj name="Equation" r:id="rId5" imgW="46081950" imgH="1250632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463" y="2786063"/>
                        <a:ext cx="4738687"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6200" name="Object 4"/>
          <p:cNvGraphicFramePr>
            <a:graphicFrameLocks noChangeAspect="1"/>
          </p:cNvGraphicFramePr>
          <p:nvPr/>
        </p:nvGraphicFramePr>
        <p:xfrm>
          <a:off x="1608138" y="5210175"/>
          <a:ext cx="5821362" cy="1219200"/>
        </p:xfrm>
        <a:graphic>
          <a:graphicData uri="http://schemas.openxmlformats.org/presentationml/2006/ole">
            <mc:AlternateContent xmlns:mc="http://schemas.openxmlformats.org/markup-compatibility/2006">
              <mc:Choice xmlns:v="urn:schemas-microsoft-com:vml" Requires="v">
                <p:oleObj name="Equation" r:id="rId7" imgW="56616600" imgH="11849100" progId="Equation.3">
                  <p:embed/>
                </p:oleObj>
              </mc:Choice>
              <mc:Fallback>
                <p:oleObj name="Equation" r:id="rId7" imgW="56616600" imgH="118491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8138" y="5210175"/>
                        <a:ext cx="5821362"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6201" name="Object 5"/>
          <p:cNvGraphicFramePr>
            <a:graphicFrameLocks noChangeAspect="1"/>
          </p:cNvGraphicFramePr>
          <p:nvPr/>
        </p:nvGraphicFramePr>
        <p:xfrm>
          <a:off x="4214813" y="2071688"/>
          <a:ext cx="1055687" cy="542925"/>
        </p:xfrm>
        <a:graphic>
          <a:graphicData uri="http://schemas.openxmlformats.org/presentationml/2006/ole">
            <mc:AlternateContent xmlns:mc="http://schemas.openxmlformats.org/markup-compatibility/2006">
              <mc:Choice xmlns:v="urn:schemas-microsoft-com:vml" Requires="v">
                <p:oleObj name="Equation" r:id="rId9" imgW="7677150" imgH="3952875" progId="Equation.3">
                  <p:embed/>
                </p:oleObj>
              </mc:Choice>
              <mc:Fallback>
                <p:oleObj name="Equation" r:id="rId9" imgW="7677150" imgH="3952875"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4813" y="2071688"/>
                        <a:ext cx="1055687"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 name="矩形 9"/>
          <p:cNvSpPr/>
          <p:nvPr/>
        </p:nvSpPr>
        <p:spPr>
          <a:xfrm>
            <a:off x="8460432" y="6405325"/>
            <a:ext cx="614819" cy="369332"/>
          </a:xfrm>
          <a:prstGeom prst="rect">
            <a:avLst/>
          </a:prstGeom>
        </p:spPr>
        <p:txBody>
          <a:bodyPr wrap="square">
            <a:spAutoFit/>
          </a:bodyPr>
          <a:lstStyle/>
          <a:p>
            <a:r>
              <a:rPr lang="en-US" altLang="zh-TW" dirty="0"/>
              <a:t>112</a:t>
            </a:r>
            <a:endParaRPr lang="zh-TW" alt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標題 1"/>
          <p:cNvSpPr>
            <a:spLocks noGrp="1" noChangeArrowheads="1"/>
          </p:cNvSpPr>
          <p:nvPr>
            <p:ph type="title"/>
          </p:nvPr>
        </p:nvSpPr>
        <p:spPr/>
        <p:txBody>
          <a:bodyPr/>
          <a:lstStyle/>
          <a:p>
            <a:r>
              <a:rPr lang="en-US" altLang="zh-TW" b="0" dirty="0"/>
              <a:t>11.10.1</a:t>
            </a:r>
            <a:r>
              <a:rPr lang="en-US" altLang="zh-TW" dirty="0"/>
              <a:t> </a:t>
            </a:r>
            <a:r>
              <a:rPr lang="en-US" altLang="zh-TW" b="0" dirty="0"/>
              <a:t>Gradient Descent</a:t>
            </a:r>
            <a:endParaRPr lang="zh-TW" altLang="en-US" dirty="0"/>
          </a:p>
        </p:txBody>
      </p:sp>
      <p:sp>
        <p:nvSpPr>
          <p:cNvPr id="137219"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37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644478"/>
            <a:ext cx="19827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068638"/>
            <a:ext cx="55816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205038"/>
            <a:ext cx="253841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460432" y="6405325"/>
            <a:ext cx="614819" cy="369332"/>
          </a:xfrm>
          <a:prstGeom prst="rect">
            <a:avLst/>
          </a:prstGeom>
        </p:spPr>
        <p:txBody>
          <a:bodyPr wrap="square">
            <a:spAutoFit/>
          </a:bodyPr>
          <a:lstStyle/>
          <a:p>
            <a:r>
              <a:rPr lang="en-US" altLang="zh-TW" dirty="0"/>
              <a:t>113</a:t>
            </a:r>
            <a:endParaRPr lang="zh-TW" alt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zh-TW" b="0"/>
              <a:t>11.10.1</a:t>
            </a:r>
            <a:r>
              <a:rPr lang="en-US" altLang="zh-TW"/>
              <a:t> </a:t>
            </a:r>
            <a:r>
              <a:rPr lang="en-US" altLang="zh-TW" b="0"/>
              <a:t>Gradient Descent</a:t>
            </a:r>
          </a:p>
        </p:txBody>
      </p:sp>
      <p:sp>
        <p:nvSpPr>
          <p:cNvPr id="139267" name="Rectangle 3"/>
          <p:cNvSpPr>
            <a:spLocks noGrp="1" noChangeArrowheads="1"/>
          </p:cNvSpPr>
          <p:nvPr>
            <p:ph type="body" idx="1"/>
          </p:nvPr>
        </p:nvSpPr>
        <p:spPr>
          <a:xfrm>
            <a:off x="373063" y="2041525"/>
            <a:ext cx="8699500" cy="4411663"/>
          </a:xfrm>
        </p:spPr>
        <p:txBody>
          <a:bodyPr/>
          <a:lstStyle/>
          <a:p>
            <a:r>
              <a:rPr lang="en-US" altLang="zh-TW"/>
              <a:t>First-order iterative technique in minimization problem</a:t>
            </a:r>
          </a:p>
          <a:p>
            <a:r>
              <a:rPr lang="en-US" altLang="zh-TW"/>
              <a:t>Initial value : </a:t>
            </a:r>
          </a:p>
          <a:p>
            <a:pPr>
              <a:buFont typeface="Wingdings" panose="05000000000000000000" pitchFamily="2" charset="2"/>
              <a:buNone/>
            </a:pPr>
            <a:r>
              <a:rPr lang="en-US" altLang="zh-TW"/>
              <a:t>    (</a:t>
            </a:r>
            <a:r>
              <a:rPr lang="en-US" altLang="zh-TW" i="1"/>
              <a:t>t+1</a:t>
            </a:r>
            <a:r>
              <a:rPr lang="en-US" altLang="zh-TW"/>
              <a:t>)-th iteration </a:t>
            </a:r>
            <a:r>
              <a:rPr lang="en-US" altLang="zh-TW">
                <a:sym typeface="Wingdings" panose="05000000000000000000" pitchFamily="2" charset="2"/>
              </a:rPr>
              <a:t></a:t>
            </a:r>
            <a:endParaRPr lang="en-US" altLang="zh-TW"/>
          </a:p>
          <a:p>
            <a:r>
              <a:rPr lang="en-US" altLang="zh-TW"/>
              <a:t>First-order Taylor series expansion around      </a:t>
            </a:r>
          </a:p>
          <a:p>
            <a:endParaRPr lang="en-US" altLang="zh-TW"/>
          </a:p>
          <a:p>
            <a:r>
              <a:rPr lang="en-US" altLang="zh-TW"/>
              <a:t>      should be in the negative gradient direction</a:t>
            </a:r>
          </a:p>
        </p:txBody>
      </p:sp>
      <p:graphicFrame>
        <p:nvGraphicFramePr>
          <p:cNvPr id="139268" name="Object 5"/>
          <p:cNvGraphicFramePr>
            <a:graphicFrameLocks noChangeAspect="1"/>
          </p:cNvGraphicFramePr>
          <p:nvPr/>
        </p:nvGraphicFramePr>
        <p:xfrm>
          <a:off x="3090863" y="3028950"/>
          <a:ext cx="695325" cy="614363"/>
        </p:xfrm>
        <a:graphic>
          <a:graphicData uri="http://schemas.openxmlformats.org/presentationml/2006/ole">
            <mc:AlternateContent xmlns:mc="http://schemas.openxmlformats.org/markup-compatibility/2006">
              <mc:Choice xmlns:v="urn:schemas-microsoft-com:vml" Requires="v">
                <p:oleObj name="Equation" r:id="rId3" imgW="3295650" imgH="3952875" progId="Equation.3">
                  <p:embed/>
                </p:oleObj>
              </mc:Choice>
              <mc:Fallback>
                <p:oleObj name="Equation" r:id="rId3" imgW="3295650" imgH="395287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3028950"/>
                        <a:ext cx="695325"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9269" name="Object 6"/>
          <p:cNvGraphicFramePr>
            <a:graphicFrameLocks noChangeAspect="1"/>
          </p:cNvGraphicFramePr>
          <p:nvPr/>
        </p:nvGraphicFramePr>
        <p:xfrm>
          <a:off x="4214813" y="3500438"/>
          <a:ext cx="3019425" cy="712787"/>
        </p:xfrm>
        <a:graphic>
          <a:graphicData uri="http://schemas.openxmlformats.org/presentationml/2006/ole">
            <mc:AlternateContent xmlns:mc="http://schemas.openxmlformats.org/markup-compatibility/2006">
              <mc:Choice xmlns:v="urn:schemas-microsoft-com:vml" Requires="v">
                <p:oleObj name="Equation" r:id="rId5" imgW="15582900" imgH="3952875" progId="Equation.3">
                  <p:embed/>
                </p:oleObj>
              </mc:Choice>
              <mc:Fallback>
                <p:oleObj name="Equation" r:id="rId5" imgW="15582900" imgH="395287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3500438"/>
                        <a:ext cx="3019425" cy="71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9270" name="Object 8"/>
          <p:cNvGraphicFramePr>
            <a:graphicFrameLocks noChangeAspect="1"/>
          </p:cNvGraphicFramePr>
          <p:nvPr/>
        </p:nvGraphicFramePr>
        <p:xfrm>
          <a:off x="642938" y="4643438"/>
          <a:ext cx="8358187" cy="679450"/>
        </p:xfrm>
        <a:graphic>
          <a:graphicData uri="http://schemas.openxmlformats.org/presentationml/2006/ole">
            <mc:AlternateContent xmlns:mc="http://schemas.openxmlformats.org/markup-compatibility/2006">
              <mc:Choice xmlns:v="urn:schemas-microsoft-com:vml" Requires="v">
                <p:oleObj name="Equation" r:id="rId7" imgW="51787425" imgH="4171950" progId="Equation.3">
                  <p:embed/>
                </p:oleObj>
              </mc:Choice>
              <mc:Fallback>
                <p:oleObj name="Equation" r:id="rId7" imgW="51787425" imgH="417195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8" y="4643438"/>
                        <a:ext cx="8358187"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9271" name="Object 9"/>
          <p:cNvGraphicFramePr>
            <a:graphicFrameLocks noChangeAspect="1"/>
          </p:cNvGraphicFramePr>
          <p:nvPr/>
        </p:nvGraphicFramePr>
        <p:xfrm>
          <a:off x="8120063" y="4073525"/>
          <a:ext cx="595312" cy="712788"/>
        </p:xfrm>
        <a:graphic>
          <a:graphicData uri="http://schemas.openxmlformats.org/presentationml/2006/ole">
            <mc:AlternateContent xmlns:mc="http://schemas.openxmlformats.org/markup-compatibility/2006">
              <mc:Choice xmlns:v="urn:schemas-microsoft-com:vml" Requires="v">
                <p:oleObj name="Equation" r:id="rId9" imgW="3076575" imgH="3952875" progId="Equation.3">
                  <p:embed/>
                </p:oleObj>
              </mc:Choice>
              <mc:Fallback>
                <p:oleObj name="Equation" r:id="rId9" imgW="3076575" imgH="3952875"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0063" y="4073525"/>
                        <a:ext cx="595312"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9272" name="Object 11"/>
          <p:cNvGraphicFramePr>
            <a:graphicFrameLocks noChangeAspect="1"/>
          </p:cNvGraphicFramePr>
          <p:nvPr/>
        </p:nvGraphicFramePr>
        <p:xfrm>
          <a:off x="714375" y="5286375"/>
          <a:ext cx="671513" cy="500063"/>
        </p:xfrm>
        <a:graphic>
          <a:graphicData uri="http://schemas.openxmlformats.org/presentationml/2006/ole">
            <mc:AlternateContent xmlns:mc="http://schemas.openxmlformats.org/markup-compatibility/2006">
              <mc:Choice xmlns:v="urn:schemas-microsoft-com:vml" Requires="v">
                <p:oleObj name="Equation" r:id="rId11" imgW="4171950" imgH="3076575" progId="Equation.3">
                  <p:embed/>
                </p:oleObj>
              </mc:Choice>
              <mc:Fallback>
                <p:oleObj name="Equation" r:id="rId11" imgW="4171950" imgH="3076575"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4375" y="5286375"/>
                        <a:ext cx="671513"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9273" name="Object 12"/>
          <p:cNvGraphicFramePr>
            <a:graphicFrameLocks noChangeAspect="1"/>
          </p:cNvGraphicFramePr>
          <p:nvPr/>
        </p:nvGraphicFramePr>
        <p:xfrm>
          <a:off x="785813" y="5694363"/>
          <a:ext cx="4849812" cy="1163637"/>
        </p:xfrm>
        <a:graphic>
          <a:graphicData uri="http://schemas.openxmlformats.org/presentationml/2006/ole">
            <mc:AlternateContent xmlns:mc="http://schemas.openxmlformats.org/markup-compatibility/2006">
              <mc:Choice xmlns:v="urn:schemas-microsoft-com:vml" Requires="v">
                <p:oleObj name="Equation" r:id="rId13" imgW="34232850" imgH="9220200" progId="Equation.3">
                  <p:embed/>
                </p:oleObj>
              </mc:Choice>
              <mc:Fallback>
                <p:oleObj name="Equation" r:id="rId13" imgW="34232850" imgH="922020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3" y="5694363"/>
                        <a:ext cx="4849812" cy="116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頁尾版面配置區 2"/>
          <p:cNvSpPr>
            <a:spLocks noGrp="1"/>
          </p:cNvSpPr>
          <p:nvPr>
            <p:ph type="ftr" sz="quarter" idx="10"/>
          </p:nvPr>
        </p:nvSpPr>
        <p:spPr/>
        <p:txBody>
          <a:bodyPr/>
          <a:lstStyle/>
          <a:p>
            <a:pPr>
              <a:defRPr/>
            </a:pPr>
            <a:r>
              <a:rPr lang="en-US" altLang="zh-TW"/>
              <a:t>DC &amp; CV Lab.</a:t>
            </a:r>
          </a:p>
          <a:p>
            <a:pPr>
              <a:defRPr/>
            </a:pPr>
            <a:r>
              <a:rPr lang="en-US" altLang="zh-TW"/>
              <a:t>CSIE NTU</a:t>
            </a:r>
          </a:p>
        </p:txBody>
      </p:sp>
      <p:sp>
        <p:nvSpPr>
          <p:cNvPr id="11" name="矩形 10"/>
          <p:cNvSpPr/>
          <p:nvPr/>
        </p:nvSpPr>
        <p:spPr>
          <a:xfrm>
            <a:off x="8460432" y="6405325"/>
            <a:ext cx="614819" cy="369332"/>
          </a:xfrm>
          <a:prstGeom prst="rect">
            <a:avLst/>
          </a:prstGeom>
        </p:spPr>
        <p:txBody>
          <a:bodyPr wrap="square">
            <a:spAutoFit/>
          </a:bodyPr>
          <a:lstStyle/>
          <a:p>
            <a:r>
              <a:rPr lang="en-US" altLang="zh-TW" dirty="0"/>
              <a:t>114</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noChangeArrowheads="1"/>
          </p:cNvSpPr>
          <p:nvPr>
            <p:ph type="title"/>
          </p:nvPr>
        </p:nvSpPr>
        <p:spPr/>
        <p:txBody>
          <a:bodyPr/>
          <a:lstStyle/>
          <a:p>
            <a:pPr eaLnBrk="1" hangingPunct="1"/>
            <a:r>
              <a:rPr lang="en-US" altLang="zh-TW" b="0" dirty="0"/>
              <a:t>11.2.2 </a:t>
            </a:r>
            <a:r>
              <a:rPr lang="en-US" altLang="en-US" b="0" dirty="0"/>
              <a:t>Border</a:t>
            </a:r>
            <a:r>
              <a:rPr lang="en-US" altLang="zh-TW" b="0" dirty="0"/>
              <a:t>-</a:t>
            </a:r>
            <a:r>
              <a:rPr lang="en-US" altLang="en-US" b="0" dirty="0"/>
              <a:t>Tracking Algorithm</a:t>
            </a:r>
            <a:endParaRPr lang="zh-TW" altLang="en-US"/>
          </a:p>
        </p:txBody>
      </p:sp>
      <p:sp>
        <p:nvSpPr>
          <p:cNvPr id="25603"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pic>
        <p:nvPicPr>
          <p:cNvPr id="2560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2071688"/>
            <a:ext cx="6599237" cy="4206875"/>
          </a:xfrm>
          <a:noFill/>
        </p:spPr>
      </p:pic>
      <p:sp>
        <p:nvSpPr>
          <p:cNvPr id="5" name="矩形 4"/>
          <p:cNvSpPr/>
          <p:nvPr/>
        </p:nvSpPr>
        <p:spPr>
          <a:xfrm>
            <a:off x="8604448" y="6405325"/>
            <a:ext cx="470803" cy="369332"/>
          </a:xfrm>
          <a:prstGeom prst="rect">
            <a:avLst/>
          </a:prstGeom>
        </p:spPr>
        <p:txBody>
          <a:bodyPr wrap="square">
            <a:spAutoFit/>
          </a:bodyPr>
          <a:lstStyle/>
          <a:p>
            <a:r>
              <a:rPr lang="en-US" altLang="zh-TW" dirty="0"/>
              <a:t>11</a:t>
            </a:r>
            <a:endParaRPr lang="zh-TW" alt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71F123A0-F083-9648-9A19-AB7A147115BE}"/>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41315" name="Rectangle 2"/>
          <p:cNvSpPr>
            <a:spLocks noGrp="1" noChangeArrowheads="1"/>
          </p:cNvSpPr>
          <p:nvPr>
            <p:ph type="title"/>
          </p:nvPr>
        </p:nvSpPr>
        <p:spPr/>
        <p:txBody>
          <a:bodyPr/>
          <a:lstStyle/>
          <a:p>
            <a:r>
              <a:rPr lang="en-US" altLang="zh-TW" b="0"/>
              <a:t>11.10.2</a:t>
            </a:r>
            <a:r>
              <a:rPr lang="en-US" altLang="zh-TW"/>
              <a:t> </a:t>
            </a:r>
            <a:r>
              <a:rPr lang="en-US" altLang="zh-TW" b="0"/>
              <a:t>Newton Method</a:t>
            </a:r>
          </a:p>
        </p:txBody>
      </p:sp>
      <p:sp>
        <p:nvSpPr>
          <p:cNvPr id="141316" name="Rectangle 3"/>
          <p:cNvSpPr>
            <a:spLocks noGrp="1" noChangeArrowheads="1"/>
          </p:cNvSpPr>
          <p:nvPr>
            <p:ph type="body" idx="1"/>
          </p:nvPr>
        </p:nvSpPr>
        <p:spPr>
          <a:xfrm>
            <a:off x="142875" y="2041525"/>
            <a:ext cx="8556625" cy="4411663"/>
          </a:xfrm>
        </p:spPr>
        <p:txBody>
          <a:bodyPr/>
          <a:lstStyle/>
          <a:p>
            <a:r>
              <a:rPr lang="en-US" altLang="zh-TW"/>
              <a:t>Second-order iterative technique in minimization problem</a:t>
            </a:r>
          </a:p>
          <a:p>
            <a:r>
              <a:rPr lang="en-US" altLang="zh-TW"/>
              <a:t>Second-order Taylor series expansion around</a:t>
            </a:r>
          </a:p>
          <a:p>
            <a:endParaRPr lang="en-US" altLang="zh-TW"/>
          </a:p>
          <a:p>
            <a:endParaRPr lang="en-US" altLang="zh-TW"/>
          </a:p>
          <a:p>
            <a:pPr>
              <a:buFont typeface="Wingdings" panose="05000000000000000000" pitchFamily="2" charset="2"/>
              <a:buNone/>
            </a:pPr>
            <a:r>
              <a:rPr lang="en-US" altLang="zh-TW" sz="2400">
                <a:sym typeface="Wingdings" panose="05000000000000000000" pitchFamily="2" charset="2"/>
              </a:rPr>
              <a:t>		      </a:t>
            </a:r>
            <a:r>
              <a:rPr lang="en-US" altLang="zh-TW" sz="2800">
                <a:sym typeface="Wingdings" panose="05000000000000000000" pitchFamily="2" charset="2"/>
              </a:rPr>
              <a:t> second-order partial derivatives, Hessian</a:t>
            </a:r>
            <a:endParaRPr lang="en-US" altLang="zh-TW" sz="2800"/>
          </a:p>
          <a:p>
            <a:r>
              <a:rPr lang="en-US" altLang="zh-TW"/>
              <a:t>Take partial derivatives to zero with respect to </a:t>
            </a:r>
          </a:p>
        </p:txBody>
      </p:sp>
      <p:graphicFrame>
        <p:nvGraphicFramePr>
          <p:cNvPr id="141317" name="Object 5"/>
          <p:cNvGraphicFramePr>
            <a:graphicFrameLocks noChangeAspect="1"/>
          </p:cNvGraphicFramePr>
          <p:nvPr/>
        </p:nvGraphicFramePr>
        <p:xfrm>
          <a:off x="8358188" y="3000375"/>
          <a:ext cx="595312" cy="712788"/>
        </p:xfrm>
        <a:graphic>
          <a:graphicData uri="http://schemas.openxmlformats.org/presentationml/2006/ole">
            <mc:AlternateContent xmlns:mc="http://schemas.openxmlformats.org/markup-compatibility/2006">
              <mc:Choice xmlns:v="urn:schemas-microsoft-com:vml" Requires="v">
                <p:oleObj name="Equation" r:id="rId3" imgW="3076575" imgH="3952875" progId="Equation.3">
                  <p:embed/>
                </p:oleObj>
              </mc:Choice>
              <mc:Fallback>
                <p:oleObj name="Equation" r:id="rId3" imgW="3076575" imgH="395287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188" y="3000375"/>
                        <a:ext cx="595312"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nvGraphicFramePr>
        <p:xfrm>
          <a:off x="541338" y="3714750"/>
          <a:ext cx="8299450" cy="1000125"/>
        </p:xfrm>
        <a:graphic>
          <a:graphicData uri="http://schemas.openxmlformats.org/presentationml/2006/ole">
            <mc:AlternateContent xmlns:mc="http://schemas.openxmlformats.org/markup-compatibility/2006">
              <mc:Choice xmlns:v="urn:schemas-microsoft-com:vml" Requires="v">
                <p:oleObj name="方程式" r:id="rId5" imgW="57054750" imgH="6800850" progId="Equation.3">
                  <p:embed/>
                </p:oleObj>
              </mc:Choice>
              <mc:Fallback>
                <p:oleObj name="方程式" r:id="rId5" imgW="57054750" imgH="680085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38" y="3714750"/>
                        <a:ext cx="82994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1319" name="Object 7"/>
          <p:cNvGraphicFramePr>
            <a:graphicFrameLocks noChangeAspect="1"/>
          </p:cNvGraphicFramePr>
          <p:nvPr/>
        </p:nvGraphicFramePr>
        <p:xfrm>
          <a:off x="8335963" y="5232400"/>
          <a:ext cx="808037" cy="554038"/>
        </p:xfrm>
        <a:graphic>
          <a:graphicData uri="http://schemas.openxmlformats.org/presentationml/2006/ole">
            <mc:AlternateContent xmlns:mc="http://schemas.openxmlformats.org/markup-compatibility/2006">
              <mc:Choice xmlns:v="urn:schemas-microsoft-com:vml" Requires="v">
                <p:oleObj name="Equation" r:id="rId7" imgW="4171950" imgH="3076575" progId="Equation.3">
                  <p:embed/>
                </p:oleObj>
              </mc:Choice>
              <mc:Fallback>
                <p:oleObj name="Equation" r:id="rId7" imgW="4171950" imgH="3076575"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5963" y="5232400"/>
                        <a:ext cx="808037"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1320" name="Object 8"/>
          <p:cNvGraphicFramePr>
            <a:graphicFrameLocks noChangeAspect="1"/>
          </p:cNvGraphicFramePr>
          <p:nvPr/>
        </p:nvGraphicFramePr>
        <p:xfrm>
          <a:off x="979488" y="5907088"/>
          <a:ext cx="7372350" cy="614362"/>
        </p:xfrm>
        <a:graphic>
          <a:graphicData uri="http://schemas.openxmlformats.org/presentationml/2006/ole">
            <mc:AlternateContent xmlns:mc="http://schemas.openxmlformats.org/markup-compatibility/2006">
              <mc:Choice xmlns:v="urn:schemas-microsoft-com:vml" Requires="v">
                <p:oleObj name="Equation" r:id="rId9" imgW="50692050" imgH="4171950" progId="Equation.3">
                  <p:embed/>
                </p:oleObj>
              </mc:Choice>
              <mc:Fallback>
                <p:oleObj name="Equation" r:id="rId9" imgW="50692050" imgH="417195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9488" y="5907088"/>
                        <a:ext cx="7372350"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4132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388" y="4724400"/>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8460432" y="6405325"/>
            <a:ext cx="614819" cy="369332"/>
          </a:xfrm>
          <a:prstGeom prst="rect">
            <a:avLst/>
          </a:prstGeom>
        </p:spPr>
        <p:txBody>
          <a:bodyPr wrap="square">
            <a:spAutoFit/>
          </a:bodyPr>
          <a:lstStyle/>
          <a:p>
            <a:r>
              <a:rPr lang="en-US" altLang="zh-TW" dirty="0"/>
              <a:t>115</a:t>
            </a:r>
            <a:endParaRPr lang="zh-TW" alt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EE13EBB8-ABC8-8241-B774-4FA0E99A564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43363" name="Rectangle 2"/>
          <p:cNvSpPr>
            <a:spLocks noGrp="1" noChangeArrowheads="1"/>
          </p:cNvSpPr>
          <p:nvPr>
            <p:ph type="title"/>
          </p:nvPr>
        </p:nvSpPr>
        <p:spPr/>
        <p:txBody>
          <a:bodyPr/>
          <a:lstStyle/>
          <a:p>
            <a:r>
              <a:rPr lang="en-US" altLang="zh-TW" b="0"/>
              <a:t>11.10.4</a:t>
            </a:r>
            <a:r>
              <a:rPr lang="en-US" altLang="zh-TW"/>
              <a:t> </a:t>
            </a:r>
            <a:r>
              <a:rPr lang="en-US" altLang="zh-TW" b="0"/>
              <a:t>Fitting to a Circle</a:t>
            </a:r>
          </a:p>
        </p:txBody>
      </p:sp>
      <p:sp>
        <p:nvSpPr>
          <p:cNvPr id="143364" name="Rectangle 3"/>
          <p:cNvSpPr>
            <a:spLocks noGrp="1" noChangeArrowheads="1"/>
          </p:cNvSpPr>
          <p:nvPr>
            <p:ph type="body" idx="1"/>
          </p:nvPr>
        </p:nvSpPr>
        <p:spPr>
          <a:xfrm>
            <a:off x="428625" y="1928813"/>
            <a:ext cx="8485188" cy="4310062"/>
          </a:xfrm>
        </p:spPr>
        <p:txBody>
          <a:bodyPr/>
          <a:lstStyle/>
          <a:p>
            <a:r>
              <a:rPr lang="en-US" altLang="zh-TW"/>
              <a:t>Circle :  </a:t>
            </a:r>
          </a:p>
          <a:p>
            <a:pPr>
              <a:buFont typeface="Wingdings" panose="05000000000000000000" pitchFamily="2" charset="2"/>
              <a:buNone/>
            </a:pPr>
            <a:r>
              <a:rPr lang="en-US" altLang="zh-TW" i="1"/>
              <a:t> </a:t>
            </a:r>
            <a:endParaRPr lang="en-US" altLang="zh-TW"/>
          </a:p>
          <a:p>
            <a:endParaRPr lang="en-US" altLang="zh-TW"/>
          </a:p>
          <a:p>
            <a:r>
              <a:rPr lang="en-US" altLang="zh-TW"/>
              <a:t> </a:t>
            </a:r>
          </a:p>
          <a:p>
            <a:pPr>
              <a:buFont typeface="Wingdings" panose="05000000000000000000" pitchFamily="2" charset="2"/>
              <a:buNone/>
            </a:pPr>
            <a:endParaRPr lang="en-US" altLang="zh-TW"/>
          </a:p>
          <a:p>
            <a:r>
              <a:rPr lang="en-US" altLang="zh-TW"/>
              <a:t> </a:t>
            </a:r>
          </a:p>
          <a:p>
            <a:pPr>
              <a:buFont typeface="Wingdings" panose="05000000000000000000" pitchFamily="2" charset="2"/>
              <a:buNone/>
            </a:pPr>
            <a:endParaRPr lang="en-US" altLang="zh-TW"/>
          </a:p>
          <a:p>
            <a:pPr>
              <a:buFont typeface="Wingdings" panose="05000000000000000000" pitchFamily="2" charset="2"/>
              <a:buNone/>
            </a:pPr>
            <a:r>
              <a:rPr lang="en-US" altLang="zh-TW"/>
              <a:t> </a:t>
            </a:r>
          </a:p>
          <a:p>
            <a:endParaRPr lang="en-US" altLang="zh-TW"/>
          </a:p>
        </p:txBody>
      </p:sp>
      <p:graphicFrame>
        <p:nvGraphicFramePr>
          <p:cNvPr id="143365" name="Object 7"/>
          <p:cNvGraphicFramePr>
            <a:graphicFrameLocks noChangeAspect="1"/>
          </p:cNvGraphicFramePr>
          <p:nvPr/>
        </p:nvGraphicFramePr>
        <p:xfrm>
          <a:off x="2214563" y="2041525"/>
          <a:ext cx="1892300" cy="458788"/>
        </p:xfrm>
        <a:graphic>
          <a:graphicData uri="http://schemas.openxmlformats.org/presentationml/2006/ole">
            <mc:AlternateContent xmlns:mc="http://schemas.openxmlformats.org/markup-compatibility/2006">
              <mc:Choice xmlns:v="urn:schemas-microsoft-com:vml" Requires="v">
                <p:oleObj name="方程式" r:id="rId3" imgW="14478000" imgH="3514725" progId="Equation.3">
                  <p:embed/>
                </p:oleObj>
              </mc:Choice>
              <mc:Fallback>
                <p:oleObj name="方程式" r:id="rId3" imgW="14478000" imgH="3514725"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2041525"/>
                        <a:ext cx="18923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366" name="Object 8"/>
          <p:cNvGraphicFramePr>
            <a:graphicFrameLocks noChangeAspect="1"/>
          </p:cNvGraphicFramePr>
          <p:nvPr/>
        </p:nvGraphicFramePr>
        <p:xfrm>
          <a:off x="928688" y="2770188"/>
          <a:ext cx="6938962" cy="515937"/>
        </p:xfrm>
        <a:graphic>
          <a:graphicData uri="http://schemas.openxmlformats.org/presentationml/2006/ole">
            <mc:AlternateContent xmlns:mc="http://schemas.openxmlformats.org/markup-compatibility/2006">
              <mc:Choice xmlns:v="urn:schemas-microsoft-com:vml" Requires="v">
                <p:oleObj name="方程式" r:id="rId5" imgW="53101875" imgH="3952875" progId="Equation.3">
                  <p:embed/>
                </p:oleObj>
              </mc:Choice>
              <mc:Fallback>
                <p:oleObj name="方程式" r:id="rId5" imgW="53101875" imgH="3952875"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2770188"/>
                        <a:ext cx="693896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367" name="Object 4"/>
          <p:cNvGraphicFramePr>
            <a:graphicFrameLocks noChangeAspect="1"/>
          </p:cNvGraphicFramePr>
          <p:nvPr/>
        </p:nvGraphicFramePr>
        <p:xfrm>
          <a:off x="893763" y="3495675"/>
          <a:ext cx="5821362" cy="1219200"/>
        </p:xfrm>
        <a:graphic>
          <a:graphicData uri="http://schemas.openxmlformats.org/presentationml/2006/ole">
            <mc:AlternateContent xmlns:mc="http://schemas.openxmlformats.org/markup-compatibility/2006">
              <mc:Choice xmlns:v="urn:schemas-microsoft-com:vml" Requires="v">
                <p:oleObj name="Equation" r:id="rId7" imgW="56616600" imgH="11849100" progId="Equation.3">
                  <p:embed/>
                </p:oleObj>
              </mc:Choice>
              <mc:Fallback>
                <p:oleObj name="Equation" r:id="rId7" imgW="56616600" imgH="118491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763" y="3495675"/>
                        <a:ext cx="5821362"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368" name="Object 10"/>
          <p:cNvGraphicFramePr>
            <a:graphicFrameLocks noChangeAspect="1"/>
          </p:cNvGraphicFramePr>
          <p:nvPr/>
        </p:nvGraphicFramePr>
        <p:xfrm>
          <a:off x="857250" y="4660900"/>
          <a:ext cx="3732213" cy="696913"/>
        </p:xfrm>
        <a:graphic>
          <a:graphicData uri="http://schemas.openxmlformats.org/presentationml/2006/ole">
            <mc:AlternateContent xmlns:mc="http://schemas.openxmlformats.org/markup-compatibility/2006">
              <mc:Choice xmlns:v="urn:schemas-microsoft-com:vml" Requires="v">
                <p:oleObj name="方程式" r:id="rId9" imgW="36423600" imgH="6800850" progId="Equation.3">
                  <p:embed/>
                </p:oleObj>
              </mc:Choice>
              <mc:Fallback>
                <p:oleObj name="方程式" r:id="rId9" imgW="36423600" imgH="680085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4660900"/>
                        <a:ext cx="3732213"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369" name="Object 12"/>
          <p:cNvGraphicFramePr>
            <a:graphicFrameLocks noChangeAspect="1"/>
          </p:cNvGraphicFramePr>
          <p:nvPr/>
        </p:nvGraphicFramePr>
        <p:xfrm>
          <a:off x="785813" y="5500688"/>
          <a:ext cx="5143500" cy="812800"/>
        </p:xfrm>
        <a:graphic>
          <a:graphicData uri="http://schemas.openxmlformats.org/presentationml/2006/ole">
            <mc:AlternateContent xmlns:mc="http://schemas.openxmlformats.org/markup-compatibility/2006">
              <mc:Choice xmlns:v="urn:schemas-microsoft-com:vml" Requires="v">
                <p:oleObj name="方程式" r:id="rId11" imgW="50025300" imgH="7896225" progId="Equation.3">
                  <p:embed/>
                </p:oleObj>
              </mc:Choice>
              <mc:Fallback>
                <p:oleObj name="方程式" r:id="rId11" imgW="50025300" imgH="7896225"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813" y="5500688"/>
                        <a:ext cx="51435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矩形 7"/>
          <p:cNvSpPr/>
          <p:nvPr/>
        </p:nvSpPr>
        <p:spPr>
          <a:xfrm>
            <a:off x="5868144" y="2996952"/>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接點 16"/>
          <p:cNvCxnSpPr/>
          <p:nvPr/>
        </p:nvCxnSpPr>
        <p:spPr>
          <a:xfrm flipH="1">
            <a:off x="5938849" y="2978644"/>
            <a:ext cx="1" cy="157733"/>
          </a:xfrm>
          <a:prstGeom prst="line">
            <a:avLst/>
          </a:prstGeom>
          <a:ln w="15875"/>
        </p:spPr>
        <p:style>
          <a:lnRef idx="1">
            <a:schemeClr val="dk1"/>
          </a:lnRef>
          <a:fillRef idx="0">
            <a:schemeClr val="dk1"/>
          </a:fillRef>
          <a:effectRef idx="0">
            <a:schemeClr val="dk1"/>
          </a:effectRef>
          <a:fontRef idx="minor">
            <a:schemeClr val="tx1"/>
          </a:fontRef>
        </p:style>
      </p:cxnSp>
      <p:cxnSp>
        <p:nvCxnSpPr>
          <p:cNvPr id="18" name="直線接點 17"/>
          <p:cNvCxnSpPr/>
          <p:nvPr/>
        </p:nvCxnSpPr>
        <p:spPr>
          <a:xfrm flipH="1">
            <a:off x="5861645" y="3057510"/>
            <a:ext cx="154408" cy="2126"/>
          </a:xfrm>
          <a:prstGeom prst="line">
            <a:avLst/>
          </a:prstGeom>
          <a:ln w="15875"/>
        </p:spPr>
        <p:style>
          <a:lnRef idx="1">
            <a:schemeClr val="dk1"/>
          </a:lnRef>
          <a:fillRef idx="0">
            <a:schemeClr val="dk1"/>
          </a:fillRef>
          <a:effectRef idx="0">
            <a:schemeClr val="dk1"/>
          </a:effectRef>
          <a:fontRef idx="minor">
            <a:schemeClr val="tx1"/>
          </a:fontRef>
        </p:style>
      </p:cxnSp>
      <p:sp>
        <p:nvSpPr>
          <p:cNvPr id="13" name="矩形 12"/>
          <p:cNvSpPr/>
          <p:nvPr/>
        </p:nvSpPr>
        <p:spPr>
          <a:xfrm>
            <a:off x="8460432" y="6405325"/>
            <a:ext cx="614819" cy="369332"/>
          </a:xfrm>
          <a:prstGeom prst="rect">
            <a:avLst/>
          </a:prstGeom>
        </p:spPr>
        <p:txBody>
          <a:bodyPr wrap="square">
            <a:spAutoFit/>
          </a:bodyPr>
          <a:lstStyle/>
          <a:p>
            <a:r>
              <a:rPr lang="en-US" altLang="zh-TW" dirty="0"/>
              <a:t>116</a:t>
            </a:r>
            <a:endParaRPr lang="zh-TW" alt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419BA241-C1E5-C047-A5B7-9CF052B1C29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44387" name="Rectangle 2"/>
          <p:cNvSpPr>
            <a:spLocks noGrp="1" noChangeArrowheads="1"/>
          </p:cNvSpPr>
          <p:nvPr>
            <p:ph type="title"/>
          </p:nvPr>
        </p:nvSpPr>
        <p:spPr/>
        <p:txBody>
          <a:bodyPr/>
          <a:lstStyle/>
          <a:p>
            <a:r>
              <a:rPr lang="en-US" altLang="zh-TW" b="0"/>
              <a:t>11.10.4</a:t>
            </a:r>
            <a:r>
              <a:rPr lang="en-US" altLang="zh-TW"/>
              <a:t> </a:t>
            </a:r>
            <a:r>
              <a:rPr lang="en-US" altLang="zh-TW" b="0"/>
              <a:t>Fitting to a Circle</a:t>
            </a:r>
          </a:p>
        </p:txBody>
      </p:sp>
      <p:sp>
        <p:nvSpPr>
          <p:cNvPr id="23560" name="Rectangle 3">
            <a:extLst>
              <a:ext uri="{FF2B5EF4-FFF2-40B4-BE49-F238E27FC236}">
                <a16:creationId xmlns:a16="http://schemas.microsoft.com/office/drawing/2014/main" id="{30A0B43C-531B-DC45-85C0-D57A6182A790}"/>
              </a:ext>
            </a:extLst>
          </p:cNvPr>
          <p:cNvSpPr>
            <a:spLocks noGrp="1" noChangeArrowheads="1"/>
          </p:cNvSpPr>
          <p:nvPr>
            <p:ph type="body" idx="1"/>
          </p:nvPr>
        </p:nvSpPr>
        <p:spPr>
          <a:xfrm>
            <a:off x="357188" y="1857375"/>
            <a:ext cx="8485187" cy="4310063"/>
          </a:xfrm>
        </p:spPr>
        <p:txBody>
          <a:bodyPr/>
          <a:lstStyle/>
          <a:p>
            <a:pPr>
              <a:defRPr/>
            </a:pPr>
            <a:r>
              <a:rPr lang="en-US" altLang="zh-TW" dirty="0"/>
              <a:t>   </a:t>
            </a:r>
          </a:p>
          <a:p>
            <a:pPr>
              <a:buFont typeface="Wingdings" panose="05000000000000000000" pitchFamily="2" charset="2"/>
              <a:buNone/>
              <a:defRPr/>
            </a:pPr>
            <a:r>
              <a:rPr lang="en-US" altLang="zh-TW" i="1" dirty="0"/>
              <a:t> </a:t>
            </a:r>
            <a:endParaRPr lang="en-US" altLang="zh-TW" dirty="0"/>
          </a:p>
          <a:p>
            <a:pPr>
              <a:defRPr/>
            </a:pPr>
            <a:endParaRPr lang="en-US" altLang="zh-TW" dirty="0"/>
          </a:p>
          <a:p>
            <a:pPr marL="0" indent="0">
              <a:buFont typeface="Wingdings" panose="05000000000000000000" pitchFamily="2" charset="2"/>
              <a:buNone/>
              <a:defRPr/>
            </a:pPr>
            <a:endParaRPr lang="en-US" altLang="zh-TW" dirty="0"/>
          </a:p>
          <a:p>
            <a:pPr>
              <a:buFont typeface="Wingdings" panose="05000000000000000000" pitchFamily="2" charset="2"/>
              <a:buNone/>
              <a:defRPr/>
            </a:pPr>
            <a:endParaRPr lang="en-US" altLang="zh-TW" dirty="0"/>
          </a:p>
          <a:p>
            <a:pPr>
              <a:buFont typeface="Wingdings" panose="05000000000000000000" pitchFamily="2" charset="2"/>
              <a:buNone/>
              <a:defRPr/>
            </a:pPr>
            <a:endParaRPr lang="en-US" altLang="zh-TW" dirty="0"/>
          </a:p>
          <a:p>
            <a:pPr>
              <a:buFont typeface="Wingdings" panose="05000000000000000000" pitchFamily="2" charset="2"/>
              <a:buNone/>
              <a:defRPr/>
            </a:pPr>
            <a:endParaRPr lang="en-US" altLang="zh-TW" dirty="0"/>
          </a:p>
          <a:p>
            <a:pPr>
              <a:buFont typeface="Wingdings" panose="05000000000000000000" pitchFamily="2" charset="2"/>
              <a:buNone/>
              <a:defRPr/>
            </a:pPr>
            <a:r>
              <a:rPr lang="en-US" altLang="zh-TW" dirty="0"/>
              <a:t> </a:t>
            </a:r>
          </a:p>
          <a:p>
            <a:pPr>
              <a:defRPr/>
            </a:pPr>
            <a:endParaRPr lang="en-US" altLang="zh-TW" dirty="0"/>
          </a:p>
        </p:txBody>
      </p:sp>
      <p:graphicFrame>
        <p:nvGraphicFramePr>
          <p:cNvPr id="144389" name="Object 12"/>
          <p:cNvGraphicFramePr>
            <a:graphicFrameLocks noChangeAspect="1"/>
          </p:cNvGraphicFramePr>
          <p:nvPr/>
        </p:nvGraphicFramePr>
        <p:xfrm>
          <a:off x="976313" y="1901825"/>
          <a:ext cx="5595937" cy="884238"/>
        </p:xfrm>
        <a:graphic>
          <a:graphicData uri="http://schemas.openxmlformats.org/presentationml/2006/ole">
            <mc:AlternateContent xmlns:mc="http://schemas.openxmlformats.org/markup-compatibility/2006">
              <mc:Choice xmlns:v="urn:schemas-microsoft-com:vml" Requires="v">
                <p:oleObj name="方程式" r:id="rId2" imgW="50025300" imgH="7896225" progId="Equation.3">
                  <p:embed/>
                </p:oleObj>
              </mc:Choice>
              <mc:Fallback>
                <p:oleObj name="方程式" r:id="rId2" imgW="50025300" imgH="7896225" progId="Equation.3">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3" y="1901825"/>
                        <a:ext cx="5595937" cy="88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4390" name="Object 7"/>
          <p:cNvGraphicFramePr>
            <a:graphicFrameLocks noChangeAspect="1"/>
          </p:cNvGraphicFramePr>
          <p:nvPr/>
        </p:nvGraphicFramePr>
        <p:xfrm>
          <a:off x="1714500" y="2857500"/>
          <a:ext cx="5643563" cy="836613"/>
        </p:xfrm>
        <a:graphic>
          <a:graphicData uri="http://schemas.openxmlformats.org/presentationml/2006/ole">
            <mc:AlternateContent xmlns:mc="http://schemas.openxmlformats.org/markup-compatibility/2006">
              <mc:Choice xmlns:v="urn:schemas-microsoft-com:vml" Requires="v">
                <p:oleObj name="方程式" r:id="rId4" imgW="50472975" imgH="7458075" progId="Equation.3">
                  <p:embed/>
                </p:oleObj>
              </mc:Choice>
              <mc:Fallback>
                <p:oleObj name="方程式" r:id="rId4" imgW="50472975" imgH="7458075"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2857500"/>
                        <a:ext cx="5643563"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 name="向右箭號 10">
            <a:extLst>
              <a:ext uri="{FF2B5EF4-FFF2-40B4-BE49-F238E27FC236}">
                <a16:creationId xmlns:a16="http://schemas.microsoft.com/office/drawing/2014/main" id="{D7D6FEFA-B52F-D045-8D43-E6147B1B9F1C}"/>
              </a:ext>
            </a:extLst>
          </p:cNvPr>
          <p:cNvSpPr/>
          <p:nvPr/>
        </p:nvSpPr>
        <p:spPr>
          <a:xfrm>
            <a:off x="1071563" y="3071813"/>
            <a:ext cx="571500" cy="2857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矩形 7"/>
          <p:cNvSpPr/>
          <p:nvPr/>
        </p:nvSpPr>
        <p:spPr>
          <a:xfrm>
            <a:off x="8460432" y="6405325"/>
            <a:ext cx="614819" cy="369332"/>
          </a:xfrm>
          <a:prstGeom prst="rect">
            <a:avLst/>
          </a:prstGeom>
        </p:spPr>
        <p:txBody>
          <a:bodyPr wrap="square">
            <a:spAutoFit/>
          </a:bodyPr>
          <a:lstStyle/>
          <a:p>
            <a:r>
              <a:rPr lang="en-US" altLang="zh-TW" dirty="0"/>
              <a:t>117</a:t>
            </a:r>
            <a:endParaRPr lang="zh-TW" alt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21018D22-35B3-AF46-9B64-9BAF45CF1050}"/>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45411" name="Rectangle 2"/>
          <p:cNvSpPr>
            <a:spLocks noGrp="1" noChangeArrowheads="1"/>
          </p:cNvSpPr>
          <p:nvPr>
            <p:ph type="title"/>
          </p:nvPr>
        </p:nvSpPr>
        <p:spPr/>
        <p:txBody>
          <a:bodyPr/>
          <a:lstStyle/>
          <a:p>
            <a:r>
              <a:rPr lang="en-US" altLang="zh-TW" b="0"/>
              <a:t>11.10.6</a:t>
            </a:r>
            <a:r>
              <a:rPr lang="en-US" altLang="zh-TW"/>
              <a:t> </a:t>
            </a:r>
            <a:r>
              <a:rPr lang="en-US" altLang="zh-TW" b="0"/>
              <a:t>Fitting to a Conic</a:t>
            </a:r>
          </a:p>
        </p:txBody>
      </p:sp>
      <p:sp>
        <p:nvSpPr>
          <p:cNvPr id="145412" name="Rectangle 3"/>
          <p:cNvSpPr>
            <a:spLocks noGrp="1" noChangeArrowheads="1"/>
          </p:cNvSpPr>
          <p:nvPr>
            <p:ph type="body" idx="1"/>
          </p:nvPr>
        </p:nvSpPr>
        <p:spPr>
          <a:xfrm>
            <a:off x="571500" y="2041525"/>
            <a:ext cx="8342313" cy="4411663"/>
          </a:xfrm>
        </p:spPr>
        <p:txBody>
          <a:bodyPr/>
          <a:lstStyle/>
          <a:p>
            <a:r>
              <a:rPr lang="en-US" altLang="zh-TW"/>
              <a:t>In conic : </a:t>
            </a:r>
          </a:p>
          <a:p>
            <a:pPr>
              <a:buFont typeface="Wingdings" panose="05000000000000000000" pitchFamily="2" charset="2"/>
              <a:buNone/>
            </a:pPr>
            <a:r>
              <a:rPr lang="zh-TW" altLang="en-US"/>
              <a:t> </a:t>
            </a:r>
            <a:endParaRPr lang="en-US" altLang="zh-TW"/>
          </a:p>
          <a:p>
            <a:pPr>
              <a:buFont typeface="Wingdings" panose="05000000000000000000" pitchFamily="2" charset="2"/>
              <a:buNone/>
            </a:pPr>
            <a:endParaRPr lang="en-US" altLang="zh-TW"/>
          </a:p>
          <a:p>
            <a:r>
              <a:rPr lang="zh-TW" altLang="en-US"/>
              <a:t> </a:t>
            </a:r>
            <a:endParaRPr lang="en-US" altLang="zh-TW"/>
          </a:p>
          <a:p>
            <a:endParaRPr lang="en-US" altLang="zh-TW"/>
          </a:p>
          <a:p>
            <a:endParaRPr lang="en-US" altLang="zh-TW"/>
          </a:p>
        </p:txBody>
      </p:sp>
      <p:graphicFrame>
        <p:nvGraphicFramePr>
          <p:cNvPr id="145413" name="Object 5"/>
          <p:cNvGraphicFramePr>
            <a:graphicFrameLocks noChangeAspect="1"/>
          </p:cNvGraphicFramePr>
          <p:nvPr/>
        </p:nvGraphicFramePr>
        <p:xfrm>
          <a:off x="642938" y="2857500"/>
          <a:ext cx="8143875" cy="428625"/>
        </p:xfrm>
        <a:graphic>
          <a:graphicData uri="http://schemas.openxmlformats.org/presentationml/2006/ole">
            <mc:AlternateContent xmlns:mc="http://schemas.openxmlformats.org/markup-compatibility/2006">
              <mc:Choice xmlns:v="urn:schemas-microsoft-com:vml" Requires="v">
                <p:oleObj name="方程式" r:id="rId3" imgW="75047475" imgH="3952875" progId="Equation.3">
                  <p:embed/>
                </p:oleObj>
              </mc:Choice>
              <mc:Fallback>
                <p:oleObj name="方程式" r:id="rId3" imgW="75047475" imgH="395287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857500"/>
                        <a:ext cx="81438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5414" name="Object 6"/>
          <p:cNvGraphicFramePr>
            <a:graphicFrameLocks noChangeAspect="1"/>
          </p:cNvGraphicFramePr>
          <p:nvPr/>
        </p:nvGraphicFramePr>
        <p:xfrm>
          <a:off x="1143000" y="3786188"/>
          <a:ext cx="3000375" cy="1381125"/>
        </p:xfrm>
        <a:graphic>
          <a:graphicData uri="http://schemas.openxmlformats.org/presentationml/2006/ole">
            <mc:AlternateContent xmlns:mc="http://schemas.openxmlformats.org/markup-compatibility/2006">
              <mc:Choice xmlns:v="urn:schemas-microsoft-com:vml" Requires="v">
                <p:oleObj name="方程式" r:id="rId5" imgW="30499050" imgH="14039850" progId="Equation.3">
                  <p:embed/>
                </p:oleObj>
              </mc:Choice>
              <mc:Fallback>
                <p:oleObj name="方程式" r:id="rId5" imgW="30499050" imgH="1403985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786188"/>
                        <a:ext cx="3000375" cy="138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5415" name="Object 7"/>
          <p:cNvGraphicFramePr>
            <a:graphicFrameLocks noChangeAspect="1"/>
          </p:cNvGraphicFramePr>
          <p:nvPr/>
        </p:nvGraphicFramePr>
        <p:xfrm>
          <a:off x="1127125" y="5214938"/>
          <a:ext cx="6659563" cy="857250"/>
        </p:xfrm>
        <a:graphic>
          <a:graphicData uri="http://schemas.openxmlformats.org/presentationml/2006/ole">
            <mc:AlternateContent xmlns:mc="http://schemas.openxmlformats.org/markup-compatibility/2006">
              <mc:Choice xmlns:v="urn:schemas-microsoft-com:vml" Requires="v">
                <p:oleObj name="方程式" r:id="rId7" imgW="61436250" imgH="7896225" progId="Equation.3">
                  <p:embed/>
                </p:oleObj>
              </mc:Choice>
              <mc:Fallback>
                <p:oleObj name="方程式" r:id="rId7" imgW="61436250" imgH="7896225"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125" y="5214938"/>
                        <a:ext cx="665956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矩形 7"/>
          <p:cNvSpPr/>
          <p:nvPr/>
        </p:nvSpPr>
        <p:spPr>
          <a:xfrm>
            <a:off x="8460432" y="6405325"/>
            <a:ext cx="614819" cy="369332"/>
          </a:xfrm>
          <a:prstGeom prst="rect">
            <a:avLst/>
          </a:prstGeom>
        </p:spPr>
        <p:txBody>
          <a:bodyPr wrap="square">
            <a:spAutoFit/>
          </a:bodyPr>
          <a:lstStyle/>
          <a:p>
            <a:r>
              <a:rPr lang="en-US" altLang="zh-TW" dirty="0"/>
              <a:t>118</a:t>
            </a:r>
            <a:endParaRPr lang="zh-TW" alt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a:extLst>
              <a:ext uri="{FF2B5EF4-FFF2-40B4-BE49-F238E27FC236}">
                <a16:creationId xmlns:a16="http://schemas.microsoft.com/office/drawing/2014/main" id="{64639FE7-62E7-DE4B-90D8-9B3189D4DD3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46435" name="Rectangle 2"/>
          <p:cNvSpPr>
            <a:spLocks noGrp="1" noChangeArrowheads="1"/>
          </p:cNvSpPr>
          <p:nvPr>
            <p:ph type="title"/>
          </p:nvPr>
        </p:nvSpPr>
        <p:spPr/>
        <p:txBody>
          <a:bodyPr/>
          <a:lstStyle/>
          <a:p>
            <a:r>
              <a:rPr lang="en-US" altLang="zh-TW" b="0"/>
              <a:t>11.10.3</a:t>
            </a:r>
            <a:r>
              <a:rPr lang="en-US" altLang="zh-TW"/>
              <a:t> </a:t>
            </a:r>
            <a:r>
              <a:rPr lang="en-US" altLang="zh-TW" b="0"/>
              <a:t>Second-Order Approximation to Curve Fitting</a:t>
            </a:r>
          </a:p>
        </p:txBody>
      </p:sp>
      <p:sp>
        <p:nvSpPr>
          <p:cNvPr id="146436" name="Rectangle 3"/>
          <p:cNvSpPr>
            <a:spLocks noGrp="1" noChangeArrowheads="1"/>
          </p:cNvSpPr>
          <p:nvPr>
            <p:ph type="body" idx="1"/>
          </p:nvPr>
        </p:nvSpPr>
        <p:spPr/>
        <p:txBody>
          <a:bodyPr/>
          <a:lstStyle/>
          <a:p>
            <a:r>
              <a:rPr lang="en-US" altLang="zh-TW"/>
              <a:t>==Nalwa, </a:t>
            </a:r>
            <a:r>
              <a:rPr lang="en-US" altLang="zh-TW" i="1"/>
              <a:t>A Guided Tour of Computer Vision</a:t>
            </a:r>
            <a:r>
              <a:rPr lang="en-US" altLang="zh-TW"/>
              <a:t>, Fig. 4.15== </a:t>
            </a:r>
            <a:r>
              <a:rPr lang="zh-TW" altLang="en-US"/>
              <a:t>􀀀</a:t>
            </a:r>
          </a:p>
          <a:p>
            <a:endParaRPr lang="en-US" altLang="zh-TW"/>
          </a:p>
        </p:txBody>
      </p:sp>
      <p:pic>
        <p:nvPicPr>
          <p:cNvPr id="146437" name="Picture 4"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460432" y="6405325"/>
            <a:ext cx="614819" cy="369332"/>
          </a:xfrm>
          <a:prstGeom prst="rect">
            <a:avLst/>
          </a:prstGeom>
        </p:spPr>
        <p:txBody>
          <a:bodyPr wrap="square">
            <a:spAutoFit/>
          </a:bodyPr>
          <a:lstStyle/>
          <a:p>
            <a:r>
              <a:rPr lang="en-US" altLang="zh-TW" dirty="0"/>
              <a:t>119</a:t>
            </a:r>
            <a:endParaRPr lang="zh-TW" alt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a:extLst>
              <a:ext uri="{FF2B5EF4-FFF2-40B4-BE49-F238E27FC236}">
                <a16:creationId xmlns:a16="http://schemas.microsoft.com/office/drawing/2014/main" id="{D6553C78-171D-9841-B6C4-AE762D374A6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47459" name="Rectangle 2"/>
          <p:cNvSpPr>
            <a:spLocks noGrp="1" noChangeArrowheads="1"/>
          </p:cNvSpPr>
          <p:nvPr>
            <p:ph type="title"/>
          </p:nvPr>
        </p:nvSpPr>
        <p:spPr/>
        <p:txBody>
          <a:bodyPr/>
          <a:lstStyle/>
          <a:p>
            <a:r>
              <a:rPr lang="en-US" altLang="zh-TW" b="0"/>
              <a:t>11.10.9 Uniform Error Estimation</a:t>
            </a:r>
          </a:p>
        </p:txBody>
      </p:sp>
      <p:sp>
        <p:nvSpPr>
          <p:cNvPr id="147460" name="Rectangle 3"/>
          <p:cNvSpPr>
            <a:spLocks noGrp="1" noChangeArrowheads="1"/>
          </p:cNvSpPr>
          <p:nvPr>
            <p:ph type="body" idx="1"/>
          </p:nvPr>
        </p:nvSpPr>
        <p:spPr/>
        <p:txBody>
          <a:bodyPr/>
          <a:lstStyle/>
          <a:p>
            <a:r>
              <a:rPr lang="en-US" altLang="zh-TW"/>
              <a:t>Nalwa, </a:t>
            </a:r>
            <a:r>
              <a:rPr lang="en-US" altLang="zh-TW" i="1"/>
              <a:t>A Guided Tour of Computer Vision</a:t>
            </a:r>
            <a:r>
              <a:rPr lang="en-US" altLang="zh-TW"/>
              <a:t>, Fig. 3.1 </a:t>
            </a:r>
            <a:r>
              <a:rPr lang="zh-TW" altLang="en-US"/>
              <a:t>􀀀</a:t>
            </a:r>
          </a:p>
          <a:p>
            <a:endParaRPr lang="en-US" altLang="zh-TW"/>
          </a:p>
        </p:txBody>
      </p:sp>
      <p:pic>
        <p:nvPicPr>
          <p:cNvPr id="147461"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460432" y="6405325"/>
            <a:ext cx="614819" cy="369332"/>
          </a:xfrm>
          <a:prstGeom prst="rect">
            <a:avLst/>
          </a:prstGeom>
        </p:spPr>
        <p:txBody>
          <a:bodyPr wrap="square">
            <a:spAutoFit/>
          </a:bodyPr>
          <a:lstStyle/>
          <a:p>
            <a:r>
              <a:rPr lang="en-US" altLang="zh-TW" dirty="0"/>
              <a:t>120</a:t>
            </a:r>
            <a:endParaRPr lang="zh-TW" alt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標題 1"/>
          <p:cNvSpPr>
            <a:spLocks noGrp="1" noChangeArrowheads="1"/>
          </p:cNvSpPr>
          <p:nvPr>
            <p:ph type="title"/>
          </p:nvPr>
        </p:nvSpPr>
        <p:spPr/>
        <p:txBody>
          <a:bodyPr/>
          <a:lstStyle/>
          <a:p>
            <a:endParaRPr lang="zh-TW" altLang="en-US"/>
          </a:p>
        </p:txBody>
      </p:sp>
      <p:sp>
        <p:nvSpPr>
          <p:cNvPr id="148483" name="內容版面配置區 2"/>
          <p:cNvSpPr>
            <a:spLocks noGrp="1" noChangeArrowheads="1"/>
          </p:cNvSpPr>
          <p:nvPr>
            <p:ph idx="1"/>
          </p:nvPr>
        </p:nvSpPr>
        <p:spPr/>
        <p:txBody>
          <a:bodyPr/>
          <a:lstStyle/>
          <a:p>
            <a:endParaRPr lang="en-US" altLang="zh-TW"/>
          </a:p>
          <a:p>
            <a:endParaRPr lang="en-US" altLang="zh-TW"/>
          </a:p>
          <a:p>
            <a:endParaRPr lang="en-US" altLang="zh-TW"/>
          </a:p>
          <a:p>
            <a:pPr>
              <a:buFont typeface="Wingdings" panose="05000000000000000000" pitchFamily="2" charset="2"/>
              <a:buNone/>
            </a:pPr>
            <a:r>
              <a:rPr lang="en-US" altLang="zh-TW"/>
              <a:t>                         </a:t>
            </a:r>
            <a:r>
              <a:rPr lang="en-US" altLang="zh-TW" sz="4400" b="1"/>
              <a:t>The End</a:t>
            </a:r>
            <a:endParaRPr lang="zh-TW" altLang="en-US" sz="4400" b="1"/>
          </a:p>
        </p:txBody>
      </p:sp>
      <p:sp>
        <p:nvSpPr>
          <p:cNvPr id="14848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noChangeArrowheads="1"/>
          </p:cNvSpPr>
          <p:nvPr>
            <p:ph type="title"/>
          </p:nvPr>
        </p:nvSpPr>
        <p:spPr/>
        <p:txBody>
          <a:bodyPr/>
          <a:lstStyle/>
          <a:p>
            <a:pPr eaLnBrk="1" hangingPunct="1"/>
            <a:r>
              <a:rPr lang="en-US" altLang="zh-TW" b="0" dirty="0"/>
              <a:t>11.2.2 </a:t>
            </a:r>
            <a:r>
              <a:rPr lang="en-US" altLang="en-US" b="0" dirty="0"/>
              <a:t>Border</a:t>
            </a:r>
            <a:r>
              <a:rPr lang="en-US" altLang="zh-TW" b="0" dirty="0"/>
              <a:t>-</a:t>
            </a:r>
            <a:r>
              <a:rPr lang="en-US" altLang="en-US" b="0" dirty="0"/>
              <a:t>Tracking Algorithm</a:t>
            </a:r>
            <a:endParaRPr lang="zh-TW" altLang="en-US"/>
          </a:p>
        </p:txBody>
      </p:sp>
      <p:sp>
        <p:nvSpPr>
          <p:cNvPr id="26627"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2428875"/>
            <a:ext cx="398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FD2981E6-2AB8-1B4E-BE30-49AE68C71920}"/>
              </a:ext>
            </a:extLst>
          </p:cNvPr>
          <p:cNvSpPr/>
          <p:nvPr/>
        </p:nvSpPr>
        <p:spPr>
          <a:xfrm>
            <a:off x="785813" y="2857500"/>
            <a:ext cx="3429000"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a:extLst>
              <a:ext uri="{FF2B5EF4-FFF2-40B4-BE49-F238E27FC236}">
                <a16:creationId xmlns:a16="http://schemas.microsoft.com/office/drawing/2014/main" id="{61FD5799-CF09-1A4F-998C-87AC50E73AEE}"/>
              </a:ext>
            </a:extLst>
          </p:cNvPr>
          <p:cNvSpPr/>
          <p:nvPr/>
        </p:nvSpPr>
        <p:spPr>
          <a:xfrm>
            <a:off x="2786063" y="3214688"/>
            <a:ext cx="357187"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橢圓 7">
            <a:extLst>
              <a:ext uri="{FF2B5EF4-FFF2-40B4-BE49-F238E27FC236}">
                <a16:creationId xmlns:a16="http://schemas.microsoft.com/office/drawing/2014/main" id="{2502B771-268E-CF42-B0B4-BDA0F29C1969}"/>
              </a:ext>
            </a:extLst>
          </p:cNvPr>
          <p:cNvSpPr/>
          <p:nvPr/>
        </p:nvSpPr>
        <p:spPr>
          <a:xfrm>
            <a:off x="3286125" y="3214688"/>
            <a:ext cx="357188"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橢圓 8">
            <a:extLst>
              <a:ext uri="{FF2B5EF4-FFF2-40B4-BE49-F238E27FC236}">
                <a16:creationId xmlns:a16="http://schemas.microsoft.com/office/drawing/2014/main" id="{D50977D0-0175-8F49-AFA0-C7FC9449307A}"/>
              </a:ext>
            </a:extLst>
          </p:cNvPr>
          <p:cNvSpPr/>
          <p:nvPr/>
        </p:nvSpPr>
        <p:spPr>
          <a:xfrm>
            <a:off x="2786063" y="3643313"/>
            <a:ext cx="357187"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266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363" y="2857500"/>
            <a:ext cx="21478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3619500"/>
            <a:ext cx="32591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1988" y="4281488"/>
            <a:ext cx="26304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8604448" y="6405325"/>
            <a:ext cx="470803" cy="369332"/>
          </a:xfrm>
          <a:prstGeom prst="rect">
            <a:avLst/>
          </a:prstGeom>
        </p:spPr>
        <p:txBody>
          <a:bodyPr wrap="square">
            <a:spAutoFit/>
          </a:bodyPr>
          <a:lstStyle/>
          <a:p>
            <a:r>
              <a:rPr lang="en-US" altLang="zh-TW" dirty="0"/>
              <a:t>12</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2765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2428875"/>
            <a:ext cx="398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F90F727D-19C2-294C-8506-66EB3CD7C31E}"/>
              </a:ext>
            </a:extLst>
          </p:cNvPr>
          <p:cNvSpPr/>
          <p:nvPr/>
        </p:nvSpPr>
        <p:spPr>
          <a:xfrm>
            <a:off x="785813" y="2857500"/>
            <a:ext cx="3429000"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a:extLst>
              <a:ext uri="{FF2B5EF4-FFF2-40B4-BE49-F238E27FC236}">
                <a16:creationId xmlns:a16="http://schemas.microsoft.com/office/drawing/2014/main" id="{99E85096-496D-C640-A055-B05B37B1DFBD}"/>
              </a:ext>
            </a:extLst>
          </p:cNvPr>
          <p:cNvSpPr/>
          <p:nvPr/>
        </p:nvSpPr>
        <p:spPr>
          <a:xfrm>
            <a:off x="3286125" y="3214688"/>
            <a:ext cx="357188"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橢圓 7">
            <a:extLst>
              <a:ext uri="{FF2B5EF4-FFF2-40B4-BE49-F238E27FC236}">
                <a16:creationId xmlns:a16="http://schemas.microsoft.com/office/drawing/2014/main" id="{80547B3A-C23F-6749-A89A-54EBAA0AB577}"/>
              </a:ext>
            </a:extLst>
          </p:cNvPr>
          <p:cNvSpPr/>
          <p:nvPr/>
        </p:nvSpPr>
        <p:spPr>
          <a:xfrm>
            <a:off x="2786063" y="3214688"/>
            <a:ext cx="357187"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橢圓 8">
            <a:extLst>
              <a:ext uri="{FF2B5EF4-FFF2-40B4-BE49-F238E27FC236}">
                <a16:creationId xmlns:a16="http://schemas.microsoft.com/office/drawing/2014/main" id="{51098F3F-CDFC-8B4D-B09F-C3C3F897FB48}"/>
              </a:ext>
            </a:extLst>
          </p:cNvPr>
          <p:cNvSpPr/>
          <p:nvPr/>
        </p:nvSpPr>
        <p:spPr>
          <a:xfrm>
            <a:off x="3286125" y="3643313"/>
            <a:ext cx="357188"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276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857500"/>
            <a:ext cx="24622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3490913"/>
            <a:ext cx="30638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4119563"/>
            <a:ext cx="364648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矩形 2"/>
          <p:cNvSpPr>
            <a:spLocks noChangeArrowheads="1"/>
          </p:cNvSpPr>
          <p:nvPr/>
        </p:nvSpPr>
        <p:spPr bwMode="auto">
          <a:xfrm>
            <a:off x="4224338" y="2673350"/>
            <a:ext cx="1006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a:t>(active) </a:t>
            </a:r>
            <a:endParaRPr lang="zh-TW" altLang="en-US"/>
          </a:p>
        </p:txBody>
      </p:sp>
      <p:sp>
        <p:nvSpPr>
          <p:cNvPr id="13" name="矩形 12"/>
          <p:cNvSpPr/>
          <p:nvPr/>
        </p:nvSpPr>
        <p:spPr>
          <a:xfrm>
            <a:off x="8604448" y="6405325"/>
            <a:ext cx="470803" cy="369332"/>
          </a:xfrm>
          <a:prstGeom prst="rect">
            <a:avLst/>
          </a:prstGeom>
        </p:spPr>
        <p:txBody>
          <a:bodyPr wrap="square">
            <a:spAutoFit/>
          </a:bodyPr>
          <a:lstStyle/>
          <a:p>
            <a:r>
              <a:rPr lang="en-US" altLang="zh-TW" dirty="0"/>
              <a:t>13</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28675"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2428875"/>
            <a:ext cx="398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29AF1DF4-DA97-4D42-816A-C0BE32F1E3F8}"/>
              </a:ext>
            </a:extLst>
          </p:cNvPr>
          <p:cNvSpPr/>
          <p:nvPr/>
        </p:nvSpPr>
        <p:spPr>
          <a:xfrm>
            <a:off x="785813" y="3214688"/>
            <a:ext cx="3429000" cy="12144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a:extLst>
              <a:ext uri="{FF2B5EF4-FFF2-40B4-BE49-F238E27FC236}">
                <a16:creationId xmlns:a16="http://schemas.microsoft.com/office/drawing/2014/main" id="{28E49F52-1E36-CC46-9C15-4BF21C8C919E}"/>
              </a:ext>
            </a:extLst>
          </p:cNvPr>
          <p:cNvSpPr/>
          <p:nvPr/>
        </p:nvSpPr>
        <p:spPr>
          <a:xfrm>
            <a:off x="1285875" y="3643313"/>
            <a:ext cx="357188"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橢圓 7">
            <a:extLst>
              <a:ext uri="{FF2B5EF4-FFF2-40B4-BE49-F238E27FC236}">
                <a16:creationId xmlns:a16="http://schemas.microsoft.com/office/drawing/2014/main" id="{7557FA88-64F4-C649-8C1B-8769A34327BC}"/>
              </a:ext>
            </a:extLst>
          </p:cNvPr>
          <p:cNvSpPr/>
          <p:nvPr/>
        </p:nvSpPr>
        <p:spPr>
          <a:xfrm>
            <a:off x="1785938" y="3643313"/>
            <a:ext cx="357187"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橢圓 8">
            <a:extLst>
              <a:ext uri="{FF2B5EF4-FFF2-40B4-BE49-F238E27FC236}">
                <a16:creationId xmlns:a16="http://schemas.microsoft.com/office/drawing/2014/main" id="{4F3F3A01-5C3D-FF41-BD4F-B81801686B3F}"/>
              </a:ext>
            </a:extLst>
          </p:cNvPr>
          <p:cNvSpPr/>
          <p:nvPr/>
        </p:nvSpPr>
        <p:spPr>
          <a:xfrm>
            <a:off x="1285875" y="4000500"/>
            <a:ext cx="357188"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8681" name="文字方塊 15"/>
          <p:cNvSpPr txBox="1">
            <a:spLocks noChangeArrowheads="1"/>
          </p:cNvSpPr>
          <p:nvPr/>
        </p:nvSpPr>
        <p:spPr bwMode="auto">
          <a:xfrm>
            <a:off x="4214813" y="2762250"/>
            <a:ext cx="4821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t>(Inactive)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(2,5)</a:t>
            </a:r>
            <a:r>
              <a:rPr lang="zh-TW" altLang="en-US" sz="1600"/>
              <a:t> </a:t>
            </a:r>
            <a:r>
              <a:rPr lang="en-US" altLang="zh-TW" sz="1600"/>
              <a:t>-&gt;</a:t>
            </a:r>
            <a:r>
              <a:rPr lang="zh-TW" altLang="en-US" sz="1600"/>
              <a:t> </a:t>
            </a:r>
            <a:r>
              <a:rPr lang="en-US" altLang="zh-TW" sz="1600"/>
              <a:t>(2,6)</a:t>
            </a:r>
            <a:endParaRPr lang="zh-TW" altLang="en-US" sz="1600"/>
          </a:p>
        </p:txBody>
      </p:sp>
      <p:sp>
        <p:nvSpPr>
          <p:cNvPr id="28682" name="文字方塊 15"/>
          <p:cNvSpPr txBox="1">
            <a:spLocks noChangeArrowheads="1"/>
          </p:cNvSpPr>
          <p:nvPr/>
        </p:nvSpPr>
        <p:spPr bwMode="auto">
          <a:xfrm>
            <a:off x="4233863" y="3406775"/>
            <a:ext cx="43735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t>(active)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(3,2)</a:t>
            </a:r>
          </a:p>
          <a:p>
            <a:pPr eaLnBrk="1" hangingPunct="1">
              <a:spcBef>
                <a:spcPct val="0"/>
              </a:spcBef>
              <a:buClrTx/>
              <a:buSzTx/>
              <a:buFont typeface="Wingdings" panose="05000000000000000000" pitchFamily="2" charset="2"/>
              <a:buNone/>
            </a:pPr>
            <a:r>
              <a:rPr lang="en-US" altLang="zh-TW" sz="1600"/>
              <a:t>(3,2) NEIGHB (3,3), (4,2)</a:t>
            </a:r>
            <a:endParaRPr lang="zh-TW" altLang="en-US" sz="1600"/>
          </a:p>
          <a:p>
            <a:pPr eaLnBrk="1" hangingPunct="1">
              <a:spcBef>
                <a:spcPct val="0"/>
              </a:spcBef>
              <a:buClrTx/>
              <a:buSzTx/>
              <a:buFontTx/>
              <a:buNone/>
            </a:pPr>
            <a:endParaRPr lang="en-US" altLang="zh-TW" sz="1600"/>
          </a:p>
          <a:p>
            <a:pPr eaLnBrk="1" hangingPunct="1">
              <a:spcBef>
                <a:spcPct val="0"/>
              </a:spcBef>
              <a:buClrTx/>
              <a:buSzTx/>
              <a:buFontTx/>
              <a:buNone/>
            </a:pPr>
            <a:endParaRPr lang="en-US" altLang="zh-TW" sz="1600"/>
          </a:p>
          <a:p>
            <a:pPr eaLnBrk="1" hangingPunct="1">
              <a:spcBef>
                <a:spcPct val="0"/>
              </a:spcBef>
              <a:buClrTx/>
              <a:buSzTx/>
              <a:buFontTx/>
              <a:buNone/>
            </a:pPr>
            <a:endParaRPr lang="zh-TW" altLang="en-US" sz="1600"/>
          </a:p>
        </p:txBody>
      </p:sp>
      <p:sp>
        <p:nvSpPr>
          <p:cNvPr id="11" name="矩形 10"/>
          <p:cNvSpPr/>
          <p:nvPr/>
        </p:nvSpPr>
        <p:spPr>
          <a:xfrm>
            <a:off x="8607425" y="6405325"/>
            <a:ext cx="467826" cy="369332"/>
          </a:xfrm>
          <a:prstGeom prst="rect">
            <a:avLst/>
          </a:prstGeom>
        </p:spPr>
        <p:txBody>
          <a:bodyPr wrap="square">
            <a:spAutoFit/>
          </a:bodyPr>
          <a:lstStyle/>
          <a:p>
            <a:r>
              <a:rPr lang="en-US" altLang="zh-TW" dirty="0"/>
              <a:t>14</a:t>
            </a:r>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29699"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2428875"/>
            <a:ext cx="398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30893D47-0F38-604B-A845-EA672AFAD25E}"/>
              </a:ext>
            </a:extLst>
          </p:cNvPr>
          <p:cNvSpPr/>
          <p:nvPr/>
        </p:nvSpPr>
        <p:spPr>
          <a:xfrm>
            <a:off x="785813" y="3214688"/>
            <a:ext cx="3429000" cy="12144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a:extLst>
              <a:ext uri="{FF2B5EF4-FFF2-40B4-BE49-F238E27FC236}">
                <a16:creationId xmlns:a16="http://schemas.microsoft.com/office/drawing/2014/main" id="{5AAEFBF5-6BFA-EB41-9F03-50C8E2FA7BD0}"/>
              </a:ext>
            </a:extLst>
          </p:cNvPr>
          <p:cNvSpPr/>
          <p:nvPr/>
        </p:nvSpPr>
        <p:spPr>
          <a:xfrm>
            <a:off x="1785938" y="3643313"/>
            <a:ext cx="357187"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橢圓 7">
            <a:extLst>
              <a:ext uri="{FF2B5EF4-FFF2-40B4-BE49-F238E27FC236}">
                <a16:creationId xmlns:a16="http://schemas.microsoft.com/office/drawing/2014/main" id="{173DAD95-8D47-174C-8440-8307F3392920}"/>
              </a:ext>
            </a:extLst>
          </p:cNvPr>
          <p:cNvSpPr/>
          <p:nvPr/>
        </p:nvSpPr>
        <p:spPr>
          <a:xfrm>
            <a:off x="2286000" y="3643313"/>
            <a:ext cx="357188"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橢圓 8">
            <a:extLst>
              <a:ext uri="{FF2B5EF4-FFF2-40B4-BE49-F238E27FC236}">
                <a16:creationId xmlns:a16="http://schemas.microsoft.com/office/drawing/2014/main" id="{C91BC62D-53DA-8948-9724-EAF3898689EC}"/>
              </a:ext>
            </a:extLst>
          </p:cNvPr>
          <p:cNvSpPr/>
          <p:nvPr/>
        </p:nvSpPr>
        <p:spPr>
          <a:xfrm>
            <a:off x="1285875" y="3643313"/>
            <a:ext cx="357188"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橢圓 9">
            <a:extLst>
              <a:ext uri="{FF2B5EF4-FFF2-40B4-BE49-F238E27FC236}">
                <a16:creationId xmlns:a16="http://schemas.microsoft.com/office/drawing/2014/main" id="{F0D245D4-E736-794A-A237-E6FFD09E9EC4}"/>
              </a:ext>
            </a:extLst>
          </p:cNvPr>
          <p:cNvSpPr/>
          <p:nvPr/>
        </p:nvSpPr>
        <p:spPr>
          <a:xfrm>
            <a:off x="1785938" y="4000500"/>
            <a:ext cx="357187"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9706" name="文字方塊 15"/>
          <p:cNvSpPr txBox="1">
            <a:spLocks noChangeArrowheads="1"/>
          </p:cNvSpPr>
          <p:nvPr/>
        </p:nvSpPr>
        <p:spPr bwMode="auto">
          <a:xfrm>
            <a:off x="4221163" y="2825750"/>
            <a:ext cx="4806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t>(Inactive)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(2,5)</a:t>
            </a:r>
            <a:r>
              <a:rPr lang="zh-TW" altLang="en-US" sz="1600"/>
              <a:t> </a:t>
            </a:r>
            <a:r>
              <a:rPr lang="en-US" altLang="zh-TW" sz="1600"/>
              <a:t>-&gt;</a:t>
            </a:r>
            <a:r>
              <a:rPr lang="zh-TW" altLang="en-US" sz="1600"/>
              <a:t> </a:t>
            </a:r>
            <a:r>
              <a:rPr lang="en-US" altLang="zh-TW" sz="1600"/>
              <a:t>(2,6)</a:t>
            </a:r>
          </a:p>
          <a:p>
            <a:pPr eaLnBrk="1" hangingPunct="1">
              <a:spcBef>
                <a:spcPct val="0"/>
              </a:spcBef>
              <a:buClrTx/>
              <a:buSzTx/>
              <a:buFont typeface="Wingdings" panose="05000000000000000000" pitchFamily="2" charset="2"/>
              <a:buNone/>
            </a:pPr>
            <a:r>
              <a:rPr lang="en-US" altLang="zh-TW" sz="1600"/>
              <a:t>(active)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(3,2)</a:t>
            </a:r>
            <a:endParaRPr lang="zh-TW" altLang="en-US" sz="1600"/>
          </a:p>
        </p:txBody>
      </p:sp>
      <p:sp>
        <p:nvSpPr>
          <p:cNvPr id="29707" name="文字方塊 15"/>
          <p:cNvSpPr txBox="1">
            <a:spLocks noChangeArrowheads="1"/>
          </p:cNvSpPr>
          <p:nvPr/>
        </p:nvSpPr>
        <p:spPr bwMode="auto">
          <a:xfrm>
            <a:off x="4257675" y="3567113"/>
            <a:ext cx="47339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 typeface="Wingdings" panose="05000000000000000000" pitchFamily="2" charset="2"/>
              <a:buNone/>
            </a:pPr>
            <a:r>
              <a:rPr lang="en-US" altLang="zh-TW" sz="1600"/>
              <a:t>-</a:t>
            </a:r>
            <a:r>
              <a:rPr lang="zh-TW" altLang="en-US" sz="1600"/>
              <a:t> </a:t>
            </a:r>
            <a:r>
              <a:rPr lang="en-US" altLang="zh-TW" sz="1600"/>
              <a:t>(3,3) NEIGHB (3,2),(3,4),(4,3)</a:t>
            </a:r>
            <a:r>
              <a:rPr lang="zh-TW" altLang="en-US" sz="1600"/>
              <a:t> </a:t>
            </a:r>
            <a:endParaRPr lang="en-US" altLang="zh-TW" sz="1600"/>
          </a:p>
          <a:p>
            <a:pPr eaLnBrk="1" hangingPunct="1">
              <a:spcBef>
                <a:spcPct val="0"/>
              </a:spcBef>
              <a:buClrTx/>
              <a:buSzTx/>
              <a:buFont typeface="Wingdings" panose="05000000000000000000" pitchFamily="2" charset="2"/>
              <a:buNone/>
            </a:pPr>
            <a:r>
              <a:rPr lang="en-US" altLang="zh-TW" sz="1600"/>
              <a:t>-</a:t>
            </a:r>
            <a:r>
              <a:rPr lang="zh-TW" altLang="en-US" sz="1600"/>
              <a:t> </a:t>
            </a:r>
            <a:r>
              <a:rPr lang="en-US" altLang="zh-TW" sz="1600"/>
              <a:t>(active)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(3,2)</a:t>
            </a:r>
            <a:r>
              <a:rPr lang="zh-TW" altLang="en-US" sz="1600"/>
              <a:t> </a:t>
            </a:r>
            <a:r>
              <a:rPr lang="en-US" altLang="zh-TW" sz="1600"/>
              <a:t>-&gt;</a:t>
            </a:r>
            <a:r>
              <a:rPr lang="zh-TW" altLang="en-US" sz="1600"/>
              <a:t> </a:t>
            </a:r>
            <a:r>
              <a:rPr lang="en-US" altLang="zh-TW" sz="1600"/>
              <a:t>(3,3)</a:t>
            </a:r>
          </a:p>
          <a:p>
            <a:pPr eaLnBrk="1" hangingPunct="1">
              <a:spcBef>
                <a:spcPct val="0"/>
              </a:spcBef>
              <a:buClrTx/>
              <a:buSzTx/>
              <a:buFont typeface="Wingdings" panose="05000000000000000000" pitchFamily="2" charset="2"/>
              <a:buNone/>
            </a:pPr>
            <a:endParaRPr lang="zh-TW" altLang="zh-TW" sz="1600"/>
          </a:p>
          <a:p>
            <a:pPr eaLnBrk="1" hangingPunct="1">
              <a:spcBef>
                <a:spcPct val="0"/>
              </a:spcBef>
              <a:buClrTx/>
              <a:buSzTx/>
              <a:buFontTx/>
              <a:buNone/>
            </a:pPr>
            <a:endParaRPr lang="zh-TW" altLang="en-US" sz="1600"/>
          </a:p>
        </p:txBody>
      </p:sp>
      <p:sp>
        <p:nvSpPr>
          <p:cNvPr id="12" name="矩形 11"/>
          <p:cNvSpPr/>
          <p:nvPr/>
        </p:nvSpPr>
        <p:spPr>
          <a:xfrm>
            <a:off x="8604448" y="6405325"/>
            <a:ext cx="470803" cy="369332"/>
          </a:xfrm>
          <a:prstGeom prst="rect">
            <a:avLst/>
          </a:prstGeom>
        </p:spPr>
        <p:txBody>
          <a:bodyPr wrap="square">
            <a:spAutoFit/>
          </a:bodyPr>
          <a:lstStyle/>
          <a:p>
            <a:r>
              <a:rPr lang="en-US" altLang="zh-TW" dirty="0"/>
              <a:t>15</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30723"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2428875"/>
            <a:ext cx="398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5020B2C1-BBBD-9343-B9DF-F59EF607AFE9}"/>
              </a:ext>
            </a:extLst>
          </p:cNvPr>
          <p:cNvSpPr/>
          <p:nvPr/>
        </p:nvSpPr>
        <p:spPr>
          <a:xfrm>
            <a:off x="785813" y="3214688"/>
            <a:ext cx="3429000" cy="12144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a:extLst>
              <a:ext uri="{FF2B5EF4-FFF2-40B4-BE49-F238E27FC236}">
                <a16:creationId xmlns:a16="http://schemas.microsoft.com/office/drawing/2014/main" id="{EBDD57AE-7E97-6F4D-8740-7FA7027AC2E7}"/>
              </a:ext>
            </a:extLst>
          </p:cNvPr>
          <p:cNvSpPr/>
          <p:nvPr/>
        </p:nvSpPr>
        <p:spPr>
          <a:xfrm>
            <a:off x="2286000" y="3643313"/>
            <a:ext cx="357188"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橢圓 7">
            <a:extLst>
              <a:ext uri="{FF2B5EF4-FFF2-40B4-BE49-F238E27FC236}">
                <a16:creationId xmlns:a16="http://schemas.microsoft.com/office/drawing/2014/main" id="{AC85D20E-7F7E-2D4E-BD43-8682792FF514}"/>
              </a:ext>
            </a:extLst>
          </p:cNvPr>
          <p:cNvSpPr/>
          <p:nvPr/>
        </p:nvSpPr>
        <p:spPr>
          <a:xfrm>
            <a:off x="2286000" y="4000500"/>
            <a:ext cx="357188"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橢圓 8">
            <a:extLst>
              <a:ext uri="{FF2B5EF4-FFF2-40B4-BE49-F238E27FC236}">
                <a16:creationId xmlns:a16="http://schemas.microsoft.com/office/drawing/2014/main" id="{182C93DC-6D7C-614D-89F8-6CCF38613E88}"/>
              </a:ext>
            </a:extLst>
          </p:cNvPr>
          <p:cNvSpPr/>
          <p:nvPr/>
        </p:nvSpPr>
        <p:spPr>
          <a:xfrm>
            <a:off x="1785938" y="3643313"/>
            <a:ext cx="357187"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0729" name="文字方塊 15"/>
          <p:cNvSpPr txBox="1">
            <a:spLocks noChangeArrowheads="1"/>
          </p:cNvSpPr>
          <p:nvPr/>
        </p:nvSpPr>
        <p:spPr bwMode="auto">
          <a:xfrm>
            <a:off x="4214813" y="2720975"/>
            <a:ext cx="4806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t>(Inactive)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(2,5)</a:t>
            </a:r>
            <a:r>
              <a:rPr lang="zh-TW" altLang="en-US" sz="1600"/>
              <a:t> </a:t>
            </a:r>
            <a:r>
              <a:rPr lang="en-US" altLang="zh-TW" sz="1600"/>
              <a:t>-&gt;</a:t>
            </a:r>
            <a:r>
              <a:rPr lang="zh-TW" altLang="en-US" sz="1600"/>
              <a:t> </a:t>
            </a:r>
            <a:r>
              <a:rPr lang="en-US" altLang="zh-TW" sz="1600"/>
              <a:t>(2,</a:t>
            </a:r>
            <a:r>
              <a:rPr lang="zh-TW" altLang="en-US" sz="1600"/>
              <a:t> </a:t>
            </a:r>
            <a:r>
              <a:rPr lang="en-US" altLang="zh-TW" sz="1600"/>
              <a:t>6)</a:t>
            </a:r>
          </a:p>
          <a:p>
            <a:pPr eaLnBrk="1" hangingPunct="1">
              <a:spcBef>
                <a:spcPct val="0"/>
              </a:spcBef>
              <a:buClrTx/>
              <a:buSzTx/>
              <a:buFont typeface="Wingdings" panose="05000000000000000000" pitchFamily="2" charset="2"/>
              <a:buNone/>
            </a:pPr>
            <a:r>
              <a:rPr lang="en-US" altLang="zh-TW" sz="1600"/>
              <a:t>(active)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(3,2)</a:t>
            </a:r>
            <a:r>
              <a:rPr lang="zh-TW" altLang="en-US" sz="1600"/>
              <a:t> </a:t>
            </a:r>
            <a:r>
              <a:rPr lang="en-US" altLang="zh-TW" sz="1600"/>
              <a:t>-&gt;</a:t>
            </a:r>
            <a:r>
              <a:rPr lang="zh-TW" altLang="en-US" sz="1600"/>
              <a:t> </a:t>
            </a:r>
            <a:r>
              <a:rPr lang="en-US" altLang="zh-TW" sz="1600"/>
              <a:t>(3,3)</a:t>
            </a:r>
            <a:endParaRPr lang="zh-TW" altLang="en-US" sz="1600"/>
          </a:p>
        </p:txBody>
      </p:sp>
      <p:sp>
        <p:nvSpPr>
          <p:cNvPr id="30730" name="文字方塊 15"/>
          <p:cNvSpPr txBox="1">
            <a:spLocks noChangeArrowheads="1"/>
          </p:cNvSpPr>
          <p:nvPr/>
        </p:nvSpPr>
        <p:spPr bwMode="auto">
          <a:xfrm>
            <a:off x="4251325" y="3462338"/>
            <a:ext cx="4735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 typeface="Wingdings" panose="05000000000000000000" pitchFamily="2" charset="2"/>
              <a:buNone/>
            </a:pPr>
            <a:r>
              <a:rPr lang="en-US" altLang="zh-TW" sz="1600"/>
              <a:t>-</a:t>
            </a:r>
            <a:r>
              <a:rPr lang="zh-TW" altLang="en-US" sz="1600"/>
              <a:t> </a:t>
            </a:r>
            <a:r>
              <a:rPr lang="en-US" altLang="zh-TW" sz="1600"/>
              <a:t>(3,4) NEIGHB (3,3),(4,4)</a:t>
            </a:r>
            <a:r>
              <a:rPr lang="zh-TW" altLang="en-US" sz="1600"/>
              <a:t> </a:t>
            </a:r>
            <a:endParaRPr lang="en-US" altLang="zh-TW" sz="1600"/>
          </a:p>
          <a:p>
            <a:pPr eaLnBrk="1" hangingPunct="1">
              <a:spcBef>
                <a:spcPct val="0"/>
              </a:spcBef>
              <a:buClrTx/>
              <a:buSzTx/>
              <a:buFont typeface="Wingdings" panose="05000000000000000000" pitchFamily="2" charset="2"/>
              <a:buNone/>
            </a:pPr>
            <a:r>
              <a:rPr lang="en-US" altLang="zh-TW" sz="1600"/>
              <a:t>-</a:t>
            </a:r>
            <a:r>
              <a:rPr lang="zh-TW" altLang="en-US" sz="1600"/>
              <a:t> </a:t>
            </a:r>
            <a:r>
              <a:rPr lang="en-US" altLang="zh-TW" sz="1600"/>
              <a:t>(active)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(3,2)</a:t>
            </a:r>
            <a:r>
              <a:rPr lang="zh-TW" altLang="en-US" sz="1600"/>
              <a:t> </a:t>
            </a:r>
            <a:r>
              <a:rPr lang="en-US" altLang="zh-TW" sz="1600"/>
              <a:t>-&gt;</a:t>
            </a:r>
            <a:r>
              <a:rPr lang="zh-TW" altLang="en-US" sz="1600"/>
              <a:t> </a:t>
            </a:r>
            <a:r>
              <a:rPr lang="en-US" altLang="zh-TW" sz="1600"/>
              <a:t>(3,3)</a:t>
            </a:r>
            <a:r>
              <a:rPr lang="zh-TW" altLang="en-US" sz="1600"/>
              <a:t> </a:t>
            </a:r>
            <a:r>
              <a:rPr lang="en-US" altLang="zh-TW" sz="1600"/>
              <a:t>-&gt;</a:t>
            </a:r>
            <a:r>
              <a:rPr lang="zh-TW" altLang="en-US" sz="1600"/>
              <a:t> </a:t>
            </a:r>
            <a:r>
              <a:rPr lang="en-US" altLang="zh-TW" sz="1600"/>
              <a:t>(3,4)</a:t>
            </a:r>
          </a:p>
          <a:p>
            <a:pPr eaLnBrk="1" hangingPunct="1">
              <a:spcBef>
                <a:spcPct val="0"/>
              </a:spcBef>
              <a:buClrTx/>
              <a:buSzTx/>
              <a:buFontTx/>
              <a:buNone/>
            </a:pPr>
            <a:endParaRPr lang="zh-TW" altLang="en-US" sz="1600"/>
          </a:p>
        </p:txBody>
      </p:sp>
      <p:sp>
        <p:nvSpPr>
          <p:cNvPr id="11" name="矩形 10"/>
          <p:cNvSpPr/>
          <p:nvPr/>
        </p:nvSpPr>
        <p:spPr>
          <a:xfrm>
            <a:off x="8604448" y="6405325"/>
            <a:ext cx="470803" cy="369332"/>
          </a:xfrm>
          <a:prstGeom prst="rect">
            <a:avLst/>
          </a:prstGeom>
        </p:spPr>
        <p:txBody>
          <a:bodyPr wrap="square">
            <a:spAutoFit/>
          </a:bodyPr>
          <a:lstStyle/>
          <a:p>
            <a:r>
              <a:rPr lang="en-US" altLang="zh-TW" dirty="0"/>
              <a:t>16</a:t>
            </a:r>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31747"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2428875"/>
            <a:ext cx="398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445B3CA4-83CF-3B48-BB81-CA9B97CC5C2B}"/>
              </a:ext>
            </a:extLst>
          </p:cNvPr>
          <p:cNvSpPr/>
          <p:nvPr/>
        </p:nvSpPr>
        <p:spPr>
          <a:xfrm>
            <a:off x="785813" y="3214688"/>
            <a:ext cx="3429000" cy="12144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a:extLst>
              <a:ext uri="{FF2B5EF4-FFF2-40B4-BE49-F238E27FC236}">
                <a16:creationId xmlns:a16="http://schemas.microsoft.com/office/drawing/2014/main" id="{4D9077E9-EFCA-6448-9102-FE8BE1DB6FB7}"/>
              </a:ext>
            </a:extLst>
          </p:cNvPr>
          <p:cNvSpPr/>
          <p:nvPr/>
        </p:nvSpPr>
        <p:spPr>
          <a:xfrm>
            <a:off x="2786063" y="3643313"/>
            <a:ext cx="357187"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橢圓 7">
            <a:extLst>
              <a:ext uri="{FF2B5EF4-FFF2-40B4-BE49-F238E27FC236}">
                <a16:creationId xmlns:a16="http://schemas.microsoft.com/office/drawing/2014/main" id="{B72262F9-E783-8B43-A1DF-E45785B5EF21}"/>
              </a:ext>
            </a:extLst>
          </p:cNvPr>
          <p:cNvSpPr/>
          <p:nvPr/>
        </p:nvSpPr>
        <p:spPr>
          <a:xfrm>
            <a:off x="2786063" y="4000500"/>
            <a:ext cx="357187"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橢圓 8">
            <a:extLst>
              <a:ext uri="{FF2B5EF4-FFF2-40B4-BE49-F238E27FC236}">
                <a16:creationId xmlns:a16="http://schemas.microsoft.com/office/drawing/2014/main" id="{AF45F12A-7BA1-8A46-BFD9-A2410DB173EA}"/>
              </a:ext>
            </a:extLst>
          </p:cNvPr>
          <p:cNvSpPr/>
          <p:nvPr/>
        </p:nvSpPr>
        <p:spPr>
          <a:xfrm>
            <a:off x="2786063" y="3214688"/>
            <a:ext cx="357187"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橢圓 9">
            <a:extLst>
              <a:ext uri="{FF2B5EF4-FFF2-40B4-BE49-F238E27FC236}">
                <a16:creationId xmlns:a16="http://schemas.microsoft.com/office/drawing/2014/main" id="{D060864A-98FF-1F40-A2CC-07322D0E7DA6}"/>
              </a:ext>
            </a:extLst>
          </p:cNvPr>
          <p:cNvSpPr/>
          <p:nvPr/>
        </p:nvSpPr>
        <p:spPr>
          <a:xfrm>
            <a:off x="3286125" y="3643313"/>
            <a:ext cx="357188"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1754" name="文字方塊 15"/>
          <p:cNvSpPr txBox="1">
            <a:spLocks noChangeArrowheads="1"/>
          </p:cNvSpPr>
          <p:nvPr/>
        </p:nvSpPr>
        <p:spPr bwMode="auto">
          <a:xfrm>
            <a:off x="4267200" y="2765425"/>
            <a:ext cx="4806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t>(Inactive)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(2,5)</a:t>
            </a:r>
            <a:r>
              <a:rPr lang="zh-TW" altLang="en-US" sz="1600"/>
              <a:t> </a:t>
            </a:r>
            <a:r>
              <a:rPr lang="en-US" altLang="zh-TW" sz="1600"/>
              <a:t>-&gt;</a:t>
            </a:r>
            <a:r>
              <a:rPr lang="zh-TW" altLang="en-US" sz="1600"/>
              <a:t> </a:t>
            </a:r>
            <a:r>
              <a:rPr lang="en-US" altLang="zh-TW" sz="1600"/>
              <a:t>(2,6)</a:t>
            </a:r>
          </a:p>
          <a:p>
            <a:pPr eaLnBrk="1" hangingPunct="1">
              <a:spcBef>
                <a:spcPct val="0"/>
              </a:spcBef>
              <a:buClrTx/>
              <a:buSzTx/>
              <a:buFont typeface="Wingdings" panose="05000000000000000000" pitchFamily="2" charset="2"/>
              <a:buNone/>
            </a:pPr>
            <a:r>
              <a:rPr lang="en-US" altLang="zh-TW" sz="1600"/>
              <a:t>(inactive)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(3,2)</a:t>
            </a:r>
            <a:r>
              <a:rPr lang="zh-TW" altLang="en-US" sz="1600"/>
              <a:t> </a:t>
            </a:r>
            <a:r>
              <a:rPr lang="en-US" altLang="zh-TW" sz="1600"/>
              <a:t>-&gt;</a:t>
            </a:r>
            <a:r>
              <a:rPr lang="zh-TW" altLang="en-US" sz="1600"/>
              <a:t> </a:t>
            </a:r>
            <a:r>
              <a:rPr lang="en-US" altLang="zh-TW" sz="1600"/>
              <a:t>(3,3)</a:t>
            </a:r>
            <a:r>
              <a:rPr lang="zh-TW" altLang="en-US" sz="1600"/>
              <a:t> </a:t>
            </a:r>
            <a:r>
              <a:rPr lang="en-US" altLang="zh-TW" sz="1600"/>
              <a:t>-&gt;</a:t>
            </a:r>
            <a:r>
              <a:rPr lang="zh-TW" altLang="en-US" sz="1600"/>
              <a:t> </a:t>
            </a:r>
            <a:r>
              <a:rPr lang="en-US" altLang="zh-TW" sz="1600"/>
              <a:t>(3,4)</a:t>
            </a:r>
            <a:endParaRPr lang="zh-TW" altLang="en-US" sz="1600"/>
          </a:p>
        </p:txBody>
      </p:sp>
      <p:sp>
        <p:nvSpPr>
          <p:cNvPr id="31755" name="文字方塊 15"/>
          <p:cNvSpPr txBox="1">
            <a:spLocks noChangeArrowheads="1"/>
          </p:cNvSpPr>
          <p:nvPr/>
        </p:nvSpPr>
        <p:spPr bwMode="auto">
          <a:xfrm>
            <a:off x="4254500" y="3716338"/>
            <a:ext cx="4733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t>(active)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(3,5)</a:t>
            </a:r>
          </a:p>
          <a:p>
            <a:pPr eaLnBrk="1" hangingPunct="1">
              <a:spcBef>
                <a:spcPct val="0"/>
              </a:spcBef>
              <a:buClrTx/>
              <a:buSzTx/>
              <a:buFont typeface="Wingdings" panose="05000000000000000000" pitchFamily="2" charset="2"/>
              <a:buNone/>
            </a:pPr>
            <a:r>
              <a:rPr lang="en-US" altLang="zh-TW" sz="1600"/>
              <a:t>(3,5) NEIGHB (2,5), (3,6),</a:t>
            </a:r>
            <a:r>
              <a:rPr lang="zh-TW" altLang="en-US" sz="1600"/>
              <a:t> </a:t>
            </a:r>
            <a:r>
              <a:rPr lang="en-US" altLang="zh-TW" sz="1600"/>
              <a:t>(4,5)</a:t>
            </a:r>
            <a:endParaRPr lang="zh-TW" altLang="en-US" sz="1600"/>
          </a:p>
        </p:txBody>
      </p:sp>
      <p:sp>
        <p:nvSpPr>
          <p:cNvPr id="12" name="矩形 11"/>
          <p:cNvSpPr/>
          <p:nvPr/>
        </p:nvSpPr>
        <p:spPr>
          <a:xfrm>
            <a:off x="8604448" y="6405325"/>
            <a:ext cx="470803" cy="369332"/>
          </a:xfrm>
          <a:prstGeom prst="rect">
            <a:avLst/>
          </a:prstGeom>
        </p:spPr>
        <p:txBody>
          <a:bodyPr wrap="square">
            <a:spAutoFit/>
          </a:bodyPr>
          <a:lstStyle/>
          <a:p>
            <a:r>
              <a:rPr lang="en-US" altLang="zh-TW" dirty="0"/>
              <a:t>17</a:t>
            </a:r>
            <a:endParaRPr lang="zh-TW"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3277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2428875"/>
            <a:ext cx="398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A68C9FC6-6602-0B42-9A61-04C47FDAFC87}"/>
              </a:ext>
            </a:extLst>
          </p:cNvPr>
          <p:cNvSpPr/>
          <p:nvPr/>
        </p:nvSpPr>
        <p:spPr>
          <a:xfrm>
            <a:off x="785813" y="3214688"/>
            <a:ext cx="3429000" cy="12144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a:extLst>
              <a:ext uri="{FF2B5EF4-FFF2-40B4-BE49-F238E27FC236}">
                <a16:creationId xmlns:a16="http://schemas.microsoft.com/office/drawing/2014/main" id="{F7F776F4-FC01-AB4F-B808-9FB9C3214982}"/>
              </a:ext>
            </a:extLst>
          </p:cNvPr>
          <p:cNvSpPr/>
          <p:nvPr/>
        </p:nvSpPr>
        <p:spPr>
          <a:xfrm>
            <a:off x="3286125" y="3643313"/>
            <a:ext cx="357188"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橢圓 7">
            <a:extLst>
              <a:ext uri="{FF2B5EF4-FFF2-40B4-BE49-F238E27FC236}">
                <a16:creationId xmlns:a16="http://schemas.microsoft.com/office/drawing/2014/main" id="{2A41D97B-4C14-174D-B3B6-B22DD23463A9}"/>
              </a:ext>
            </a:extLst>
          </p:cNvPr>
          <p:cNvSpPr/>
          <p:nvPr/>
        </p:nvSpPr>
        <p:spPr>
          <a:xfrm>
            <a:off x="3286125" y="4000500"/>
            <a:ext cx="357188"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橢圓 8">
            <a:extLst>
              <a:ext uri="{FF2B5EF4-FFF2-40B4-BE49-F238E27FC236}">
                <a16:creationId xmlns:a16="http://schemas.microsoft.com/office/drawing/2014/main" id="{B8BB4264-66C0-1D47-83CA-E79098F957FA}"/>
              </a:ext>
            </a:extLst>
          </p:cNvPr>
          <p:cNvSpPr/>
          <p:nvPr/>
        </p:nvSpPr>
        <p:spPr>
          <a:xfrm>
            <a:off x="2786063" y="3643313"/>
            <a:ext cx="357187"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橢圓 9">
            <a:extLst>
              <a:ext uri="{FF2B5EF4-FFF2-40B4-BE49-F238E27FC236}">
                <a16:creationId xmlns:a16="http://schemas.microsoft.com/office/drawing/2014/main" id="{5EF10533-FB34-1A44-940A-67F6501BD6BF}"/>
              </a:ext>
            </a:extLst>
          </p:cNvPr>
          <p:cNvSpPr/>
          <p:nvPr/>
        </p:nvSpPr>
        <p:spPr>
          <a:xfrm>
            <a:off x="3286125" y="3214688"/>
            <a:ext cx="357188"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2778" name="文字方塊 15"/>
          <p:cNvSpPr txBox="1">
            <a:spLocks noChangeArrowheads="1"/>
          </p:cNvSpPr>
          <p:nvPr/>
        </p:nvSpPr>
        <p:spPr bwMode="auto">
          <a:xfrm>
            <a:off x="4214813" y="2725738"/>
            <a:ext cx="4806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t>(inactive)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(2,5)</a:t>
            </a:r>
            <a:r>
              <a:rPr lang="zh-TW" altLang="en-US" sz="1600"/>
              <a:t> </a:t>
            </a:r>
            <a:r>
              <a:rPr lang="en-US" altLang="zh-TW" sz="1600"/>
              <a:t>-&gt;</a:t>
            </a:r>
            <a:r>
              <a:rPr lang="zh-TW" altLang="en-US" sz="1600"/>
              <a:t> </a:t>
            </a:r>
            <a:r>
              <a:rPr lang="en-US" altLang="zh-TW" sz="1600">
                <a:solidFill>
                  <a:srgbClr val="00B0F0"/>
                </a:solidFill>
              </a:rPr>
              <a:t>(2,6)</a:t>
            </a:r>
          </a:p>
          <a:p>
            <a:pPr eaLnBrk="1" hangingPunct="1">
              <a:spcBef>
                <a:spcPct val="0"/>
              </a:spcBef>
              <a:buClrTx/>
              <a:buSzTx/>
              <a:buFont typeface="Wingdings" panose="05000000000000000000" pitchFamily="2" charset="2"/>
              <a:buNone/>
            </a:pPr>
            <a:r>
              <a:rPr lang="en-US" altLang="zh-TW" sz="1600"/>
              <a:t>(inactive)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(3,2)</a:t>
            </a:r>
            <a:r>
              <a:rPr lang="zh-TW" altLang="en-US" sz="1600"/>
              <a:t> </a:t>
            </a:r>
            <a:r>
              <a:rPr lang="en-US" altLang="zh-TW" sz="1600"/>
              <a:t>-&gt;</a:t>
            </a:r>
            <a:r>
              <a:rPr lang="zh-TW" altLang="en-US" sz="1600"/>
              <a:t> </a:t>
            </a:r>
            <a:r>
              <a:rPr lang="en-US" altLang="zh-TW" sz="1600"/>
              <a:t>(3,3)</a:t>
            </a:r>
            <a:r>
              <a:rPr lang="zh-TW" altLang="en-US" sz="1600"/>
              <a:t> </a:t>
            </a:r>
            <a:r>
              <a:rPr lang="en-US" altLang="zh-TW" sz="1600"/>
              <a:t>-&gt;</a:t>
            </a:r>
            <a:r>
              <a:rPr lang="zh-TW" altLang="en-US" sz="1600"/>
              <a:t> </a:t>
            </a:r>
            <a:r>
              <a:rPr lang="en-US" altLang="zh-TW" sz="1600"/>
              <a:t>(3,4)</a:t>
            </a:r>
          </a:p>
          <a:p>
            <a:pPr eaLnBrk="1" hangingPunct="1">
              <a:spcBef>
                <a:spcPct val="0"/>
              </a:spcBef>
              <a:buClrTx/>
              <a:buSzTx/>
              <a:buFont typeface="Wingdings" panose="05000000000000000000" pitchFamily="2" charset="2"/>
              <a:buNone/>
            </a:pPr>
            <a:r>
              <a:rPr lang="en-US" altLang="zh-TW" sz="1600"/>
              <a:t>(active)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(3,5)</a:t>
            </a:r>
          </a:p>
        </p:txBody>
      </p:sp>
      <p:sp>
        <p:nvSpPr>
          <p:cNvPr id="32779" name="文字方塊 15"/>
          <p:cNvSpPr txBox="1">
            <a:spLocks noChangeArrowheads="1"/>
          </p:cNvSpPr>
          <p:nvPr/>
        </p:nvSpPr>
        <p:spPr bwMode="auto">
          <a:xfrm>
            <a:off x="4251325" y="4148138"/>
            <a:ext cx="4733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 typeface="Wingdings" panose="05000000000000000000" pitchFamily="2" charset="2"/>
              <a:buNone/>
            </a:pPr>
            <a:r>
              <a:rPr lang="en-US" altLang="zh-TW" sz="1600"/>
              <a:t>-</a:t>
            </a:r>
            <a:r>
              <a:rPr lang="zh-TW" altLang="en-US" sz="1600"/>
              <a:t> </a:t>
            </a:r>
            <a:r>
              <a:rPr lang="en-US" altLang="zh-TW" sz="1600">
                <a:solidFill>
                  <a:srgbClr val="FF0000"/>
                </a:solidFill>
              </a:rPr>
              <a:t>(3,6)</a:t>
            </a:r>
            <a:r>
              <a:rPr lang="en-US" altLang="zh-TW" sz="1600"/>
              <a:t> NEIGHB </a:t>
            </a:r>
            <a:r>
              <a:rPr lang="en-US" altLang="zh-TW" sz="1600">
                <a:solidFill>
                  <a:srgbClr val="00B0F0"/>
                </a:solidFill>
              </a:rPr>
              <a:t>(2,6)</a:t>
            </a:r>
            <a:r>
              <a:rPr lang="en-US" altLang="zh-TW" sz="1600"/>
              <a:t>, (3,5),</a:t>
            </a:r>
            <a:r>
              <a:rPr lang="zh-TW" altLang="en-US" sz="1600"/>
              <a:t> </a:t>
            </a:r>
            <a:r>
              <a:rPr lang="en-US" altLang="zh-TW" sz="1600"/>
              <a:t>(4,6)</a:t>
            </a:r>
          </a:p>
          <a:p>
            <a:pPr eaLnBrk="1" hangingPunct="1">
              <a:spcBef>
                <a:spcPct val="0"/>
              </a:spcBef>
              <a:buClrTx/>
              <a:buSzTx/>
              <a:buFont typeface="Wingdings" panose="05000000000000000000" pitchFamily="2" charset="2"/>
              <a:buNone/>
            </a:pPr>
            <a:r>
              <a:rPr lang="en-US" altLang="zh-TW" sz="1600">
                <a:solidFill>
                  <a:srgbClr val="00B0F0"/>
                </a:solidFill>
              </a:rPr>
              <a:t>-</a:t>
            </a:r>
            <a:r>
              <a:rPr lang="zh-TW" altLang="en-US" sz="1600">
                <a:solidFill>
                  <a:srgbClr val="00B0F0"/>
                </a:solidFill>
              </a:rPr>
              <a:t> </a:t>
            </a:r>
            <a:r>
              <a:rPr lang="en-US" altLang="zh-TW" sz="1600">
                <a:solidFill>
                  <a:srgbClr val="00B0F0"/>
                </a:solidFill>
              </a:rPr>
              <a:t>active</a:t>
            </a:r>
            <a:r>
              <a:rPr lang="zh-TW" altLang="en-US" sz="1600"/>
              <a:t> </a:t>
            </a:r>
            <a:r>
              <a:rPr lang="en-US" altLang="zh-TW" sz="1600"/>
              <a:t>CHAINSET</a:t>
            </a:r>
            <a:r>
              <a:rPr lang="zh-TW" altLang="en-US" sz="1600"/>
              <a:t> </a:t>
            </a:r>
            <a:r>
              <a:rPr lang="en-US" altLang="zh-TW" sz="1600"/>
              <a:t>change!</a:t>
            </a:r>
            <a:r>
              <a:rPr lang="zh-TW" altLang="en-US" sz="1600"/>
              <a:t> </a:t>
            </a:r>
            <a:r>
              <a:rPr lang="en-US" altLang="zh-TW" sz="1600"/>
              <a:t>(clockwise-ordered)</a:t>
            </a:r>
            <a:endParaRPr lang="zh-TW" altLang="en-US" sz="1600"/>
          </a:p>
          <a:p>
            <a:pPr eaLnBrk="1" hangingPunct="1">
              <a:spcBef>
                <a:spcPct val="0"/>
              </a:spcBef>
              <a:buClrTx/>
              <a:buSzTx/>
              <a:buFont typeface="Wingdings" panose="05000000000000000000" pitchFamily="2" charset="2"/>
              <a:buNone/>
            </a:pPr>
            <a:r>
              <a:rPr lang="en-US" altLang="zh-TW" sz="1600"/>
              <a:t>-</a:t>
            </a:r>
            <a:r>
              <a:rPr lang="zh-TW" altLang="en-US" sz="1600"/>
              <a:t> </a:t>
            </a:r>
            <a:r>
              <a:rPr lang="en-US" altLang="zh-TW" sz="1600"/>
              <a:t>(active)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(2,5)</a:t>
            </a:r>
            <a:r>
              <a:rPr lang="zh-TW" altLang="en-US" sz="1600"/>
              <a:t> </a:t>
            </a:r>
            <a:r>
              <a:rPr lang="en-US" altLang="zh-TW" sz="1600"/>
              <a:t>-&gt;</a:t>
            </a:r>
            <a:r>
              <a:rPr lang="zh-TW" altLang="en-US" sz="1600"/>
              <a:t> </a:t>
            </a:r>
            <a:r>
              <a:rPr lang="en-US" altLang="zh-TW" sz="1600"/>
              <a:t>(2,6)</a:t>
            </a:r>
            <a:r>
              <a:rPr lang="zh-TW" altLang="en-US" sz="1600"/>
              <a:t> </a:t>
            </a:r>
            <a:r>
              <a:rPr lang="en-US" altLang="zh-TW" sz="1600"/>
              <a:t>-&gt;</a:t>
            </a:r>
            <a:r>
              <a:rPr lang="zh-TW" altLang="en-US" sz="1600"/>
              <a:t> </a:t>
            </a:r>
            <a:r>
              <a:rPr lang="en-US" altLang="zh-TW" sz="1600"/>
              <a:t>(3,6)</a:t>
            </a:r>
          </a:p>
        </p:txBody>
      </p:sp>
      <p:sp>
        <p:nvSpPr>
          <p:cNvPr id="12" name="矩形 11"/>
          <p:cNvSpPr/>
          <p:nvPr/>
        </p:nvSpPr>
        <p:spPr>
          <a:xfrm>
            <a:off x="8604448" y="6405325"/>
            <a:ext cx="470803" cy="369332"/>
          </a:xfrm>
          <a:prstGeom prst="rect">
            <a:avLst/>
          </a:prstGeom>
        </p:spPr>
        <p:txBody>
          <a:bodyPr wrap="square">
            <a:spAutoFit/>
          </a:bodyPr>
          <a:lstStyle/>
          <a:p>
            <a:r>
              <a:rPr lang="en-US" altLang="zh-TW" dirty="0"/>
              <a:t>18</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6D5606-A4A6-8E32-38A3-63DEA93D24BF}"/>
              </a:ext>
            </a:extLst>
          </p:cNvPr>
          <p:cNvSpPr>
            <a:spLocks noGrp="1"/>
          </p:cNvSpPr>
          <p:nvPr>
            <p:ph type="title"/>
          </p:nvPr>
        </p:nvSpPr>
        <p:spPr/>
        <p:txBody>
          <a:bodyPr/>
          <a:lstStyle/>
          <a:p>
            <a:r>
              <a:rPr lang="zh-TW" altLang="en-US" dirty="0"/>
              <a:t>    </a:t>
            </a:r>
            <a:r>
              <a:rPr lang="en-US" altLang="zh-TW" dirty="0"/>
              <a:t>Outline</a:t>
            </a:r>
            <a:endParaRPr lang="zh-TW" altLang="en-US" dirty="0"/>
          </a:p>
        </p:txBody>
      </p:sp>
      <p:sp>
        <p:nvSpPr>
          <p:cNvPr id="3" name="內容版面配置區 2">
            <a:extLst>
              <a:ext uri="{FF2B5EF4-FFF2-40B4-BE49-F238E27FC236}">
                <a16:creationId xmlns:a16="http://schemas.microsoft.com/office/drawing/2014/main" id="{8E43FC83-5D0A-2CBD-DCF4-E9B424E4ABEF}"/>
              </a:ext>
            </a:extLst>
          </p:cNvPr>
          <p:cNvSpPr>
            <a:spLocks noGrp="1"/>
          </p:cNvSpPr>
          <p:nvPr>
            <p:ph idx="1"/>
          </p:nvPr>
        </p:nvSpPr>
        <p:spPr/>
        <p:txBody>
          <a:bodyPr/>
          <a:lstStyle/>
          <a:p>
            <a:r>
              <a:rPr lang="en-US" altLang="zh-TW" sz="2000" dirty="0"/>
              <a:t>11.1 Introduction</a:t>
            </a:r>
          </a:p>
          <a:p>
            <a:r>
              <a:rPr lang="en-US" altLang="zh-TW" sz="2000" dirty="0"/>
              <a:t>11.2 Extracting Boundary Pixels from a Segmented Image</a:t>
            </a:r>
          </a:p>
          <a:p>
            <a:r>
              <a:rPr lang="en-US" altLang="zh-TW" sz="2000" dirty="0"/>
              <a:t>11.3 Linking One-Pixel-Wide Edges or Lines</a:t>
            </a:r>
          </a:p>
          <a:p>
            <a:r>
              <a:rPr lang="en-US" altLang="zh-TW" sz="2000" dirty="0"/>
              <a:t>11.4 </a:t>
            </a:r>
            <a:r>
              <a:rPr lang="en-US" altLang="en-US" sz="2000" dirty="0"/>
              <a:t>Edge and Line Linking Using Directional Information</a:t>
            </a:r>
          </a:p>
          <a:p>
            <a:r>
              <a:rPr lang="en-US" altLang="zh-TW" sz="2000" dirty="0"/>
              <a:t>11.5 </a:t>
            </a:r>
            <a:r>
              <a:rPr lang="en-US" altLang="en-US" sz="2000" dirty="0"/>
              <a:t>Segmentation of Arcs into Simple Segments</a:t>
            </a:r>
          </a:p>
          <a:p>
            <a:r>
              <a:rPr lang="en-US" altLang="zh-TW" sz="2000" dirty="0"/>
              <a:t>11.6 Hough Transform</a:t>
            </a:r>
          </a:p>
          <a:p>
            <a:r>
              <a:rPr lang="en-US" altLang="zh-TW" sz="2000" dirty="0"/>
              <a:t>11.7 Line Fitting</a:t>
            </a:r>
          </a:p>
          <a:p>
            <a:r>
              <a:rPr lang="en-US" altLang="zh-TW" sz="2000" dirty="0"/>
              <a:t>11.8 Region-of-Support Determination</a:t>
            </a:r>
          </a:p>
          <a:p>
            <a:r>
              <a:rPr lang="en-US" altLang="zh-TW" sz="2000" dirty="0"/>
              <a:t>11.9 Robust Line Fitting</a:t>
            </a:r>
          </a:p>
          <a:p>
            <a:r>
              <a:rPr lang="en-US" altLang="zh-TW" sz="2000" dirty="0"/>
              <a:t>11.10 Least-Squares Curve Fitting</a:t>
            </a:r>
            <a:endParaRPr lang="zh-TW" altLang="en-US" sz="2000" dirty="0"/>
          </a:p>
        </p:txBody>
      </p:sp>
      <p:sp>
        <p:nvSpPr>
          <p:cNvPr id="4" name="頁尾版面配置區 3">
            <a:extLst>
              <a:ext uri="{FF2B5EF4-FFF2-40B4-BE49-F238E27FC236}">
                <a16:creationId xmlns:a16="http://schemas.microsoft.com/office/drawing/2014/main" id="{A433AD9B-3204-6D4D-203E-390EEBB777A0}"/>
              </a:ext>
            </a:extLst>
          </p:cNvPr>
          <p:cNvSpPr>
            <a:spLocks noGrp="1"/>
          </p:cNvSpPr>
          <p:nvPr>
            <p:ph type="ftr" sz="quarter" idx="10"/>
          </p:nvPr>
        </p:nvSpPr>
        <p:spPr/>
        <p:txBody>
          <a:bodyPr/>
          <a:lstStyle/>
          <a:p>
            <a:pPr>
              <a:defRPr/>
            </a:pPr>
            <a:r>
              <a:rPr lang="en-US" altLang="zh-TW" dirty="0"/>
              <a:t>DC &amp; CV Lab.</a:t>
            </a:r>
          </a:p>
          <a:p>
            <a:pPr>
              <a:defRPr/>
            </a:pPr>
            <a:r>
              <a:rPr lang="en-US" altLang="zh-TW" dirty="0"/>
              <a:t>CSIE NTU</a:t>
            </a:r>
          </a:p>
        </p:txBody>
      </p:sp>
    </p:spTree>
    <p:extLst>
      <p:ext uri="{BB962C8B-B14F-4D97-AF65-F5344CB8AC3E}">
        <p14:creationId xmlns:p14="http://schemas.microsoft.com/office/powerpoint/2010/main" val="72101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33795"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2428875"/>
            <a:ext cx="398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D20BCF87-EC91-C740-9258-5A416517DAEC}"/>
              </a:ext>
            </a:extLst>
          </p:cNvPr>
          <p:cNvSpPr/>
          <p:nvPr/>
        </p:nvSpPr>
        <p:spPr>
          <a:xfrm>
            <a:off x="785813" y="3643313"/>
            <a:ext cx="3429000"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a:extLst>
              <a:ext uri="{FF2B5EF4-FFF2-40B4-BE49-F238E27FC236}">
                <a16:creationId xmlns:a16="http://schemas.microsoft.com/office/drawing/2014/main" id="{CC0470AE-7D59-FE40-897F-4406657E017C}"/>
              </a:ext>
            </a:extLst>
          </p:cNvPr>
          <p:cNvSpPr/>
          <p:nvPr/>
        </p:nvSpPr>
        <p:spPr>
          <a:xfrm>
            <a:off x="1285875" y="4000500"/>
            <a:ext cx="357188"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橢圓 7">
            <a:extLst>
              <a:ext uri="{FF2B5EF4-FFF2-40B4-BE49-F238E27FC236}">
                <a16:creationId xmlns:a16="http://schemas.microsoft.com/office/drawing/2014/main" id="{613539C0-210B-4D42-B15E-4E3D0022AEBB}"/>
              </a:ext>
            </a:extLst>
          </p:cNvPr>
          <p:cNvSpPr/>
          <p:nvPr/>
        </p:nvSpPr>
        <p:spPr>
          <a:xfrm>
            <a:off x="1285875" y="4429125"/>
            <a:ext cx="357188"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橢圓 8">
            <a:extLst>
              <a:ext uri="{FF2B5EF4-FFF2-40B4-BE49-F238E27FC236}">
                <a16:creationId xmlns:a16="http://schemas.microsoft.com/office/drawing/2014/main" id="{DBFDD063-7CA7-4342-80E2-A99C968A00AB}"/>
              </a:ext>
            </a:extLst>
          </p:cNvPr>
          <p:cNvSpPr/>
          <p:nvPr/>
        </p:nvSpPr>
        <p:spPr>
          <a:xfrm>
            <a:off x="1785938" y="4000500"/>
            <a:ext cx="357187"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橢圓 9">
            <a:extLst>
              <a:ext uri="{FF2B5EF4-FFF2-40B4-BE49-F238E27FC236}">
                <a16:creationId xmlns:a16="http://schemas.microsoft.com/office/drawing/2014/main" id="{628B1E14-36AA-B449-97E8-CD35218859EB}"/>
              </a:ext>
            </a:extLst>
          </p:cNvPr>
          <p:cNvSpPr/>
          <p:nvPr/>
        </p:nvSpPr>
        <p:spPr>
          <a:xfrm>
            <a:off x="1285875" y="3643313"/>
            <a:ext cx="357188"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3802" name="文字方塊 14"/>
          <p:cNvSpPr txBox="1">
            <a:spLocks noChangeArrowheads="1"/>
          </p:cNvSpPr>
          <p:nvPr/>
        </p:nvSpPr>
        <p:spPr bwMode="auto">
          <a:xfrm>
            <a:off x="4214813" y="3990975"/>
            <a:ext cx="3673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t>(active)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(4,2)</a:t>
            </a:r>
          </a:p>
          <a:p>
            <a:pPr eaLnBrk="1" hangingPunct="1">
              <a:spcBef>
                <a:spcPct val="0"/>
              </a:spcBef>
              <a:buClrTx/>
              <a:buSzTx/>
              <a:buFont typeface="Wingdings" panose="05000000000000000000" pitchFamily="2" charset="2"/>
              <a:buNone/>
            </a:pPr>
            <a:r>
              <a:rPr lang="en-US" altLang="zh-TW" sz="1600"/>
              <a:t>(4,2) NEIGHB (3,3),(4,3),(5,2)</a:t>
            </a:r>
            <a:endParaRPr lang="zh-TW" altLang="en-US" sz="1600"/>
          </a:p>
        </p:txBody>
      </p:sp>
      <p:sp>
        <p:nvSpPr>
          <p:cNvPr id="33803" name="文字方塊 15"/>
          <p:cNvSpPr txBox="1">
            <a:spLocks noChangeArrowheads="1"/>
          </p:cNvSpPr>
          <p:nvPr/>
        </p:nvSpPr>
        <p:spPr bwMode="auto">
          <a:xfrm>
            <a:off x="4224338" y="2722563"/>
            <a:ext cx="4806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t>(inactive)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(2,5)</a:t>
            </a:r>
            <a:r>
              <a:rPr lang="zh-TW" altLang="en-US" sz="1600"/>
              <a:t> </a:t>
            </a:r>
            <a:r>
              <a:rPr lang="en-US" altLang="zh-TW" sz="1600"/>
              <a:t>-&gt;</a:t>
            </a:r>
            <a:r>
              <a:rPr lang="zh-TW" altLang="en-US" sz="1600"/>
              <a:t> </a:t>
            </a:r>
            <a:r>
              <a:rPr lang="en-US" altLang="zh-TW" sz="1600"/>
              <a:t>(2,6) -&gt; (3,6)</a:t>
            </a:r>
          </a:p>
          <a:p>
            <a:pPr eaLnBrk="1" hangingPunct="1">
              <a:spcBef>
                <a:spcPct val="0"/>
              </a:spcBef>
              <a:buClrTx/>
              <a:buSzTx/>
              <a:buFont typeface="Wingdings" panose="05000000000000000000" pitchFamily="2" charset="2"/>
              <a:buNone/>
            </a:pPr>
            <a:r>
              <a:rPr lang="en-US" altLang="zh-TW" sz="1600"/>
              <a:t>(inactive)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(3,2)</a:t>
            </a:r>
            <a:r>
              <a:rPr lang="zh-TW" altLang="en-US" sz="1600"/>
              <a:t> </a:t>
            </a:r>
            <a:r>
              <a:rPr lang="en-US" altLang="zh-TW" sz="1600"/>
              <a:t>-&gt;</a:t>
            </a:r>
            <a:r>
              <a:rPr lang="zh-TW" altLang="en-US" sz="1600"/>
              <a:t> </a:t>
            </a:r>
            <a:r>
              <a:rPr lang="en-US" altLang="zh-TW" sz="1600"/>
              <a:t>(3,3)</a:t>
            </a:r>
            <a:r>
              <a:rPr lang="zh-TW" altLang="en-US" sz="1600"/>
              <a:t> </a:t>
            </a:r>
            <a:r>
              <a:rPr lang="en-US" altLang="zh-TW" sz="1600"/>
              <a:t>-&gt;</a:t>
            </a:r>
            <a:r>
              <a:rPr lang="zh-TW" altLang="en-US" sz="1600"/>
              <a:t> </a:t>
            </a:r>
            <a:r>
              <a:rPr lang="en-US" altLang="zh-TW" sz="1600"/>
              <a:t>(3,4)</a:t>
            </a:r>
          </a:p>
          <a:p>
            <a:pPr eaLnBrk="1" hangingPunct="1">
              <a:spcBef>
                <a:spcPct val="0"/>
              </a:spcBef>
              <a:buClrTx/>
              <a:buSzTx/>
              <a:buFont typeface="Wingdings" panose="05000000000000000000" pitchFamily="2" charset="2"/>
              <a:buNone/>
            </a:pPr>
            <a:r>
              <a:rPr lang="en-US" altLang="zh-TW" sz="1600"/>
              <a:t>(inactive)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(3,5)</a:t>
            </a:r>
          </a:p>
        </p:txBody>
      </p:sp>
      <p:sp>
        <p:nvSpPr>
          <p:cNvPr id="12" name="矩形 11"/>
          <p:cNvSpPr/>
          <p:nvPr/>
        </p:nvSpPr>
        <p:spPr>
          <a:xfrm>
            <a:off x="8604448" y="6405325"/>
            <a:ext cx="470803" cy="369332"/>
          </a:xfrm>
          <a:prstGeom prst="rect">
            <a:avLst/>
          </a:prstGeom>
        </p:spPr>
        <p:txBody>
          <a:bodyPr wrap="square">
            <a:spAutoFit/>
          </a:bodyPr>
          <a:lstStyle/>
          <a:p>
            <a:r>
              <a:rPr lang="en-US" altLang="zh-TW" dirty="0"/>
              <a:t>19</a:t>
            </a:r>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34819"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2428875"/>
            <a:ext cx="398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93CD3207-F1C2-6241-B0DB-752E7914C599}"/>
              </a:ext>
            </a:extLst>
          </p:cNvPr>
          <p:cNvSpPr/>
          <p:nvPr/>
        </p:nvSpPr>
        <p:spPr>
          <a:xfrm>
            <a:off x="785813" y="3643313"/>
            <a:ext cx="3429000"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a:extLst>
              <a:ext uri="{FF2B5EF4-FFF2-40B4-BE49-F238E27FC236}">
                <a16:creationId xmlns:a16="http://schemas.microsoft.com/office/drawing/2014/main" id="{B33276A4-1ACE-9A49-B936-33CFD19D1320}"/>
              </a:ext>
            </a:extLst>
          </p:cNvPr>
          <p:cNvSpPr/>
          <p:nvPr/>
        </p:nvSpPr>
        <p:spPr>
          <a:xfrm>
            <a:off x="1785938" y="4000500"/>
            <a:ext cx="357187"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橢圓 7">
            <a:extLst>
              <a:ext uri="{FF2B5EF4-FFF2-40B4-BE49-F238E27FC236}">
                <a16:creationId xmlns:a16="http://schemas.microsoft.com/office/drawing/2014/main" id="{D0521708-6AC1-D742-BA69-CE714C691DBF}"/>
              </a:ext>
            </a:extLst>
          </p:cNvPr>
          <p:cNvSpPr/>
          <p:nvPr/>
        </p:nvSpPr>
        <p:spPr>
          <a:xfrm>
            <a:off x="1285875" y="4000500"/>
            <a:ext cx="357188"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橢圓 8">
            <a:extLst>
              <a:ext uri="{FF2B5EF4-FFF2-40B4-BE49-F238E27FC236}">
                <a16:creationId xmlns:a16="http://schemas.microsoft.com/office/drawing/2014/main" id="{168233D5-AB58-E042-9065-CB9E5E46013B}"/>
              </a:ext>
            </a:extLst>
          </p:cNvPr>
          <p:cNvSpPr/>
          <p:nvPr/>
        </p:nvSpPr>
        <p:spPr>
          <a:xfrm>
            <a:off x="2286000" y="4000500"/>
            <a:ext cx="357188"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橢圓 9">
            <a:extLst>
              <a:ext uri="{FF2B5EF4-FFF2-40B4-BE49-F238E27FC236}">
                <a16:creationId xmlns:a16="http://schemas.microsoft.com/office/drawing/2014/main" id="{E530BD92-D79E-954C-BB81-B5133579305A}"/>
              </a:ext>
            </a:extLst>
          </p:cNvPr>
          <p:cNvSpPr/>
          <p:nvPr/>
        </p:nvSpPr>
        <p:spPr>
          <a:xfrm>
            <a:off x="1785938" y="3643313"/>
            <a:ext cx="357187"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12" name="直線接點 11">
            <a:extLst>
              <a:ext uri="{FF2B5EF4-FFF2-40B4-BE49-F238E27FC236}">
                <a16:creationId xmlns:a16="http://schemas.microsoft.com/office/drawing/2014/main" id="{EE8506E5-C346-434F-B300-DF82E0DA4C17}"/>
              </a:ext>
            </a:extLst>
          </p:cNvPr>
          <p:cNvCxnSpPr/>
          <p:nvPr/>
        </p:nvCxnSpPr>
        <p:spPr>
          <a:xfrm>
            <a:off x="1714500" y="4000500"/>
            <a:ext cx="571500" cy="4286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179E33B7-28A4-284D-BB6B-1206F8A84607}"/>
              </a:ext>
            </a:extLst>
          </p:cNvPr>
          <p:cNvCxnSpPr/>
          <p:nvPr/>
        </p:nvCxnSpPr>
        <p:spPr>
          <a:xfrm flipV="1">
            <a:off x="1714500" y="4000500"/>
            <a:ext cx="500063" cy="4286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橢圓 12">
            <a:extLst>
              <a:ext uri="{FF2B5EF4-FFF2-40B4-BE49-F238E27FC236}">
                <a16:creationId xmlns:a16="http://schemas.microsoft.com/office/drawing/2014/main" id="{59870BE0-29F9-2349-9B43-4ECBF989372D}"/>
              </a:ext>
            </a:extLst>
          </p:cNvPr>
          <p:cNvSpPr/>
          <p:nvPr/>
        </p:nvSpPr>
        <p:spPr>
          <a:xfrm>
            <a:off x="1785938" y="4429125"/>
            <a:ext cx="357187"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348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4129088"/>
            <a:ext cx="3902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文字方塊 15"/>
          <p:cNvSpPr txBox="1">
            <a:spLocks noChangeArrowheads="1"/>
          </p:cNvSpPr>
          <p:nvPr/>
        </p:nvSpPr>
        <p:spPr bwMode="auto">
          <a:xfrm>
            <a:off x="4224338" y="2722563"/>
            <a:ext cx="48069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t>(inactive)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(2,5)</a:t>
            </a:r>
            <a:r>
              <a:rPr lang="zh-TW" altLang="en-US" sz="1600"/>
              <a:t> </a:t>
            </a:r>
            <a:r>
              <a:rPr lang="en-US" altLang="zh-TW" sz="1600"/>
              <a:t>-&gt;</a:t>
            </a:r>
            <a:r>
              <a:rPr lang="zh-TW" altLang="en-US" sz="1600"/>
              <a:t> </a:t>
            </a:r>
            <a:r>
              <a:rPr lang="en-US" altLang="zh-TW" sz="1600"/>
              <a:t>(2,6) -&gt; (3,6)</a:t>
            </a:r>
          </a:p>
          <a:p>
            <a:pPr eaLnBrk="1" hangingPunct="1">
              <a:spcBef>
                <a:spcPct val="0"/>
              </a:spcBef>
              <a:buClrTx/>
              <a:buSzTx/>
              <a:buFont typeface="Wingdings" panose="05000000000000000000" pitchFamily="2" charset="2"/>
              <a:buNone/>
            </a:pPr>
            <a:r>
              <a:rPr lang="en-US" altLang="zh-TW" sz="1600"/>
              <a:t>(inactive)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(3,2)</a:t>
            </a:r>
            <a:r>
              <a:rPr lang="zh-TW" altLang="en-US" sz="1600"/>
              <a:t> </a:t>
            </a:r>
            <a:r>
              <a:rPr lang="en-US" altLang="zh-TW" sz="1600"/>
              <a:t>-&gt;</a:t>
            </a:r>
            <a:r>
              <a:rPr lang="zh-TW" altLang="en-US" sz="1600"/>
              <a:t> </a:t>
            </a:r>
            <a:r>
              <a:rPr lang="en-US" altLang="zh-TW" sz="1600"/>
              <a:t>(3,3)</a:t>
            </a:r>
            <a:r>
              <a:rPr lang="zh-TW" altLang="en-US" sz="1600"/>
              <a:t> </a:t>
            </a:r>
            <a:r>
              <a:rPr lang="en-US" altLang="zh-TW" sz="1600"/>
              <a:t>-&gt;</a:t>
            </a:r>
            <a:r>
              <a:rPr lang="zh-TW" altLang="en-US" sz="1600"/>
              <a:t> </a:t>
            </a:r>
            <a:r>
              <a:rPr lang="en-US" altLang="zh-TW" sz="1600"/>
              <a:t>(3,4)</a:t>
            </a:r>
          </a:p>
          <a:p>
            <a:pPr eaLnBrk="1" hangingPunct="1">
              <a:spcBef>
                <a:spcPct val="0"/>
              </a:spcBef>
              <a:buClrTx/>
              <a:buSzTx/>
              <a:buFont typeface="Wingdings" panose="05000000000000000000" pitchFamily="2" charset="2"/>
              <a:buNone/>
            </a:pPr>
            <a:r>
              <a:rPr lang="en-US" altLang="zh-TW" sz="1600"/>
              <a:t>(inactive) CHAINSET</a:t>
            </a:r>
            <a:r>
              <a:rPr lang="zh-TW" altLang="en-US" sz="1600"/>
              <a:t> </a:t>
            </a:r>
            <a:r>
              <a:rPr lang="en-US" altLang="zh-TW" sz="1600"/>
              <a:t>(2)</a:t>
            </a:r>
            <a:r>
              <a:rPr lang="zh-TW" altLang="en-US" sz="1600"/>
              <a:t> </a:t>
            </a:r>
            <a:r>
              <a:rPr lang="en-US" altLang="zh-TW" sz="1600"/>
              <a:t>-&gt;</a:t>
            </a:r>
            <a:r>
              <a:rPr lang="zh-TW" altLang="en-US" sz="1600"/>
              <a:t> </a:t>
            </a:r>
            <a:r>
              <a:rPr lang="en-US" altLang="zh-TW" sz="1600"/>
              <a:t>(3,5)</a:t>
            </a:r>
          </a:p>
          <a:p>
            <a:pPr eaLnBrk="1" hangingPunct="1">
              <a:spcBef>
                <a:spcPct val="0"/>
              </a:spcBef>
              <a:buClrTx/>
              <a:buSzTx/>
              <a:buFont typeface="Wingdings" panose="05000000000000000000" pitchFamily="2" charset="2"/>
              <a:buNone/>
            </a:pPr>
            <a:r>
              <a:rPr lang="en-US" altLang="zh-TW" sz="1600"/>
              <a:t>(active) CHAINSET</a:t>
            </a:r>
            <a:r>
              <a:rPr lang="zh-TW" altLang="en-US" sz="1600"/>
              <a:t> </a:t>
            </a:r>
            <a:r>
              <a:rPr lang="en-US" altLang="zh-TW" sz="1600"/>
              <a:t>(1)</a:t>
            </a:r>
            <a:r>
              <a:rPr lang="zh-TW" altLang="en-US" sz="1600"/>
              <a:t> </a:t>
            </a:r>
            <a:r>
              <a:rPr lang="en-US" altLang="zh-TW" sz="1600"/>
              <a:t>-&gt;</a:t>
            </a:r>
            <a:r>
              <a:rPr lang="zh-TW" altLang="en-US" sz="1600"/>
              <a:t> </a:t>
            </a:r>
            <a:r>
              <a:rPr lang="en-US" altLang="zh-TW" sz="1600"/>
              <a:t>(4,2)</a:t>
            </a:r>
          </a:p>
        </p:txBody>
      </p:sp>
      <p:sp>
        <p:nvSpPr>
          <p:cNvPr id="15" name="矩形 14"/>
          <p:cNvSpPr/>
          <p:nvPr/>
        </p:nvSpPr>
        <p:spPr>
          <a:xfrm>
            <a:off x="8604448" y="6405325"/>
            <a:ext cx="470803" cy="369332"/>
          </a:xfrm>
          <a:prstGeom prst="rect">
            <a:avLst/>
          </a:prstGeom>
        </p:spPr>
        <p:txBody>
          <a:bodyPr wrap="square">
            <a:spAutoFit/>
          </a:bodyPr>
          <a:lstStyle/>
          <a:p>
            <a:r>
              <a:rPr lang="en-US" altLang="zh-TW" dirty="0"/>
              <a:t>20</a:t>
            </a:r>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36867"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2428875"/>
            <a:ext cx="398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F0BB6FE5-9DD5-7C41-BFF4-38CB43894F91}"/>
              </a:ext>
            </a:extLst>
          </p:cNvPr>
          <p:cNvSpPr/>
          <p:nvPr/>
        </p:nvSpPr>
        <p:spPr>
          <a:xfrm>
            <a:off x="785813" y="4429125"/>
            <a:ext cx="3429000" cy="12144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a:extLst>
              <a:ext uri="{FF2B5EF4-FFF2-40B4-BE49-F238E27FC236}">
                <a16:creationId xmlns:a16="http://schemas.microsoft.com/office/drawing/2014/main" id="{865F0AF4-5A77-D744-9555-9D7C7764F403}"/>
              </a:ext>
            </a:extLst>
          </p:cNvPr>
          <p:cNvSpPr/>
          <p:nvPr/>
        </p:nvSpPr>
        <p:spPr>
          <a:xfrm>
            <a:off x="3286125" y="4857750"/>
            <a:ext cx="357188"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橢圓 8">
            <a:extLst>
              <a:ext uri="{FF2B5EF4-FFF2-40B4-BE49-F238E27FC236}">
                <a16:creationId xmlns:a16="http://schemas.microsoft.com/office/drawing/2014/main" id="{E25721E9-40DB-DC49-A8E6-C0E10D1121AA}"/>
              </a:ext>
            </a:extLst>
          </p:cNvPr>
          <p:cNvSpPr/>
          <p:nvPr/>
        </p:nvSpPr>
        <p:spPr>
          <a:xfrm>
            <a:off x="3286125" y="4429125"/>
            <a:ext cx="357188" cy="357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橢圓 12">
            <a:extLst>
              <a:ext uri="{FF2B5EF4-FFF2-40B4-BE49-F238E27FC236}">
                <a16:creationId xmlns:a16="http://schemas.microsoft.com/office/drawing/2014/main" id="{71294A13-3753-4B44-A481-8401E6CE4FD7}"/>
              </a:ext>
            </a:extLst>
          </p:cNvPr>
          <p:cNvSpPr/>
          <p:nvPr/>
        </p:nvSpPr>
        <p:spPr>
          <a:xfrm>
            <a:off x="2786063" y="4786313"/>
            <a:ext cx="357187"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368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2571750"/>
            <a:ext cx="417036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3929063"/>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4500563"/>
            <a:ext cx="48514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橢圓 11">
            <a:extLst>
              <a:ext uri="{FF2B5EF4-FFF2-40B4-BE49-F238E27FC236}">
                <a16:creationId xmlns:a16="http://schemas.microsoft.com/office/drawing/2014/main" id="{AD9F5FB8-D7D3-BD4B-AB51-44C113728913}"/>
              </a:ext>
            </a:extLst>
          </p:cNvPr>
          <p:cNvSpPr/>
          <p:nvPr/>
        </p:nvSpPr>
        <p:spPr>
          <a:xfrm>
            <a:off x="4348163" y="3929063"/>
            <a:ext cx="652462" cy="5000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橢圓 13">
            <a:extLst>
              <a:ext uri="{FF2B5EF4-FFF2-40B4-BE49-F238E27FC236}">
                <a16:creationId xmlns:a16="http://schemas.microsoft.com/office/drawing/2014/main" id="{6B5AC3F3-C5AC-EF45-946F-523188114313}"/>
              </a:ext>
            </a:extLst>
          </p:cNvPr>
          <p:cNvSpPr/>
          <p:nvPr/>
        </p:nvSpPr>
        <p:spPr>
          <a:xfrm>
            <a:off x="8094663" y="5143500"/>
            <a:ext cx="1049337" cy="5000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5" name="矩形 14"/>
          <p:cNvSpPr/>
          <p:nvPr/>
        </p:nvSpPr>
        <p:spPr>
          <a:xfrm>
            <a:off x="8604448" y="6405325"/>
            <a:ext cx="470803" cy="369332"/>
          </a:xfrm>
          <a:prstGeom prst="rect">
            <a:avLst/>
          </a:prstGeom>
        </p:spPr>
        <p:txBody>
          <a:bodyPr wrap="square">
            <a:spAutoFit/>
          </a:bodyPr>
          <a:lstStyle/>
          <a:p>
            <a:r>
              <a:rPr lang="en-US" altLang="zh-TW" dirty="0"/>
              <a:t>22</a:t>
            </a:r>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37891" name="內容版面配置區 2"/>
          <p:cNvSpPr>
            <a:spLocks noGrp="1" noChangeArrowheads="1"/>
          </p:cNvSpPr>
          <p:nvPr>
            <p:ph idx="1"/>
          </p:nvPr>
        </p:nvSpPr>
        <p:spPr>
          <a:xfrm>
            <a:off x="428625" y="2089150"/>
            <a:ext cx="8485188" cy="4411663"/>
          </a:xfrm>
        </p:spPr>
        <p:txBody>
          <a:bodyPr/>
          <a:lstStyle/>
          <a:p>
            <a:pPr eaLnBrk="1" hangingPunct="1"/>
            <a:r>
              <a:rPr lang="en-US" altLang="zh-TW" sz="2400"/>
              <a:t> CHAINSET</a:t>
            </a:r>
          </a:p>
          <a:p>
            <a:pPr eaLnBrk="1" hangingPunct="1">
              <a:buFont typeface="Wingdings" panose="05000000000000000000" pitchFamily="2" charset="2"/>
              <a:buNone/>
            </a:pPr>
            <a:r>
              <a:rPr lang="en-US" altLang="zh-TW" sz="2400"/>
              <a:t>    (1)</a:t>
            </a:r>
            <a:r>
              <a:rPr lang="en-US" altLang="zh-TW" sz="2400">
                <a:sym typeface="Wingdings" panose="05000000000000000000" pitchFamily="2" charset="2"/>
              </a:rPr>
              <a:t></a:t>
            </a:r>
            <a:r>
              <a:rPr lang="en-US" altLang="zh-TW" sz="2400"/>
              <a:t>(3,2)</a:t>
            </a:r>
            <a:r>
              <a:rPr lang="en-US" altLang="zh-TW" sz="2400">
                <a:sym typeface="Wingdings" panose="05000000000000000000" pitchFamily="2" charset="2"/>
              </a:rPr>
              <a:t></a:t>
            </a:r>
            <a:r>
              <a:rPr lang="en-US" altLang="zh-TW" sz="2400"/>
              <a:t>(3,3)</a:t>
            </a:r>
            <a:r>
              <a:rPr lang="en-US" altLang="zh-TW" sz="2400">
                <a:sym typeface="Wingdings" panose="05000000000000000000" pitchFamily="2" charset="2"/>
              </a:rPr>
              <a:t></a:t>
            </a:r>
            <a:r>
              <a:rPr lang="en-US" altLang="zh-TW" sz="2400"/>
              <a:t>(3,4)</a:t>
            </a:r>
            <a:r>
              <a:rPr lang="en-US" altLang="zh-TW" sz="2400">
                <a:sym typeface="Wingdings" panose="05000000000000000000" pitchFamily="2" charset="2"/>
              </a:rPr>
              <a:t></a:t>
            </a:r>
            <a:r>
              <a:rPr lang="en-US" altLang="zh-TW" sz="2400"/>
              <a:t>(4,4)</a:t>
            </a:r>
            <a:r>
              <a:rPr lang="en-US" altLang="zh-TW" sz="2400">
                <a:sym typeface="Wingdings" panose="05000000000000000000" pitchFamily="2" charset="2"/>
              </a:rPr>
              <a:t></a:t>
            </a:r>
            <a:r>
              <a:rPr lang="en-US" altLang="zh-TW" sz="2400"/>
              <a:t>(5,4)                </a:t>
            </a:r>
            <a:endParaRPr lang="zh-TW" altLang="en-US" sz="2400"/>
          </a:p>
          <a:p>
            <a:pPr eaLnBrk="1" hangingPunct="1">
              <a:buFont typeface="Wingdings" panose="05000000000000000000" pitchFamily="2" charset="2"/>
              <a:buNone/>
            </a:pPr>
            <a:r>
              <a:rPr lang="en-US" altLang="zh-TW" sz="2400"/>
              <a:t>    (1)</a:t>
            </a:r>
            <a:r>
              <a:rPr lang="en-US" altLang="zh-TW" sz="2400">
                <a:sym typeface="Wingdings" panose="05000000000000000000" pitchFamily="2" charset="2"/>
              </a:rPr>
              <a:t></a:t>
            </a:r>
            <a:r>
              <a:rPr lang="en-US" altLang="zh-TW" sz="2400"/>
              <a:t>(4,2)</a:t>
            </a:r>
            <a:r>
              <a:rPr lang="en-US" altLang="zh-TW" sz="2400">
                <a:sym typeface="Wingdings" panose="05000000000000000000" pitchFamily="2" charset="2"/>
              </a:rPr>
              <a:t></a:t>
            </a:r>
            <a:r>
              <a:rPr lang="en-US" altLang="zh-TW" sz="2400"/>
              <a:t>(5,2)</a:t>
            </a:r>
            <a:r>
              <a:rPr lang="en-US" altLang="zh-TW" sz="2400">
                <a:sym typeface="Wingdings" panose="05000000000000000000" pitchFamily="2" charset="2"/>
              </a:rPr>
              <a:t></a:t>
            </a:r>
            <a:r>
              <a:rPr lang="en-US" altLang="zh-TW" sz="2400"/>
              <a:t>(5,3)</a:t>
            </a:r>
            <a:endParaRPr lang="zh-TW" altLang="en-US" sz="2400"/>
          </a:p>
          <a:p>
            <a:pPr eaLnBrk="1" hangingPunct="1">
              <a:buFont typeface="Wingdings" panose="05000000000000000000" pitchFamily="2" charset="2"/>
              <a:buNone/>
            </a:pPr>
            <a:r>
              <a:rPr lang="en-US" altLang="zh-TW" sz="2400"/>
              <a:t>    (2)</a:t>
            </a:r>
            <a:r>
              <a:rPr lang="en-US" altLang="zh-TW" sz="2400">
                <a:sym typeface="Wingdings" panose="05000000000000000000" pitchFamily="2" charset="2"/>
              </a:rPr>
              <a:t></a:t>
            </a:r>
            <a:r>
              <a:rPr lang="en-US" altLang="zh-TW" sz="2400"/>
              <a:t>(2,5)</a:t>
            </a:r>
            <a:r>
              <a:rPr lang="en-US" altLang="zh-TW" sz="2400">
                <a:sym typeface="Wingdings" panose="05000000000000000000" pitchFamily="2" charset="2"/>
              </a:rPr>
              <a:t></a:t>
            </a:r>
            <a:r>
              <a:rPr lang="en-US" altLang="zh-TW" sz="2400"/>
              <a:t>(2,6)</a:t>
            </a:r>
            <a:r>
              <a:rPr lang="en-US" altLang="zh-TW" sz="2400">
                <a:sym typeface="Wingdings" panose="05000000000000000000" pitchFamily="2" charset="2"/>
              </a:rPr>
              <a:t></a:t>
            </a:r>
            <a:r>
              <a:rPr lang="en-US" altLang="zh-TW" sz="2400"/>
              <a:t>(3,6)</a:t>
            </a:r>
            <a:r>
              <a:rPr lang="en-US" altLang="zh-TW" sz="2400">
                <a:sym typeface="Wingdings" panose="05000000000000000000" pitchFamily="2" charset="2"/>
              </a:rPr>
              <a:t></a:t>
            </a:r>
            <a:r>
              <a:rPr lang="en-US" altLang="zh-TW" sz="2400"/>
              <a:t>(4,6)</a:t>
            </a:r>
            <a:r>
              <a:rPr lang="en-US" altLang="zh-TW" sz="2400">
                <a:sym typeface="Wingdings" panose="05000000000000000000" pitchFamily="2" charset="2"/>
              </a:rPr>
              <a:t></a:t>
            </a:r>
            <a:r>
              <a:rPr lang="en-US" altLang="zh-TW" sz="2400"/>
              <a:t>(5,6)</a:t>
            </a:r>
            <a:r>
              <a:rPr lang="en-US" altLang="zh-TW" sz="2400">
                <a:sym typeface="Wingdings" panose="05000000000000000000" pitchFamily="2" charset="2"/>
              </a:rPr>
              <a:t></a:t>
            </a:r>
            <a:r>
              <a:rPr lang="en-US" altLang="zh-TW" sz="2400"/>
              <a:t>(6,6)                          </a:t>
            </a:r>
            <a:endParaRPr lang="zh-TW" altLang="en-US" sz="2400"/>
          </a:p>
          <a:p>
            <a:pPr eaLnBrk="1" hangingPunct="1">
              <a:buFont typeface="Wingdings" panose="05000000000000000000" pitchFamily="2" charset="2"/>
              <a:buNone/>
            </a:pPr>
            <a:r>
              <a:rPr lang="en-US" altLang="zh-TW" sz="2400"/>
              <a:t>    (2)</a:t>
            </a:r>
            <a:r>
              <a:rPr lang="en-US" altLang="zh-TW" sz="2400">
                <a:sym typeface="Wingdings" panose="05000000000000000000" pitchFamily="2" charset="2"/>
              </a:rPr>
              <a:t></a:t>
            </a:r>
            <a:r>
              <a:rPr lang="en-US" altLang="zh-TW" sz="2400"/>
              <a:t>(3,5)</a:t>
            </a:r>
            <a:r>
              <a:rPr lang="en-US" altLang="zh-TW" sz="2400">
                <a:sym typeface="Wingdings" panose="05000000000000000000" pitchFamily="2" charset="2"/>
              </a:rPr>
              <a:t></a:t>
            </a:r>
            <a:r>
              <a:rPr lang="en-US" altLang="zh-TW" sz="2400"/>
              <a:t>(4,5)</a:t>
            </a:r>
            <a:r>
              <a:rPr lang="en-US" altLang="zh-TW" sz="2400">
                <a:sym typeface="Wingdings" panose="05000000000000000000" pitchFamily="2" charset="2"/>
              </a:rPr>
              <a:t></a:t>
            </a:r>
            <a:r>
              <a:rPr lang="en-US" altLang="zh-TW" sz="2400"/>
              <a:t>(5,5)</a:t>
            </a:r>
            <a:r>
              <a:rPr lang="en-US" altLang="zh-TW" sz="2400">
                <a:sym typeface="Wingdings" panose="05000000000000000000" pitchFamily="2" charset="2"/>
              </a:rPr>
              <a:t></a:t>
            </a:r>
            <a:r>
              <a:rPr lang="en-US" altLang="zh-TW" sz="2400"/>
              <a:t>(6,5) </a:t>
            </a:r>
          </a:p>
          <a:p>
            <a:pPr eaLnBrk="1" hangingPunct="1"/>
            <a:r>
              <a:rPr lang="en-US" altLang="zh-TW" sz="2400"/>
              <a:t>CHAINSET</a:t>
            </a:r>
          </a:p>
          <a:p>
            <a:pPr eaLnBrk="1" hangingPunct="1">
              <a:buFont typeface="Wingdings" panose="05000000000000000000" pitchFamily="2" charset="2"/>
              <a:buNone/>
            </a:pPr>
            <a:r>
              <a:rPr lang="en-US" altLang="zh-TW" sz="2400"/>
              <a:t>    (1)</a:t>
            </a:r>
            <a:r>
              <a:rPr lang="en-US" altLang="zh-TW" sz="2400">
                <a:sym typeface="Wingdings" panose="05000000000000000000" pitchFamily="2" charset="2"/>
              </a:rPr>
              <a:t></a:t>
            </a:r>
            <a:r>
              <a:rPr lang="en-US" altLang="zh-TW" sz="2400"/>
              <a:t>(3,2)</a:t>
            </a:r>
            <a:r>
              <a:rPr lang="en-US" altLang="zh-TW" sz="2400">
                <a:sym typeface="Wingdings" panose="05000000000000000000" pitchFamily="2" charset="2"/>
              </a:rPr>
              <a:t></a:t>
            </a:r>
            <a:r>
              <a:rPr lang="en-US" altLang="zh-TW" sz="2400"/>
              <a:t>(3,3)</a:t>
            </a:r>
            <a:r>
              <a:rPr lang="en-US" altLang="zh-TW" sz="2400">
                <a:sym typeface="Wingdings" panose="05000000000000000000" pitchFamily="2" charset="2"/>
              </a:rPr>
              <a:t></a:t>
            </a:r>
            <a:r>
              <a:rPr lang="en-US" altLang="zh-TW" sz="2400"/>
              <a:t>(3,4)</a:t>
            </a:r>
            <a:r>
              <a:rPr lang="en-US" altLang="zh-TW" sz="2400">
                <a:sym typeface="Wingdings" panose="05000000000000000000" pitchFamily="2" charset="2"/>
              </a:rPr>
              <a:t></a:t>
            </a:r>
            <a:r>
              <a:rPr lang="en-US" altLang="zh-TW" sz="2400"/>
              <a:t>(4,4)</a:t>
            </a:r>
            <a:r>
              <a:rPr lang="en-US" altLang="zh-TW" sz="2400">
                <a:sym typeface="Wingdings" panose="05000000000000000000" pitchFamily="2" charset="2"/>
              </a:rPr>
              <a:t></a:t>
            </a:r>
            <a:r>
              <a:rPr lang="en-US" altLang="zh-TW" sz="2400"/>
              <a:t>(5,4)</a:t>
            </a:r>
            <a:r>
              <a:rPr lang="en-US" altLang="zh-TW" sz="2400">
                <a:sym typeface="Wingdings" panose="05000000000000000000" pitchFamily="2" charset="2"/>
              </a:rPr>
              <a:t>(5,3)(5,2)(4,2)</a:t>
            </a:r>
          </a:p>
          <a:p>
            <a:pPr eaLnBrk="1" hangingPunct="1">
              <a:buFont typeface="Wingdings" panose="05000000000000000000" pitchFamily="2" charset="2"/>
              <a:buNone/>
            </a:pPr>
            <a:r>
              <a:rPr lang="en-US" altLang="zh-TW" sz="2400">
                <a:sym typeface="Wingdings" panose="05000000000000000000" pitchFamily="2" charset="2"/>
              </a:rPr>
              <a:t>    (2)</a:t>
            </a:r>
            <a:r>
              <a:rPr lang="en-US" altLang="zh-TW" sz="2400"/>
              <a:t>(2,5)</a:t>
            </a:r>
            <a:r>
              <a:rPr lang="en-US" altLang="zh-TW" sz="2400">
                <a:sym typeface="Wingdings" panose="05000000000000000000" pitchFamily="2" charset="2"/>
              </a:rPr>
              <a:t></a:t>
            </a:r>
            <a:r>
              <a:rPr lang="en-US" altLang="zh-TW" sz="2400"/>
              <a:t>(2,6)</a:t>
            </a:r>
            <a:r>
              <a:rPr lang="en-US" altLang="zh-TW" sz="2400">
                <a:sym typeface="Wingdings" panose="05000000000000000000" pitchFamily="2" charset="2"/>
              </a:rPr>
              <a:t></a:t>
            </a:r>
            <a:r>
              <a:rPr lang="en-US" altLang="zh-TW" sz="2400"/>
              <a:t>(3,6)</a:t>
            </a:r>
            <a:r>
              <a:rPr lang="en-US" altLang="zh-TW" sz="2400">
                <a:sym typeface="Wingdings" panose="05000000000000000000" pitchFamily="2" charset="2"/>
              </a:rPr>
              <a:t></a:t>
            </a:r>
            <a:r>
              <a:rPr lang="en-US" altLang="zh-TW" sz="2400"/>
              <a:t>(4,6)</a:t>
            </a:r>
            <a:r>
              <a:rPr lang="en-US" altLang="zh-TW" sz="2400">
                <a:sym typeface="Wingdings" panose="05000000000000000000" pitchFamily="2" charset="2"/>
              </a:rPr>
              <a:t></a:t>
            </a:r>
            <a:r>
              <a:rPr lang="en-US" altLang="zh-TW" sz="2400"/>
              <a:t>(5,6)</a:t>
            </a:r>
            <a:r>
              <a:rPr lang="en-US" altLang="zh-TW" sz="2400">
                <a:sym typeface="Wingdings" panose="05000000000000000000" pitchFamily="2" charset="2"/>
              </a:rPr>
              <a:t></a:t>
            </a:r>
            <a:r>
              <a:rPr lang="en-US" altLang="zh-TW" sz="2400"/>
              <a:t>(6,6)</a:t>
            </a:r>
            <a:r>
              <a:rPr lang="en-US" altLang="zh-TW" sz="2400">
                <a:sym typeface="Wingdings" panose="05000000000000000000" pitchFamily="2" charset="2"/>
              </a:rPr>
              <a:t>(6,5)(5,5)  (4,5)(3,5)</a:t>
            </a:r>
            <a:endParaRPr lang="zh-TW" altLang="en-US" sz="2400"/>
          </a:p>
        </p:txBody>
      </p:sp>
      <p:sp>
        <p:nvSpPr>
          <p:cNvPr id="37892"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cxnSp>
        <p:nvCxnSpPr>
          <p:cNvPr id="8" name="肘形接點 7">
            <a:extLst>
              <a:ext uri="{FF2B5EF4-FFF2-40B4-BE49-F238E27FC236}">
                <a16:creationId xmlns:a16="http://schemas.microsoft.com/office/drawing/2014/main" id="{E2CDF07E-BF8D-2A4C-989A-21828A692355}"/>
              </a:ext>
            </a:extLst>
          </p:cNvPr>
          <p:cNvCxnSpPr/>
          <p:nvPr/>
        </p:nvCxnSpPr>
        <p:spPr>
          <a:xfrm rot="10800000" flipV="1">
            <a:off x="4071938" y="2786063"/>
            <a:ext cx="1857375" cy="428625"/>
          </a:xfrm>
          <a:prstGeom prst="bentConnector3">
            <a:avLst>
              <a:gd name="adj1" fmla="val -31230"/>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接點 27">
            <a:extLst>
              <a:ext uri="{FF2B5EF4-FFF2-40B4-BE49-F238E27FC236}">
                <a16:creationId xmlns:a16="http://schemas.microsoft.com/office/drawing/2014/main" id="{95AE8657-DF34-714D-B856-99C9D2AFA7AF}"/>
              </a:ext>
            </a:extLst>
          </p:cNvPr>
          <p:cNvCxnSpPr/>
          <p:nvPr/>
        </p:nvCxnSpPr>
        <p:spPr>
          <a:xfrm rot="10800000" flipV="1">
            <a:off x="5000625" y="3643313"/>
            <a:ext cx="1857375" cy="428625"/>
          </a:xfrm>
          <a:prstGeom prst="bentConnector3">
            <a:avLst>
              <a:gd name="adj1" fmla="val -31230"/>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604448" y="6405325"/>
            <a:ext cx="470803" cy="369332"/>
          </a:xfrm>
          <a:prstGeom prst="rect">
            <a:avLst/>
          </a:prstGeom>
        </p:spPr>
        <p:txBody>
          <a:bodyPr wrap="square">
            <a:spAutoFit/>
          </a:bodyPr>
          <a:lstStyle/>
          <a:p>
            <a:r>
              <a:rPr lang="en-US" altLang="zh-TW" dirty="0"/>
              <a:t>23</a:t>
            </a:r>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38915" name="內容版面配置區 2"/>
          <p:cNvSpPr>
            <a:spLocks noGrp="1" noChangeArrowheads="1"/>
          </p:cNvSpPr>
          <p:nvPr>
            <p:ph idx="1"/>
          </p:nvPr>
        </p:nvSpPr>
        <p:spPr/>
        <p:txBody>
          <a:bodyPr/>
          <a:lstStyle/>
          <a:p>
            <a:pPr eaLnBrk="1" hangingPunct="1">
              <a:buFont typeface="Wingdings" panose="05000000000000000000" pitchFamily="2" charset="2"/>
              <a:buNone/>
            </a:pPr>
            <a:r>
              <a:rPr lang="en-US" altLang="zh-TW"/>
              <a:t> </a:t>
            </a:r>
            <a:endParaRPr lang="zh-TW" altLang="en-US"/>
          </a:p>
        </p:txBody>
      </p:sp>
      <p:sp>
        <p:nvSpPr>
          <p:cNvPr id="38916"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38917" name="Picture 2" descr="C:\Documents and Settings\Wei-wen Hsu\桌面\b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993900"/>
            <a:ext cx="6753225"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604448" y="6405325"/>
            <a:ext cx="470803" cy="369332"/>
          </a:xfrm>
          <a:prstGeom prst="rect">
            <a:avLst/>
          </a:prstGeom>
        </p:spPr>
        <p:txBody>
          <a:bodyPr wrap="square">
            <a:spAutoFit/>
          </a:bodyPr>
          <a:lstStyle/>
          <a:p>
            <a:r>
              <a:rPr lang="en-US" altLang="zh-TW" dirty="0"/>
              <a:t>24</a:t>
            </a:r>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noChangeArrowheads="1"/>
          </p:cNvSpPr>
          <p:nvPr>
            <p:ph type="title"/>
          </p:nvPr>
        </p:nvSpPr>
        <p:spPr/>
        <p:txBody>
          <a:bodyPr/>
          <a:lstStyle/>
          <a:p>
            <a:pPr eaLnBrk="1" hangingPunct="1"/>
            <a:r>
              <a:rPr lang="en-US" altLang="zh-TW" b="0"/>
              <a:t>11.2.2 </a:t>
            </a:r>
            <a:r>
              <a:rPr lang="en-US" altLang="en-US" b="0"/>
              <a:t>Border</a:t>
            </a:r>
            <a:r>
              <a:rPr lang="en-US" altLang="zh-TW" b="0"/>
              <a:t>-</a:t>
            </a:r>
            <a:r>
              <a:rPr lang="en-US" altLang="en-US" b="0"/>
              <a:t>Tracking Algorithm</a:t>
            </a:r>
            <a:endParaRPr lang="zh-TW" altLang="en-US"/>
          </a:p>
        </p:txBody>
      </p:sp>
      <p:sp>
        <p:nvSpPr>
          <p:cNvPr id="35843" name="內容版面配置區 2"/>
          <p:cNvSpPr>
            <a:spLocks noGrp="1" noChangeArrowheads="1"/>
          </p:cNvSpPr>
          <p:nvPr>
            <p:ph idx="1"/>
          </p:nvPr>
        </p:nvSpPr>
        <p:spPr/>
        <p:txBody>
          <a:bodyPr/>
          <a:lstStyle/>
          <a:p>
            <a:pPr eaLnBrk="1" hangingPunct="1"/>
            <a:endParaRPr lang="en-US" altLang="zh-TW"/>
          </a:p>
          <a:p>
            <a:pPr eaLnBrk="1" hangingPunct="1"/>
            <a:endParaRPr lang="en-US" altLang="zh-TW"/>
          </a:p>
          <a:p>
            <a:pPr eaLnBrk="1" hangingPunct="1"/>
            <a:endParaRPr lang="en-US" altLang="zh-TW"/>
          </a:p>
          <a:p>
            <a:pPr eaLnBrk="1" hangingPunct="1">
              <a:buFont typeface="Wingdings" panose="05000000000000000000" pitchFamily="2" charset="2"/>
              <a:buNone/>
            </a:pPr>
            <a:r>
              <a:rPr lang="en-US" altLang="zh-TW"/>
              <a:t>                ……………………………</a:t>
            </a:r>
          </a:p>
        </p:txBody>
      </p:sp>
      <p:sp>
        <p:nvSpPr>
          <p:cNvPr id="3584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21</a:t>
            </a:r>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noChangeArrowheads="1"/>
          </p:cNvSpPr>
          <p:nvPr>
            <p:ph type="title"/>
          </p:nvPr>
        </p:nvSpPr>
        <p:spPr/>
        <p:txBody>
          <a:bodyPr/>
          <a:lstStyle/>
          <a:p>
            <a:pPr eaLnBrk="1" hangingPunct="1"/>
            <a:r>
              <a:rPr lang="en-US" altLang="zh-TW" dirty="0"/>
              <a:t>11.3 Linking One-Pixel-Wide Edges or Lines</a:t>
            </a:r>
            <a:endParaRPr lang="zh-TW" altLang="en-US" dirty="0"/>
          </a:p>
        </p:txBody>
      </p:sp>
      <p:sp>
        <p:nvSpPr>
          <p:cNvPr id="39939" name="內容版面配置區 2"/>
          <p:cNvSpPr>
            <a:spLocks noGrp="1" noChangeArrowheads="1"/>
          </p:cNvSpPr>
          <p:nvPr>
            <p:ph idx="1"/>
          </p:nvPr>
        </p:nvSpPr>
        <p:spPr>
          <a:xfrm>
            <a:off x="357188" y="2089150"/>
            <a:ext cx="8786812" cy="4411663"/>
          </a:xfrm>
        </p:spPr>
        <p:txBody>
          <a:bodyPr/>
          <a:lstStyle/>
          <a:p>
            <a:pPr eaLnBrk="1" hangingPunct="1"/>
            <a:r>
              <a:rPr lang="en-US" altLang="zh-TW"/>
              <a:t>Border tracking: each border bounded a closed region </a:t>
            </a:r>
            <a:r>
              <a:rPr lang="en-US" altLang="zh-TW">
                <a:sym typeface="Wingdings" panose="05000000000000000000" pitchFamily="2" charset="2"/>
              </a:rPr>
              <a:t> NO point would be split into two or more segments.</a:t>
            </a:r>
          </a:p>
          <a:p>
            <a:pPr eaLnBrk="1" hangingPunct="1"/>
            <a:r>
              <a:rPr lang="en-US" altLang="zh-TW"/>
              <a:t>Tracking </a:t>
            </a:r>
            <a:r>
              <a:rPr lang="en-US" altLang="zh-TW" sz="2800">
                <a:sym typeface="Wingdings" panose="05000000000000000000" pitchFamily="2" charset="2"/>
              </a:rPr>
              <a:t>symbolic </a:t>
            </a:r>
            <a:r>
              <a:rPr lang="en-US" altLang="zh-TW"/>
              <a:t>edge (line) segments: more complex</a:t>
            </a:r>
          </a:p>
          <a:p>
            <a:pPr eaLnBrk="1" hangingPunct="1">
              <a:buFont typeface="Wingdings" panose="05000000000000000000" pitchFamily="2" charset="2"/>
              <a:buNone/>
            </a:pPr>
            <a:r>
              <a:rPr lang="en-US" altLang="zh-TW" sz="2400">
                <a:sym typeface="Wingdings" panose="05000000000000000000" pitchFamily="2" charset="2"/>
              </a:rPr>
              <a:t>    value:1 edge; 0: non-edge</a:t>
            </a:r>
            <a:endParaRPr lang="en-US" altLang="zh-TW" sz="2400"/>
          </a:p>
          <a:p>
            <a:pPr eaLnBrk="1" hangingPunct="1">
              <a:buFont typeface="Wingdings" panose="05000000000000000000" pitchFamily="2" charset="2"/>
              <a:buNone/>
            </a:pPr>
            <a:r>
              <a:rPr lang="en-US" altLang="zh-TW" sz="2400"/>
              <a:t>   </a:t>
            </a:r>
            <a:r>
              <a:rPr lang="en-US" altLang="zh-TW" sz="2400">
                <a:sym typeface="Wingdings" panose="05000000000000000000" pitchFamily="2" charset="2"/>
              </a:rPr>
              <a:t> not necessary for edge pixels to bound closed regions</a:t>
            </a:r>
          </a:p>
          <a:p>
            <a:pPr eaLnBrk="1" hangingPunct="1">
              <a:buFont typeface="Wingdings" panose="05000000000000000000" pitchFamily="2" charset="2"/>
              <a:buNone/>
            </a:pPr>
            <a:r>
              <a:rPr lang="en-US" altLang="zh-TW" sz="2400">
                <a:sym typeface="Wingdings" panose="05000000000000000000" pitchFamily="2" charset="2"/>
              </a:rPr>
              <a:t>    segments consist of connected edge pixels that go </a:t>
            </a:r>
            <a:r>
              <a:rPr lang="en-US" altLang="zh-TW" sz="2400" b="1">
                <a:sym typeface="Wingdings" panose="05000000000000000000" pitchFamily="2" charset="2"/>
              </a:rPr>
              <a:t>from</a:t>
            </a:r>
            <a:r>
              <a:rPr lang="en-US" altLang="zh-TW" sz="2400">
                <a:sym typeface="Wingdings" panose="05000000000000000000" pitchFamily="2" charset="2"/>
              </a:rPr>
              <a:t> endpoint, corner, or junction </a:t>
            </a:r>
            <a:r>
              <a:rPr lang="en-US" altLang="zh-TW" sz="2400" b="1">
                <a:sym typeface="Wingdings" panose="05000000000000000000" pitchFamily="2" charset="2"/>
              </a:rPr>
              <a:t>to</a:t>
            </a:r>
            <a:r>
              <a:rPr lang="en-US" altLang="zh-TW" sz="2400">
                <a:sym typeface="Wingdings" panose="05000000000000000000" pitchFamily="2" charset="2"/>
              </a:rPr>
              <a:t> endpoint,</a:t>
            </a:r>
            <a:r>
              <a:rPr lang="en-US" altLang="zh-TW" sz="2800">
                <a:sym typeface="Wingdings" panose="05000000000000000000" pitchFamily="2" charset="2"/>
              </a:rPr>
              <a:t> corner</a:t>
            </a:r>
            <a:r>
              <a:rPr lang="en-US" altLang="zh-TW" sz="2400">
                <a:sym typeface="Wingdings" panose="05000000000000000000" pitchFamily="2" charset="2"/>
              </a:rPr>
              <a:t>, or junction.</a:t>
            </a:r>
          </a:p>
          <a:p>
            <a:pPr eaLnBrk="1" hangingPunct="1">
              <a:buFont typeface="Wingdings" panose="05000000000000000000" pitchFamily="2" charset="2"/>
              <a:buNone/>
            </a:pPr>
            <a:r>
              <a:rPr lang="en-US" altLang="zh-TW" sz="2400">
                <a:sym typeface="Wingdings" panose="05000000000000000000" pitchFamily="2" charset="2"/>
              </a:rPr>
              <a:t>   		-&gt; pixeltype() is more complex</a:t>
            </a:r>
            <a:endParaRPr lang="zh-TW" altLang="en-US" sz="2400"/>
          </a:p>
        </p:txBody>
      </p:sp>
      <p:sp>
        <p:nvSpPr>
          <p:cNvPr id="39940"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25</a:t>
            </a:r>
            <a:endParaRPr lang="zh-TW"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noChangeArrowheads="1"/>
          </p:cNvSpPr>
          <p:nvPr>
            <p:ph type="title"/>
          </p:nvPr>
        </p:nvSpPr>
        <p:spPr/>
        <p:txBody>
          <a:bodyPr/>
          <a:lstStyle/>
          <a:p>
            <a:pPr eaLnBrk="1" hangingPunct="1"/>
            <a:r>
              <a:rPr lang="en-US" altLang="zh-TW" dirty="0"/>
              <a:t>11.3 Linking One-Pixel-Wide Edges or Lines</a:t>
            </a:r>
            <a:endParaRPr lang="zh-TW" altLang="en-US" dirty="0"/>
          </a:p>
        </p:txBody>
      </p:sp>
      <p:sp>
        <p:nvSpPr>
          <p:cNvPr id="40963" name="內容版面配置區 2"/>
          <p:cNvSpPr>
            <a:spLocks noGrp="1" noChangeArrowheads="1"/>
          </p:cNvSpPr>
          <p:nvPr>
            <p:ph idx="1"/>
          </p:nvPr>
        </p:nvSpPr>
        <p:spPr/>
        <p:txBody>
          <a:bodyPr/>
          <a:lstStyle/>
          <a:p>
            <a:pPr eaLnBrk="1" hangingPunct="1">
              <a:buFont typeface="Wingdings" panose="05000000000000000000" pitchFamily="2" charset="2"/>
              <a:buNone/>
            </a:pPr>
            <a:r>
              <a:rPr lang="en-US" altLang="zh-TW"/>
              <a:t> </a:t>
            </a:r>
            <a:endParaRPr lang="zh-TW" altLang="en-US"/>
          </a:p>
        </p:txBody>
      </p:sp>
      <p:sp>
        <p:nvSpPr>
          <p:cNvPr id="4096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40965" name="Picture 2" descr="C:\Documents and Settings\Wei-wen Hsu\桌面\test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500313"/>
            <a:ext cx="84375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文字方塊 5"/>
          <p:cNvSpPr txBox="1">
            <a:spLocks noChangeArrowheads="1"/>
          </p:cNvSpPr>
          <p:nvPr/>
        </p:nvSpPr>
        <p:spPr bwMode="auto">
          <a:xfrm>
            <a:off x="6084888" y="3933825"/>
            <a:ext cx="2232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b="1"/>
              <a:t>*INLIST, OUTLIST</a:t>
            </a:r>
            <a:endParaRPr lang="zh-TW" altLang="en-US" sz="1800" b="1"/>
          </a:p>
        </p:txBody>
      </p:sp>
      <p:sp>
        <p:nvSpPr>
          <p:cNvPr id="7" name="矩形 6"/>
          <p:cNvSpPr/>
          <p:nvPr/>
        </p:nvSpPr>
        <p:spPr>
          <a:xfrm>
            <a:off x="8604448" y="6405325"/>
            <a:ext cx="470803" cy="369332"/>
          </a:xfrm>
          <a:prstGeom prst="rect">
            <a:avLst/>
          </a:prstGeom>
        </p:spPr>
        <p:txBody>
          <a:bodyPr wrap="square">
            <a:spAutoFit/>
          </a:bodyPr>
          <a:lstStyle/>
          <a:p>
            <a:r>
              <a:rPr lang="en-US" altLang="zh-TW" dirty="0"/>
              <a:t>26</a:t>
            </a:r>
            <a:endParaRPr lang="zh-TW"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41987" name="內容版面配置區 2"/>
          <p:cNvSpPr>
            <a:spLocks noGrp="1" noChangeArrowheads="1"/>
          </p:cNvSpPr>
          <p:nvPr>
            <p:ph idx="1"/>
          </p:nvPr>
        </p:nvSpPr>
        <p:spPr>
          <a:xfrm>
            <a:off x="571500" y="2041525"/>
            <a:ext cx="8342313" cy="4411663"/>
          </a:xfrm>
        </p:spPr>
        <p:txBody>
          <a:bodyPr/>
          <a:lstStyle/>
          <a:p>
            <a:pPr eaLnBrk="1" hangingPunct="1"/>
            <a:r>
              <a:rPr lang="en-US" altLang="zh-TW" b="1" i="1"/>
              <a:t>pixeltype()</a:t>
            </a:r>
            <a:r>
              <a:rPr lang="en-US" altLang="zh-TW" b="1" i="1">
                <a:sym typeface="Wingdings" panose="05000000000000000000" pitchFamily="2" charset="2"/>
              </a:rPr>
              <a:t> </a:t>
            </a:r>
            <a:r>
              <a:rPr lang="en-US" altLang="zh-TW" i="1">
                <a:sym typeface="Wingdings" panose="05000000000000000000" pitchFamily="2" charset="2"/>
              </a:rPr>
              <a:t> determines a pixel point</a:t>
            </a:r>
          </a:p>
          <a:p>
            <a:pPr lvl="1" eaLnBrk="1" hangingPunct="1"/>
            <a:r>
              <a:rPr lang="en-US" altLang="zh-TW" i="1">
                <a:sym typeface="Wingdings" panose="05000000000000000000" pitchFamily="2" charset="2"/>
              </a:rPr>
              <a:t>isolated point </a:t>
            </a:r>
          </a:p>
          <a:p>
            <a:pPr lvl="1" eaLnBrk="1" hangingPunct="1"/>
            <a:r>
              <a:rPr lang="en-US" altLang="zh-TW" i="1">
                <a:sym typeface="Wingdings" panose="05000000000000000000" pitchFamily="2" charset="2"/>
              </a:rPr>
              <a:t>starting point of an new segment </a:t>
            </a:r>
          </a:p>
          <a:p>
            <a:pPr lvl="1" eaLnBrk="1" hangingPunct="1"/>
            <a:r>
              <a:rPr lang="en-US" altLang="zh-TW" i="1">
                <a:sym typeface="Wingdings" panose="05000000000000000000" pitchFamily="2" charset="2"/>
              </a:rPr>
              <a:t>interior pixel of an old segment </a:t>
            </a:r>
          </a:p>
          <a:p>
            <a:pPr lvl="1" eaLnBrk="1" hangingPunct="1"/>
            <a:r>
              <a:rPr lang="en-US" altLang="zh-TW" i="1">
                <a:sym typeface="Wingdings" panose="05000000000000000000" pitchFamily="2" charset="2"/>
              </a:rPr>
              <a:t>ending point of an old segment </a:t>
            </a:r>
          </a:p>
          <a:p>
            <a:pPr lvl="1" eaLnBrk="1" hangingPunct="1"/>
            <a:r>
              <a:rPr lang="en-US" altLang="zh-TW" i="1">
                <a:sym typeface="Wingdings" panose="05000000000000000000" pitchFamily="2" charset="2"/>
              </a:rPr>
              <a:t>junction </a:t>
            </a:r>
          </a:p>
          <a:p>
            <a:pPr lvl="1" eaLnBrk="1" hangingPunct="1"/>
            <a:r>
              <a:rPr lang="en-US" altLang="zh-TW" i="1">
                <a:sym typeface="Wingdings" panose="05000000000000000000" pitchFamily="2" charset="2"/>
              </a:rPr>
              <a:t>corner </a:t>
            </a:r>
          </a:p>
          <a:p>
            <a:pPr eaLnBrk="1" hangingPunct="1"/>
            <a:r>
              <a:rPr lang="en-US" altLang="zh-TW">
                <a:sym typeface="Wingdings" panose="05000000000000000000" pitchFamily="2" charset="2"/>
              </a:rPr>
              <a:t>Instead of past, current, future regions, there are past, current, future </a:t>
            </a:r>
            <a:r>
              <a:rPr lang="en-US" altLang="zh-TW" b="1">
                <a:sym typeface="Wingdings" panose="05000000000000000000" pitchFamily="2" charset="2"/>
              </a:rPr>
              <a:t>segments</a:t>
            </a:r>
            <a:r>
              <a:rPr lang="en-US" altLang="zh-TW">
                <a:sym typeface="Wingdings" panose="05000000000000000000" pitchFamily="2" charset="2"/>
              </a:rPr>
              <a:t>.</a:t>
            </a:r>
          </a:p>
          <a:p>
            <a:pPr eaLnBrk="1" hangingPunct="1">
              <a:buFont typeface="Wingdings" panose="05000000000000000000" pitchFamily="2" charset="2"/>
              <a:buNone/>
            </a:pPr>
            <a:endParaRPr lang="en-US" altLang="zh-TW" i="1"/>
          </a:p>
          <a:p>
            <a:pPr eaLnBrk="1" hangingPunct="1">
              <a:buFont typeface="Wingdings" panose="05000000000000000000" pitchFamily="2" charset="2"/>
              <a:buNone/>
            </a:pPr>
            <a:endParaRPr lang="en-US" altLang="zh-TW"/>
          </a:p>
        </p:txBody>
      </p:sp>
      <p:sp>
        <p:nvSpPr>
          <p:cNvPr id="41988"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27</a:t>
            </a:r>
            <a:endParaRPr lang="zh-TW"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圖片 4" descr="border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71468">
            <a:off x="900113" y="173038"/>
            <a:ext cx="6826250"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43012"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4813"/>
            <a:ext cx="2986088"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直線箭頭接點 5">
            <a:extLst>
              <a:ext uri="{FF2B5EF4-FFF2-40B4-BE49-F238E27FC236}">
                <a16:creationId xmlns:a16="http://schemas.microsoft.com/office/drawing/2014/main" id="{B5B64DB1-8FA5-F44C-B6C2-D0F6B8C33626}"/>
              </a:ext>
            </a:extLst>
          </p:cNvPr>
          <p:cNvCxnSpPr/>
          <p:nvPr/>
        </p:nvCxnSpPr>
        <p:spPr>
          <a:xfrm flipV="1">
            <a:off x="5292725" y="836613"/>
            <a:ext cx="719138" cy="504825"/>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604448" y="6405325"/>
            <a:ext cx="470803" cy="369332"/>
          </a:xfrm>
          <a:prstGeom prst="rect">
            <a:avLst/>
          </a:prstGeom>
        </p:spPr>
        <p:txBody>
          <a:bodyPr wrap="square">
            <a:spAutoFit/>
          </a:bodyPr>
          <a:lstStyle/>
          <a:p>
            <a:r>
              <a:rPr lang="en-US" altLang="zh-TW" dirty="0"/>
              <a:t>28</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noChangeArrowheads="1"/>
          </p:cNvSpPr>
          <p:nvPr>
            <p:ph type="title"/>
          </p:nvPr>
        </p:nvSpPr>
        <p:spPr/>
        <p:txBody>
          <a:bodyPr/>
          <a:lstStyle/>
          <a:p>
            <a:pPr eaLnBrk="1" hangingPunct="1"/>
            <a:r>
              <a:rPr lang="en-US" altLang="zh-TW" dirty="0"/>
              <a:t>11.1 Introduction</a:t>
            </a:r>
            <a:endParaRPr lang="zh-TW" altLang="en-US" dirty="0"/>
          </a:p>
        </p:txBody>
      </p:sp>
      <p:sp>
        <p:nvSpPr>
          <p:cNvPr id="16387" name="內容版面配置區 2"/>
          <p:cNvSpPr>
            <a:spLocks noGrp="1" noChangeArrowheads="1"/>
          </p:cNvSpPr>
          <p:nvPr>
            <p:ph idx="1"/>
          </p:nvPr>
        </p:nvSpPr>
        <p:spPr>
          <a:xfrm>
            <a:off x="571500" y="2041525"/>
            <a:ext cx="8229600" cy="4411663"/>
          </a:xfrm>
        </p:spPr>
        <p:txBody>
          <a:bodyPr/>
          <a:lstStyle/>
          <a:p>
            <a:r>
              <a:rPr lang="en-US" altLang="zh-TW" dirty="0"/>
              <a:t>In some image sets, lines, curves, and circular arcs are more useful than regions or helpful in addition to regions.</a:t>
            </a:r>
          </a:p>
          <a:p>
            <a:pPr lvl="1"/>
            <a:r>
              <a:rPr lang="zh-TW" altLang="zh-TW" dirty="0"/>
              <a:t>object recognition</a:t>
            </a:r>
          </a:p>
          <a:p>
            <a:pPr lvl="1"/>
            <a:r>
              <a:rPr lang="zh-TW" altLang="zh-TW" dirty="0"/>
              <a:t>stereo matching</a:t>
            </a:r>
          </a:p>
          <a:p>
            <a:pPr lvl="1"/>
            <a:r>
              <a:rPr lang="zh-TW" altLang="zh-TW" dirty="0"/>
              <a:t>document analysis</a:t>
            </a:r>
          </a:p>
          <a:p>
            <a:endParaRPr lang="en-US" altLang="zh-TW" dirty="0"/>
          </a:p>
        </p:txBody>
      </p:sp>
      <p:sp>
        <p:nvSpPr>
          <p:cNvPr id="16388"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pic>
        <p:nvPicPr>
          <p:cNvPr id="16389" name="Picture 5" descr="l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97200"/>
            <a:ext cx="309245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8685699" y="6405325"/>
            <a:ext cx="389552" cy="369332"/>
          </a:xfrm>
          <a:prstGeom prst="rect">
            <a:avLst/>
          </a:prstGeom>
        </p:spPr>
        <p:txBody>
          <a:bodyPr wrap="square">
            <a:spAutoFit/>
          </a:bodyPr>
          <a:lstStyle/>
          <a:p>
            <a:r>
              <a:rPr lang="en-US" altLang="zh-TW" dirty="0"/>
              <a:t>2</a:t>
            </a:r>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44035"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4403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16925FD6-B0A1-DF4A-A49B-34A1742CC00B}"/>
              </a:ext>
            </a:extLst>
          </p:cNvPr>
          <p:cNvSpPr/>
          <p:nvPr/>
        </p:nvSpPr>
        <p:spPr>
          <a:xfrm>
            <a:off x="1143000" y="3143250"/>
            <a:ext cx="428625"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440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3214688"/>
            <a:ext cx="50196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29</a:t>
            </a:r>
            <a:endParaRPr lang="zh-TW"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45059"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4506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FF93AA2F-8467-3E4D-BF7E-82862E744535}"/>
              </a:ext>
            </a:extLst>
          </p:cNvPr>
          <p:cNvSpPr/>
          <p:nvPr/>
        </p:nvSpPr>
        <p:spPr>
          <a:xfrm>
            <a:off x="3214688" y="3143250"/>
            <a:ext cx="428625"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450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388" y="3100388"/>
            <a:ext cx="50673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30</a:t>
            </a:r>
            <a:endParaRPr lang="zh-TW"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46083"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4608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3E516967-ADAF-AC4C-9FEA-E541A80F874F}"/>
              </a:ext>
            </a:extLst>
          </p:cNvPr>
          <p:cNvSpPr/>
          <p:nvPr/>
        </p:nvSpPr>
        <p:spPr>
          <a:xfrm>
            <a:off x="1643063" y="3571875"/>
            <a:ext cx="428625"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460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50" y="3114675"/>
            <a:ext cx="52101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31</a:t>
            </a:r>
            <a:endParaRPr lang="zh-TW"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47107"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4710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B6C7F167-E800-DA4A-8389-64812815F97B}"/>
              </a:ext>
            </a:extLst>
          </p:cNvPr>
          <p:cNvSpPr/>
          <p:nvPr/>
        </p:nvSpPr>
        <p:spPr>
          <a:xfrm>
            <a:off x="2714625" y="3571875"/>
            <a:ext cx="428625"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471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3143250"/>
            <a:ext cx="52482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32</a:t>
            </a:r>
            <a:endParaRPr lang="zh-TW"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4813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4813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D7D09834-CB50-6C4D-89A2-112F3D05040C}"/>
              </a:ext>
            </a:extLst>
          </p:cNvPr>
          <p:cNvSpPr/>
          <p:nvPr/>
        </p:nvSpPr>
        <p:spPr>
          <a:xfrm>
            <a:off x="2143125" y="4000500"/>
            <a:ext cx="428625"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481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2967038"/>
            <a:ext cx="37242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33</a:t>
            </a:r>
            <a:endParaRPr lang="zh-TW"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49155"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4915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45D67411-859A-A74B-B1C2-8747BE2BB33B}"/>
              </a:ext>
            </a:extLst>
          </p:cNvPr>
          <p:cNvSpPr/>
          <p:nvPr/>
        </p:nvSpPr>
        <p:spPr>
          <a:xfrm>
            <a:off x="2143125" y="4357688"/>
            <a:ext cx="428625"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491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38" y="3081338"/>
            <a:ext cx="513873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34</a:t>
            </a:r>
            <a:endParaRPr lang="zh-TW"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50179"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5018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456CB8CB-0402-B143-AB16-B0551A057F3A}"/>
              </a:ext>
            </a:extLst>
          </p:cNvPr>
          <p:cNvSpPr/>
          <p:nvPr/>
        </p:nvSpPr>
        <p:spPr>
          <a:xfrm>
            <a:off x="2143125" y="4786313"/>
            <a:ext cx="428625"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501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763" y="3000375"/>
            <a:ext cx="36861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35</a:t>
            </a:r>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51203"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5120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200431D9-94DF-C64C-8B15-B5461A8CB58E}"/>
              </a:ext>
            </a:extLst>
          </p:cNvPr>
          <p:cNvSpPr/>
          <p:nvPr/>
        </p:nvSpPr>
        <p:spPr>
          <a:xfrm>
            <a:off x="2643188" y="4786313"/>
            <a:ext cx="428625"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512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3071813"/>
            <a:ext cx="517207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36</a:t>
            </a:r>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52227"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5222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D3A1CC2B-1810-974F-AA47-161370129AD3}"/>
              </a:ext>
            </a:extLst>
          </p:cNvPr>
          <p:cNvSpPr/>
          <p:nvPr/>
        </p:nvSpPr>
        <p:spPr>
          <a:xfrm>
            <a:off x="3214688" y="4786313"/>
            <a:ext cx="428625"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522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3014663"/>
            <a:ext cx="51339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37</a:t>
            </a:r>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5325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5325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647950"/>
            <a:ext cx="3865562" cy="2781300"/>
          </a:xfrm>
          <a:noFill/>
        </p:spPr>
      </p:pic>
      <p:pic>
        <p:nvPicPr>
          <p:cNvPr id="532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075" y="3286125"/>
            <a:ext cx="445611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橢圓 7">
            <a:extLst>
              <a:ext uri="{FF2B5EF4-FFF2-40B4-BE49-F238E27FC236}">
                <a16:creationId xmlns:a16="http://schemas.microsoft.com/office/drawing/2014/main" id="{742DCED6-6032-3548-9591-34381D0F0E44}"/>
              </a:ext>
            </a:extLst>
          </p:cNvPr>
          <p:cNvSpPr/>
          <p:nvPr/>
        </p:nvSpPr>
        <p:spPr>
          <a:xfrm>
            <a:off x="2143125" y="4000500"/>
            <a:ext cx="500063"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橢圓 9">
            <a:extLst>
              <a:ext uri="{FF2B5EF4-FFF2-40B4-BE49-F238E27FC236}">
                <a16:creationId xmlns:a16="http://schemas.microsoft.com/office/drawing/2014/main" id="{EE9F91A6-4EE0-2340-B311-06EA06740811}"/>
              </a:ext>
            </a:extLst>
          </p:cNvPr>
          <p:cNvSpPr/>
          <p:nvPr/>
        </p:nvSpPr>
        <p:spPr>
          <a:xfrm>
            <a:off x="1071563" y="3143250"/>
            <a:ext cx="500062" cy="357188"/>
          </a:xfrm>
          <a:prstGeom prst="ellipse">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1" name="橢圓 10">
            <a:extLst>
              <a:ext uri="{FF2B5EF4-FFF2-40B4-BE49-F238E27FC236}">
                <a16:creationId xmlns:a16="http://schemas.microsoft.com/office/drawing/2014/main" id="{EF3BB616-4F02-BC4D-8460-ADE0AF627574}"/>
              </a:ext>
            </a:extLst>
          </p:cNvPr>
          <p:cNvSpPr/>
          <p:nvPr/>
        </p:nvSpPr>
        <p:spPr>
          <a:xfrm>
            <a:off x="3214688" y="3143250"/>
            <a:ext cx="500062" cy="357188"/>
          </a:xfrm>
          <a:prstGeom prst="ellipse">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2" name="橢圓 11">
            <a:extLst>
              <a:ext uri="{FF2B5EF4-FFF2-40B4-BE49-F238E27FC236}">
                <a16:creationId xmlns:a16="http://schemas.microsoft.com/office/drawing/2014/main" id="{F3FE8515-440C-E246-9B4E-27565FC9EAC1}"/>
              </a:ext>
            </a:extLst>
          </p:cNvPr>
          <p:cNvSpPr/>
          <p:nvPr/>
        </p:nvSpPr>
        <p:spPr>
          <a:xfrm>
            <a:off x="2143125" y="4786313"/>
            <a:ext cx="500063" cy="357187"/>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橢圓 12">
            <a:extLst>
              <a:ext uri="{FF2B5EF4-FFF2-40B4-BE49-F238E27FC236}">
                <a16:creationId xmlns:a16="http://schemas.microsoft.com/office/drawing/2014/main" id="{D5886285-7E61-3B4D-9C2C-8D62E25E0BE8}"/>
              </a:ext>
            </a:extLst>
          </p:cNvPr>
          <p:cNvSpPr/>
          <p:nvPr/>
        </p:nvSpPr>
        <p:spPr>
          <a:xfrm>
            <a:off x="3214688" y="4786313"/>
            <a:ext cx="500062" cy="357187"/>
          </a:xfrm>
          <a:prstGeom prst="ellipse">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15" name="直線接點 14">
            <a:extLst>
              <a:ext uri="{FF2B5EF4-FFF2-40B4-BE49-F238E27FC236}">
                <a16:creationId xmlns:a16="http://schemas.microsoft.com/office/drawing/2014/main" id="{37A6AA23-3B40-7844-B0CB-B279F22C12A3}"/>
              </a:ext>
            </a:extLst>
          </p:cNvPr>
          <p:cNvCxnSpPr/>
          <p:nvPr/>
        </p:nvCxnSpPr>
        <p:spPr>
          <a:xfrm>
            <a:off x="1357313" y="3286125"/>
            <a:ext cx="1000125" cy="9286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AEA5B7E3-033E-8342-AB94-766852E7E9D6}"/>
              </a:ext>
            </a:extLst>
          </p:cNvPr>
          <p:cNvCxnSpPr/>
          <p:nvPr/>
        </p:nvCxnSpPr>
        <p:spPr>
          <a:xfrm rot="5400000">
            <a:off x="1965326" y="4606925"/>
            <a:ext cx="785812" cy="15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65AEB9CB-8CE6-0144-9891-25FE87C14C78}"/>
              </a:ext>
            </a:extLst>
          </p:cNvPr>
          <p:cNvCxnSpPr/>
          <p:nvPr/>
        </p:nvCxnSpPr>
        <p:spPr>
          <a:xfrm flipV="1">
            <a:off x="2357438" y="3286125"/>
            <a:ext cx="1071562" cy="9286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E152F4D9-F0F6-854A-8107-22AA4052B110}"/>
              </a:ext>
            </a:extLst>
          </p:cNvPr>
          <p:cNvCxnSpPr/>
          <p:nvPr/>
        </p:nvCxnSpPr>
        <p:spPr>
          <a:xfrm>
            <a:off x="2357438" y="5000625"/>
            <a:ext cx="1071562"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604448" y="6405325"/>
            <a:ext cx="470803" cy="369332"/>
          </a:xfrm>
          <a:prstGeom prst="rect">
            <a:avLst/>
          </a:prstGeom>
        </p:spPr>
        <p:txBody>
          <a:bodyPr wrap="square">
            <a:spAutoFit/>
          </a:bodyPr>
          <a:lstStyle/>
          <a:p>
            <a:r>
              <a:rPr lang="en-US" altLang="zh-TW" dirty="0"/>
              <a:t>38</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noChangeArrowheads="1"/>
          </p:cNvSpPr>
          <p:nvPr>
            <p:ph type="title"/>
          </p:nvPr>
        </p:nvSpPr>
        <p:spPr/>
        <p:txBody>
          <a:bodyPr/>
          <a:lstStyle/>
          <a:p>
            <a:pPr eaLnBrk="1" hangingPunct="1"/>
            <a:r>
              <a:rPr lang="en-US" altLang="zh-TW" dirty="0"/>
              <a:t>11.1 Introduction</a:t>
            </a:r>
            <a:endParaRPr lang="zh-TW" altLang="en-US" dirty="0"/>
          </a:p>
        </p:txBody>
      </p:sp>
      <p:sp>
        <p:nvSpPr>
          <p:cNvPr id="16386" name="內容版面配置區 2">
            <a:extLst>
              <a:ext uri="{FF2B5EF4-FFF2-40B4-BE49-F238E27FC236}">
                <a16:creationId xmlns:a16="http://schemas.microsoft.com/office/drawing/2014/main" id="{6B6E5359-4012-9741-AE60-50D4B6FA7EBC}"/>
              </a:ext>
            </a:extLst>
          </p:cNvPr>
          <p:cNvSpPr>
            <a:spLocks noGrp="1" noChangeArrowheads="1"/>
          </p:cNvSpPr>
          <p:nvPr>
            <p:ph idx="1"/>
          </p:nvPr>
        </p:nvSpPr>
        <p:spPr>
          <a:xfrm>
            <a:off x="571500" y="2041525"/>
            <a:ext cx="8229600" cy="4411663"/>
          </a:xfrm>
        </p:spPr>
        <p:txBody>
          <a:bodyPr/>
          <a:lstStyle/>
          <a:p>
            <a:pPr>
              <a:defRPr/>
            </a:pPr>
            <a:r>
              <a:rPr lang="en-US" altLang="zh-TW" dirty="0"/>
              <a:t>In this Ch., we discuss techniques for extracting sequences of pixels that belong to the same curve.</a:t>
            </a:r>
          </a:p>
          <a:p>
            <a:pPr lvl="1">
              <a:defRPr/>
            </a:pPr>
            <a:r>
              <a:rPr lang="en-US" altLang="zh-TW" dirty="0"/>
              <a:t>Source: a segmented or </a:t>
            </a:r>
          </a:p>
          <a:p>
            <a:pPr marL="344487" lvl="1" indent="0">
              <a:buFont typeface="Wingdings" panose="05000000000000000000" pitchFamily="2" charset="2"/>
              <a:buNone/>
              <a:defRPr/>
            </a:pPr>
            <a:r>
              <a:rPr lang="en-US" altLang="zh-TW" dirty="0"/>
              <a:t>	labeled image</a:t>
            </a:r>
            <a:endParaRPr lang="zh-TW" altLang="zh-TW" dirty="0"/>
          </a:p>
          <a:p>
            <a:pPr>
              <a:defRPr/>
            </a:pPr>
            <a:endParaRPr lang="en-US" altLang="zh-TW" dirty="0"/>
          </a:p>
        </p:txBody>
      </p:sp>
      <p:sp>
        <p:nvSpPr>
          <p:cNvPr id="17412"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pic>
        <p:nvPicPr>
          <p:cNvPr id="17413" name="Picture 5" descr="l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97200"/>
            <a:ext cx="309245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8646944" y="148709"/>
            <a:ext cx="389552" cy="369332"/>
          </a:xfrm>
          <a:prstGeom prst="rect">
            <a:avLst/>
          </a:prstGeom>
        </p:spPr>
        <p:txBody>
          <a:bodyPr wrap="square">
            <a:spAutoFit/>
          </a:bodyPr>
          <a:lstStyle/>
          <a:p>
            <a:endParaRPr lang="zh-TW" altLang="en-US" dirty="0"/>
          </a:p>
        </p:txBody>
      </p:sp>
      <p:sp>
        <p:nvSpPr>
          <p:cNvPr id="12" name="矩形 11"/>
          <p:cNvSpPr/>
          <p:nvPr/>
        </p:nvSpPr>
        <p:spPr>
          <a:xfrm>
            <a:off x="8685699" y="6405325"/>
            <a:ext cx="389552" cy="369332"/>
          </a:xfrm>
          <a:prstGeom prst="rect">
            <a:avLst/>
          </a:prstGeom>
        </p:spPr>
        <p:txBody>
          <a:bodyPr wrap="square">
            <a:spAutoFit/>
          </a:bodyPr>
          <a:lstStyle/>
          <a:p>
            <a:r>
              <a:rPr lang="en-US" altLang="zh-TW" dirty="0"/>
              <a:t>3</a:t>
            </a:r>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54275"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5427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F1CB78E0-B2DD-E242-8F7A-315F67567287}"/>
              </a:ext>
            </a:extLst>
          </p:cNvPr>
          <p:cNvSpPr/>
          <p:nvPr/>
        </p:nvSpPr>
        <p:spPr>
          <a:xfrm>
            <a:off x="2143125" y="4786313"/>
            <a:ext cx="428625"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542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763" y="3000375"/>
            <a:ext cx="36861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39</a:t>
            </a:r>
            <a:endParaRPr lang="zh-TW"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55299"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5530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E80B4346-57C8-1547-AD63-55AE1A08B07F}"/>
              </a:ext>
            </a:extLst>
          </p:cNvPr>
          <p:cNvSpPr/>
          <p:nvPr/>
        </p:nvSpPr>
        <p:spPr>
          <a:xfrm>
            <a:off x="2143125" y="4786313"/>
            <a:ext cx="428625"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553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3000375"/>
            <a:ext cx="5311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40</a:t>
            </a:r>
            <a:endParaRPr lang="zh-TW"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56323"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5632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CBB61414-1568-7047-8633-30F007461AF1}"/>
              </a:ext>
            </a:extLst>
          </p:cNvPr>
          <p:cNvSpPr/>
          <p:nvPr/>
        </p:nvSpPr>
        <p:spPr>
          <a:xfrm>
            <a:off x="2643188" y="4786313"/>
            <a:ext cx="428625"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563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3000375"/>
            <a:ext cx="52578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41</a:t>
            </a:r>
            <a:endParaRPr lang="zh-TW"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noChangeArrowheads="1"/>
          </p:cNvSpPr>
          <p:nvPr>
            <p:ph type="title"/>
          </p:nvPr>
        </p:nvSpPr>
        <p:spPr/>
        <p:txBody>
          <a:bodyPr/>
          <a:lstStyle/>
          <a:p>
            <a:pPr eaLnBrk="1" hangingPunct="1"/>
            <a:r>
              <a:rPr lang="en-US" altLang="zh-TW"/>
              <a:t>11.3 Linking One-Pixel-Wide Edges or Lines</a:t>
            </a:r>
            <a:endParaRPr lang="zh-TW" altLang="en-US"/>
          </a:p>
        </p:txBody>
      </p:sp>
      <p:sp>
        <p:nvSpPr>
          <p:cNvPr id="57347"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5734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9" name="橢圓 8">
            <a:extLst>
              <a:ext uri="{FF2B5EF4-FFF2-40B4-BE49-F238E27FC236}">
                <a16:creationId xmlns:a16="http://schemas.microsoft.com/office/drawing/2014/main" id="{568CA13C-D216-A549-9649-F077C8972747}"/>
              </a:ext>
            </a:extLst>
          </p:cNvPr>
          <p:cNvSpPr/>
          <p:nvPr/>
        </p:nvSpPr>
        <p:spPr>
          <a:xfrm>
            <a:off x="3214688" y="4786313"/>
            <a:ext cx="428625"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573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3000375"/>
            <a:ext cx="536098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42</a:t>
            </a:r>
            <a:endParaRPr lang="zh-TW"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noChangeArrowheads="1"/>
          </p:cNvSpPr>
          <p:nvPr>
            <p:ph type="title"/>
          </p:nvPr>
        </p:nvSpPr>
        <p:spPr/>
        <p:txBody>
          <a:bodyPr/>
          <a:lstStyle/>
          <a:p>
            <a:pPr eaLnBrk="1" hangingPunct="1"/>
            <a:r>
              <a:rPr lang="en-US" altLang="zh-TW" dirty="0"/>
              <a:t>11.3 Linking One-Pixel-Wide Edges or Lines</a:t>
            </a:r>
            <a:endParaRPr lang="zh-TW" altLang="en-US" dirty="0"/>
          </a:p>
        </p:txBody>
      </p:sp>
      <p:sp>
        <p:nvSpPr>
          <p:cNvPr id="5837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5837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647950"/>
            <a:ext cx="3865562" cy="2781300"/>
          </a:xfrm>
          <a:noFill/>
        </p:spPr>
      </p:pic>
      <p:sp>
        <p:nvSpPr>
          <p:cNvPr id="8" name="橢圓 7">
            <a:extLst>
              <a:ext uri="{FF2B5EF4-FFF2-40B4-BE49-F238E27FC236}">
                <a16:creationId xmlns:a16="http://schemas.microsoft.com/office/drawing/2014/main" id="{E0F85168-CADB-6245-868A-5574F655BF9C}"/>
              </a:ext>
            </a:extLst>
          </p:cNvPr>
          <p:cNvSpPr/>
          <p:nvPr/>
        </p:nvSpPr>
        <p:spPr>
          <a:xfrm>
            <a:off x="2143125" y="4000500"/>
            <a:ext cx="500063"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橢圓 9">
            <a:extLst>
              <a:ext uri="{FF2B5EF4-FFF2-40B4-BE49-F238E27FC236}">
                <a16:creationId xmlns:a16="http://schemas.microsoft.com/office/drawing/2014/main" id="{0C7048E1-4139-C142-8194-BDF015C08644}"/>
              </a:ext>
            </a:extLst>
          </p:cNvPr>
          <p:cNvSpPr/>
          <p:nvPr/>
        </p:nvSpPr>
        <p:spPr>
          <a:xfrm>
            <a:off x="1071563" y="3143250"/>
            <a:ext cx="500062" cy="357188"/>
          </a:xfrm>
          <a:prstGeom prst="ellipse">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1" name="橢圓 10">
            <a:extLst>
              <a:ext uri="{FF2B5EF4-FFF2-40B4-BE49-F238E27FC236}">
                <a16:creationId xmlns:a16="http://schemas.microsoft.com/office/drawing/2014/main" id="{7B2F2043-EDAE-0A4A-BBAC-6FA832CEE1F9}"/>
              </a:ext>
            </a:extLst>
          </p:cNvPr>
          <p:cNvSpPr/>
          <p:nvPr/>
        </p:nvSpPr>
        <p:spPr>
          <a:xfrm>
            <a:off x="3214688" y="3143250"/>
            <a:ext cx="500062" cy="357188"/>
          </a:xfrm>
          <a:prstGeom prst="ellipse">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橢圓 12">
            <a:extLst>
              <a:ext uri="{FF2B5EF4-FFF2-40B4-BE49-F238E27FC236}">
                <a16:creationId xmlns:a16="http://schemas.microsoft.com/office/drawing/2014/main" id="{AC0767D9-3744-BE46-98DA-DB305D4A5C90}"/>
              </a:ext>
            </a:extLst>
          </p:cNvPr>
          <p:cNvSpPr/>
          <p:nvPr/>
        </p:nvSpPr>
        <p:spPr>
          <a:xfrm>
            <a:off x="3214688" y="4786313"/>
            <a:ext cx="500062" cy="357187"/>
          </a:xfrm>
          <a:prstGeom prst="ellipse">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15" name="直線接點 14">
            <a:extLst>
              <a:ext uri="{FF2B5EF4-FFF2-40B4-BE49-F238E27FC236}">
                <a16:creationId xmlns:a16="http://schemas.microsoft.com/office/drawing/2014/main" id="{387397DA-8FCC-A740-B433-08A3FF6E13F1}"/>
              </a:ext>
            </a:extLst>
          </p:cNvPr>
          <p:cNvCxnSpPr/>
          <p:nvPr/>
        </p:nvCxnSpPr>
        <p:spPr>
          <a:xfrm>
            <a:off x="1357313" y="3286125"/>
            <a:ext cx="1000125" cy="9286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95616732-6A03-BB45-AFBF-D66B9E23B15C}"/>
              </a:ext>
            </a:extLst>
          </p:cNvPr>
          <p:cNvCxnSpPr/>
          <p:nvPr/>
        </p:nvCxnSpPr>
        <p:spPr>
          <a:xfrm rot="5400000">
            <a:off x="1965326" y="4606925"/>
            <a:ext cx="785812" cy="15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471824D2-B969-5D45-B781-9F5A27471403}"/>
              </a:ext>
            </a:extLst>
          </p:cNvPr>
          <p:cNvCxnSpPr/>
          <p:nvPr/>
        </p:nvCxnSpPr>
        <p:spPr>
          <a:xfrm flipV="1">
            <a:off x="2357438" y="3286125"/>
            <a:ext cx="1071562" cy="9286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DFF15446-1612-594A-B34D-DEEA27401199}"/>
              </a:ext>
            </a:extLst>
          </p:cNvPr>
          <p:cNvCxnSpPr/>
          <p:nvPr/>
        </p:nvCxnSpPr>
        <p:spPr>
          <a:xfrm>
            <a:off x="2357438" y="5000625"/>
            <a:ext cx="1071562"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5838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3143250"/>
            <a:ext cx="5210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8604448" y="6405325"/>
            <a:ext cx="470803" cy="369332"/>
          </a:xfrm>
          <a:prstGeom prst="rect">
            <a:avLst/>
          </a:prstGeom>
        </p:spPr>
        <p:txBody>
          <a:bodyPr wrap="square">
            <a:spAutoFit/>
          </a:bodyPr>
          <a:lstStyle/>
          <a:p>
            <a:r>
              <a:rPr lang="en-US" altLang="zh-TW" dirty="0"/>
              <a:t>43</a:t>
            </a:r>
            <a:endParaRPr lang="zh-TW"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noChangeArrowheads="1"/>
          </p:cNvSpPr>
          <p:nvPr>
            <p:ph type="title"/>
          </p:nvPr>
        </p:nvSpPr>
        <p:spPr/>
        <p:txBody>
          <a:bodyPr/>
          <a:lstStyle/>
          <a:p>
            <a:pPr eaLnBrk="1" hangingPunct="1"/>
            <a:r>
              <a:rPr lang="en-US" altLang="zh-TW" dirty="0"/>
              <a:t>11.3 Linking One-Pixel-Wide Edges or Lines</a:t>
            </a:r>
            <a:endParaRPr lang="zh-TW" altLang="en-US" dirty="0"/>
          </a:p>
        </p:txBody>
      </p:sp>
      <p:sp>
        <p:nvSpPr>
          <p:cNvPr id="35843" name="內容版面配置區 2"/>
          <p:cNvSpPr>
            <a:spLocks noGrp="1" noChangeArrowheads="1"/>
          </p:cNvSpPr>
          <p:nvPr>
            <p:ph idx="1"/>
          </p:nvPr>
        </p:nvSpPr>
        <p:spPr/>
        <p:txBody>
          <a:bodyPr/>
          <a:lstStyle/>
          <a:p>
            <a:pPr eaLnBrk="1" hangingPunct="1"/>
            <a:endParaRPr lang="en-US" altLang="zh-TW" dirty="0"/>
          </a:p>
          <a:p>
            <a:pPr eaLnBrk="1" hangingPunct="1"/>
            <a:endParaRPr lang="en-US" altLang="zh-TW" dirty="0"/>
          </a:p>
          <a:p>
            <a:pPr eaLnBrk="1" hangingPunct="1"/>
            <a:endParaRPr lang="en-US" altLang="zh-TW" dirty="0"/>
          </a:p>
          <a:p>
            <a:pPr eaLnBrk="1" hangingPunct="1">
              <a:buFont typeface="Wingdings" panose="05000000000000000000" pitchFamily="2" charset="2"/>
              <a:buNone/>
            </a:pPr>
            <a:r>
              <a:rPr lang="en-US" altLang="zh-TW" dirty="0"/>
              <a:t>                ……………………………</a:t>
            </a:r>
          </a:p>
        </p:txBody>
      </p:sp>
      <p:sp>
        <p:nvSpPr>
          <p:cNvPr id="3584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21</a:t>
            </a:r>
            <a:endParaRPr lang="zh-TW" altLang="en-US" dirty="0"/>
          </a:p>
        </p:txBody>
      </p:sp>
    </p:spTree>
    <p:extLst>
      <p:ext uri="{BB962C8B-B14F-4D97-AF65-F5344CB8AC3E}">
        <p14:creationId xmlns:p14="http://schemas.microsoft.com/office/powerpoint/2010/main" val="3367165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noChangeArrowheads="1"/>
          </p:cNvSpPr>
          <p:nvPr>
            <p:ph type="title"/>
          </p:nvPr>
        </p:nvSpPr>
        <p:spPr/>
        <p:txBody>
          <a:bodyPr/>
          <a:lstStyle/>
          <a:p>
            <a:pPr eaLnBrk="1" hangingPunct="1"/>
            <a:r>
              <a:rPr lang="en-US" altLang="zh-TW" dirty="0"/>
              <a:t>11.4 </a:t>
            </a:r>
            <a:r>
              <a:rPr lang="en-US" altLang="en-US" dirty="0"/>
              <a:t>Edge and Line Linking Using Directional Information</a:t>
            </a:r>
            <a:endParaRPr lang="zh-TW" altLang="en-US" dirty="0"/>
          </a:p>
        </p:txBody>
      </p:sp>
      <p:sp>
        <p:nvSpPr>
          <p:cNvPr id="59395" name="內容版面配置區 2"/>
          <p:cNvSpPr>
            <a:spLocks noGrp="1" noChangeArrowheads="1"/>
          </p:cNvSpPr>
          <p:nvPr>
            <p:ph idx="1"/>
          </p:nvPr>
        </p:nvSpPr>
        <p:spPr/>
        <p:txBody>
          <a:bodyPr/>
          <a:lstStyle/>
          <a:p>
            <a:pPr eaLnBrk="1" hangingPunct="1"/>
            <a:r>
              <a:rPr lang="en-US" altLang="zh-TW" i="1"/>
              <a:t>Previous edge_track</a:t>
            </a:r>
            <a:r>
              <a:rPr lang="en-US" altLang="zh-TW"/>
              <a:t> : no directional information </a:t>
            </a:r>
          </a:p>
          <a:p>
            <a:r>
              <a:rPr lang="en-US" altLang="zh-TW"/>
              <a:t>In this section, assume each pixel </a:t>
            </a:r>
            <a:r>
              <a:rPr lang="en-US" altLang="zh-TW" i="1"/>
              <a:t>is marked </a:t>
            </a:r>
            <a:r>
              <a:rPr lang="en-US" altLang="zh-TW"/>
              <a:t>to indicate whether it is an edge (line):</a:t>
            </a:r>
          </a:p>
          <a:p>
            <a:pPr lvl="1"/>
            <a:r>
              <a:rPr lang="en-US" altLang="zh-TW">
                <a:solidFill>
                  <a:srgbClr val="0070C0"/>
                </a:solidFill>
              </a:rPr>
              <a:t>Yes, there is an associated angular direction</a:t>
            </a:r>
          </a:p>
          <a:p>
            <a:pPr lvl="2"/>
            <a:r>
              <a:rPr lang="zh-TW" altLang="zh-TW">
                <a:solidFill>
                  <a:srgbClr val="0070C0"/>
                </a:solidFill>
              </a:rPr>
              <a:t>pixels that have similar enough directions can form connected chains and be identified as an arc segment.</a:t>
            </a:r>
          </a:p>
          <a:p>
            <a:pPr lvl="3"/>
            <a:r>
              <a:rPr lang="zh-TW" altLang="zh-TW">
                <a:solidFill>
                  <a:srgbClr val="0070C0"/>
                </a:solidFill>
              </a:rPr>
              <a:t>The arc has a good fit to a simple curvelike line </a:t>
            </a:r>
          </a:p>
          <a:p>
            <a:pPr lvl="1"/>
            <a:r>
              <a:rPr lang="en-US" altLang="zh-TW"/>
              <a:t>No</a:t>
            </a:r>
            <a:endParaRPr lang="zh-TW" altLang="en-US"/>
          </a:p>
          <a:p>
            <a:pPr eaLnBrk="1" hangingPunct="1">
              <a:buFont typeface="Wingdings" panose="05000000000000000000" pitchFamily="2" charset="2"/>
              <a:buNone/>
            </a:pPr>
            <a:endParaRPr lang="en-US" altLang="zh-TW">
              <a:sym typeface="Wingdings" panose="05000000000000000000" pitchFamily="2" charset="2"/>
            </a:endParaRPr>
          </a:p>
        </p:txBody>
      </p:sp>
      <p:sp>
        <p:nvSpPr>
          <p:cNvPr id="59396"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44</a:t>
            </a:r>
            <a:endParaRPr lang="zh-TW"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noChangeArrowheads="1"/>
          </p:cNvSpPr>
          <p:nvPr>
            <p:ph type="title"/>
          </p:nvPr>
        </p:nvSpPr>
        <p:spPr/>
        <p:txBody>
          <a:bodyPr/>
          <a:lstStyle/>
          <a:p>
            <a:r>
              <a:rPr lang="en-US" altLang="zh-TW"/>
              <a:t>11.4 </a:t>
            </a:r>
            <a:r>
              <a:rPr lang="en-US" altLang="en-US"/>
              <a:t>Edge and Line Linking Using Directional Information</a:t>
            </a:r>
            <a:endParaRPr lang="zh-TW" altLang="en-US"/>
          </a:p>
        </p:txBody>
      </p:sp>
      <p:sp>
        <p:nvSpPr>
          <p:cNvPr id="60419" name="內容版面配置區 2"/>
          <p:cNvSpPr>
            <a:spLocks noGrp="1" noChangeArrowheads="1"/>
          </p:cNvSpPr>
          <p:nvPr>
            <p:ph idx="1"/>
          </p:nvPr>
        </p:nvSpPr>
        <p:spPr>
          <a:xfrm>
            <a:off x="323850" y="2041525"/>
            <a:ext cx="8589963" cy="4411663"/>
          </a:xfrm>
        </p:spPr>
        <p:txBody>
          <a:bodyPr/>
          <a:lstStyle/>
          <a:p>
            <a:r>
              <a:rPr lang="en-US" altLang="zh-TW"/>
              <a:t>The linking process -&gt; </a:t>
            </a:r>
            <a:r>
              <a:rPr lang="zh-TW" altLang="zh-TW"/>
              <a:t>scan the labeled edge image in top-down, left-right and if a labeled pixel has:</a:t>
            </a:r>
          </a:p>
          <a:p>
            <a:pPr lvl="1"/>
            <a:r>
              <a:rPr lang="en-US" altLang="zh-TW"/>
              <a:t>No previous labeled neighbors</a:t>
            </a:r>
          </a:p>
          <a:p>
            <a:pPr lvl="2"/>
            <a:r>
              <a:rPr lang="en-US" altLang="zh-TW"/>
              <a:t>It begins a new group</a:t>
            </a:r>
          </a:p>
          <a:p>
            <a:pPr lvl="1"/>
            <a:r>
              <a:rPr lang="en-US" altLang="zh-TW"/>
              <a:t>One previous labeled neighbors</a:t>
            </a:r>
          </a:p>
          <a:p>
            <a:pPr lvl="2"/>
            <a:r>
              <a:rPr lang="en-US" altLang="zh-TW"/>
              <a:t>T-test </a:t>
            </a:r>
          </a:p>
          <a:p>
            <a:pPr lvl="1"/>
            <a:r>
              <a:rPr lang="en-US" altLang="zh-TW"/>
              <a:t>Two or more previous labeled neighbors</a:t>
            </a:r>
          </a:p>
          <a:p>
            <a:pPr lvl="2"/>
            <a:r>
              <a:rPr lang="en-US" altLang="zh-TW"/>
              <a:t>T-test</a:t>
            </a:r>
          </a:p>
          <a:p>
            <a:pPr lvl="2"/>
            <a:r>
              <a:rPr lang="en-US" altLang="zh-TW"/>
              <a:t>Merge test</a:t>
            </a:r>
          </a:p>
          <a:p>
            <a:pPr>
              <a:buFont typeface="Wingdings" panose="05000000000000000000" pitchFamily="2" charset="2"/>
              <a:buNone/>
            </a:pPr>
            <a:r>
              <a:rPr lang="en-US" altLang="zh-TW"/>
              <a:t>				</a:t>
            </a:r>
            <a:endParaRPr lang="en-US" altLang="zh-TW" sz="2400"/>
          </a:p>
        </p:txBody>
      </p:sp>
      <p:sp>
        <p:nvSpPr>
          <p:cNvPr id="60420"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45</a:t>
            </a:r>
            <a:endParaRPr lang="zh-TW"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noChangeArrowheads="1"/>
          </p:cNvSpPr>
          <p:nvPr>
            <p:ph type="title"/>
          </p:nvPr>
        </p:nvSpPr>
        <p:spPr/>
        <p:txBody>
          <a:bodyPr/>
          <a:lstStyle/>
          <a:p>
            <a:r>
              <a:rPr lang="en-US" altLang="zh-TW"/>
              <a:t>11.4 </a:t>
            </a:r>
            <a:r>
              <a:rPr lang="en-US" altLang="en-US"/>
              <a:t>Edge and Line Linking Using Directional Information</a:t>
            </a:r>
            <a:endParaRPr lang="zh-TW" altLang="en-US"/>
          </a:p>
        </p:txBody>
      </p:sp>
      <p:sp>
        <p:nvSpPr>
          <p:cNvPr id="61443" name="內容版面配置區 2"/>
          <p:cNvSpPr>
            <a:spLocks noGrp="1" noChangeArrowheads="1"/>
          </p:cNvSpPr>
          <p:nvPr>
            <p:ph idx="1"/>
          </p:nvPr>
        </p:nvSpPr>
        <p:spPr>
          <a:xfrm>
            <a:off x="323850" y="2041525"/>
            <a:ext cx="8589963" cy="4411663"/>
          </a:xfrm>
        </p:spPr>
        <p:txBody>
          <a:bodyPr/>
          <a:lstStyle/>
          <a:p>
            <a:r>
              <a:rPr lang="en-US" altLang="zh-TW"/>
              <a:t>No previous labeled neighbors:</a:t>
            </a:r>
          </a:p>
          <a:p>
            <a:pPr lvl="1"/>
            <a:r>
              <a:rPr lang="en-US" altLang="zh-TW"/>
              <a:t>initialize the scatter of group</a:t>
            </a:r>
            <a:r>
              <a:rPr lang="zh-TW" altLang="en-US"/>
              <a:t> </a:t>
            </a:r>
            <a:r>
              <a:rPr lang="en-US" altLang="zh-TW"/>
              <a:t>-&gt;      </a:t>
            </a:r>
          </a:p>
          <a:p>
            <a:pPr>
              <a:buFont typeface="Wingdings" panose="05000000000000000000" pitchFamily="2" charset="2"/>
              <a:buNone/>
            </a:pPr>
            <a:r>
              <a:rPr lang="en-US" altLang="zh-TW"/>
              <a:t>					 : </a:t>
            </a:r>
            <a:r>
              <a:rPr lang="en-US" altLang="zh-TW" sz="2400"/>
              <a:t>priori variance</a:t>
            </a:r>
          </a:p>
          <a:p>
            <a:pPr>
              <a:buFont typeface="Wingdings" panose="05000000000000000000" pitchFamily="2" charset="2"/>
              <a:buNone/>
            </a:pPr>
            <a:r>
              <a:rPr lang="en-US" altLang="zh-TW" sz="2400"/>
              <a:t>					 :  # of pixels</a:t>
            </a:r>
          </a:p>
        </p:txBody>
      </p:sp>
      <p:sp>
        <p:nvSpPr>
          <p:cNvPr id="6144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614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565400"/>
            <a:ext cx="8731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3108325"/>
            <a:ext cx="5635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46</a:t>
            </a:r>
            <a:endParaRPr lang="zh-TW"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noChangeArrowheads="1"/>
          </p:cNvSpPr>
          <p:nvPr>
            <p:ph type="title"/>
          </p:nvPr>
        </p:nvSpPr>
        <p:spPr/>
        <p:txBody>
          <a:bodyPr/>
          <a:lstStyle/>
          <a:p>
            <a:r>
              <a:rPr lang="en-US" altLang="zh-TW"/>
              <a:t>11.4 </a:t>
            </a:r>
            <a:r>
              <a:rPr lang="en-US" altLang="en-US"/>
              <a:t>Edge and Line Linking Using Directional Information</a:t>
            </a:r>
            <a:endParaRPr lang="zh-TW" altLang="en-US"/>
          </a:p>
        </p:txBody>
      </p:sp>
      <p:sp>
        <p:nvSpPr>
          <p:cNvPr id="69634" name="內容版面配置區 2">
            <a:extLst>
              <a:ext uri="{FF2B5EF4-FFF2-40B4-BE49-F238E27FC236}">
                <a16:creationId xmlns:a16="http://schemas.microsoft.com/office/drawing/2014/main" id="{A76E4105-F79C-2E42-B18F-174231CD1957}"/>
              </a:ext>
            </a:extLst>
          </p:cNvPr>
          <p:cNvSpPr>
            <a:spLocks noGrp="1" noChangeArrowheads="1"/>
          </p:cNvSpPr>
          <p:nvPr>
            <p:ph idx="1"/>
          </p:nvPr>
        </p:nvSpPr>
        <p:spPr/>
        <p:txBody>
          <a:bodyPr/>
          <a:lstStyle/>
          <a:p>
            <a:pPr>
              <a:defRPr/>
            </a:pPr>
            <a:r>
              <a:rPr lang="en-US" altLang="zh-TW" sz="2800" dirty="0"/>
              <a:t>If an encountered label pixel has previously encountered labeled neighbors: Measure t-statistic </a:t>
            </a:r>
          </a:p>
          <a:p>
            <a:pPr>
              <a:buFont typeface="Wingdings" panose="05000000000000000000" pitchFamily="2" charset="2"/>
              <a:buNone/>
              <a:defRPr/>
            </a:pPr>
            <a:endParaRPr lang="en-US" altLang="zh-TW" dirty="0"/>
          </a:p>
          <a:p>
            <a:pPr>
              <a:buFont typeface="Wingdings" panose="05000000000000000000" pitchFamily="2" charset="2"/>
              <a:buNone/>
              <a:defRPr/>
            </a:pPr>
            <a:endParaRPr lang="en-US" altLang="zh-TW" dirty="0"/>
          </a:p>
          <a:p>
            <a:pPr>
              <a:buFont typeface="Wingdings" panose="05000000000000000000" pitchFamily="2" charset="2"/>
              <a:buNone/>
              <a:defRPr/>
            </a:pPr>
            <a:endParaRPr lang="en-US" altLang="zh-TW" dirty="0"/>
          </a:p>
          <a:p>
            <a:pPr>
              <a:buFont typeface="Wingdings" panose="05000000000000000000" pitchFamily="2" charset="2"/>
              <a:buNone/>
              <a:defRPr/>
            </a:pPr>
            <a:endParaRPr lang="en-US" altLang="zh-TW" dirty="0"/>
          </a:p>
          <a:p>
            <a:pPr>
              <a:buFont typeface="Wingdings" panose="05000000000000000000" pitchFamily="2" charset="2"/>
              <a:buNone/>
              <a:defRPr/>
            </a:pPr>
            <a:endParaRPr lang="en-US" altLang="zh-TW" dirty="0"/>
          </a:p>
          <a:p>
            <a:pPr marL="0" indent="0">
              <a:buFont typeface="Wingdings" panose="05000000000000000000" pitchFamily="2" charset="2"/>
              <a:buNone/>
              <a:defRPr/>
            </a:pPr>
            <a:endParaRPr lang="zh-TW" altLang="en-US" dirty="0"/>
          </a:p>
          <a:p>
            <a:pPr>
              <a:defRPr/>
            </a:pPr>
            <a:endParaRPr lang="zh-TW" altLang="en-US" dirty="0"/>
          </a:p>
        </p:txBody>
      </p:sp>
      <p:sp>
        <p:nvSpPr>
          <p:cNvPr id="62468"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624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4338638"/>
            <a:ext cx="39576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100" y="4560888"/>
            <a:ext cx="8636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7663" y="4357688"/>
            <a:ext cx="36893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0813" y="5156200"/>
            <a:ext cx="3870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圖片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3573463"/>
            <a:ext cx="76247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8604448" y="6405325"/>
            <a:ext cx="470803" cy="369332"/>
          </a:xfrm>
          <a:prstGeom prst="rect">
            <a:avLst/>
          </a:prstGeom>
        </p:spPr>
        <p:txBody>
          <a:bodyPr wrap="square">
            <a:spAutoFit/>
          </a:bodyPr>
          <a:lstStyle/>
          <a:p>
            <a:r>
              <a:rPr lang="en-US" altLang="zh-TW" dirty="0"/>
              <a:t>47</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noChangeArrowheads="1"/>
          </p:cNvSpPr>
          <p:nvPr>
            <p:ph type="title"/>
          </p:nvPr>
        </p:nvSpPr>
        <p:spPr/>
        <p:txBody>
          <a:bodyPr/>
          <a:lstStyle/>
          <a:p>
            <a:pPr eaLnBrk="1" hangingPunct="1"/>
            <a:r>
              <a:rPr lang="en-US" altLang="zh-TW" dirty="0"/>
              <a:t>11.1 Introduction</a:t>
            </a:r>
            <a:endParaRPr lang="zh-TW" altLang="en-US" dirty="0"/>
          </a:p>
        </p:txBody>
      </p:sp>
      <p:sp>
        <p:nvSpPr>
          <p:cNvPr id="18435" name="內容版面配置區 2"/>
          <p:cNvSpPr>
            <a:spLocks noGrp="1" noChangeArrowheads="1"/>
          </p:cNvSpPr>
          <p:nvPr>
            <p:ph idx="1"/>
          </p:nvPr>
        </p:nvSpPr>
        <p:spPr>
          <a:xfrm>
            <a:off x="571500" y="2041525"/>
            <a:ext cx="8229600" cy="4411663"/>
          </a:xfrm>
        </p:spPr>
        <p:txBody>
          <a:bodyPr/>
          <a:lstStyle/>
          <a:p>
            <a:pPr eaLnBrk="1" hangingPunct="1">
              <a:buFont typeface="Wingdings" panose="05000000000000000000" pitchFamily="2" charset="2"/>
              <a:buNone/>
            </a:pPr>
            <a:r>
              <a:rPr lang="en-US" altLang="zh-TW" b="1" dirty="0"/>
              <a:t>Grouping Operation : </a:t>
            </a:r>
          </a:p>
          <a:p>
            <a:pPr eaLnBrk="1" hangingPunct="1"/>
            <a:r>
              <a:rPr lang="en-US" altLang="zh-TW" dirty="0"/>
              <a:t>After edge labeling or image segmentation</a:t>
            </a:r>
          </a:p>
          <a:p>
            <a:pPr eaLnBrk="1" hangingPunct="1"/>
            <a:r>
              <a:rPr lang="en-US" altLang="zh-TW" dirty="0"/>
              <a:t>To extract sets or sequences of labeled or border pixel positions.</a:t>
            </a:r>
          </a:p>
          <a:p>
            <a:pPr eaLnBrk="1" hangingPunct="1"/>
            <a:r>
              <a:rPr lang="en-US" altLang="zh-TW" dirty="0"/>
              <a:t>The extracted pixel’s positions:</a:t>
            </a:r>
          </a:p>
          <a:p>
            <a:pPr eaLnBrk="1" hangingPunct="1">
              <a:buFont typeface="Wingdings" panose="05000000000000000000" pitchFamily="2" charset="2"/>
              <a:buNone/>
            </a:pPr>
            <a:r>
              <a:rPr lang="en-US" altLang="zh-TW" dirty="0"/>
              <a:t>              belong to the same curve (group)</a:t>
            </a:r>
          </a:p>
          <a:p>
            <a:pPr marL="0" indent="0" eaLnBrk="1" hangingPunct="1">
              <a:buNone/>
            </a:pPr>
            <a:endParaRPr lang="en-US" altLang="zh-TW" dirty="0"/>
          </a:p>
          <a:p>
            <a:pPr eaLnBrk="1" hangingPunct="1"/>
            <a:r>
              <a:rPr lang="en-US" altLang="zh-TW" dirty="0"/>
              <a:t>sequence of pixels        group        features</a:t>
            </a:r>
            <a:endParaRPr lang="zh-TW" altLang="en-US" dirty="0"/>
          </a:p>
        </p:txBody>
      </p:sp>
      <p:sp>
        <p:nvSpPr>
          <p:cNvPr id="18436"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cxnSp>
        <p:nvCxnSpPr>
          <p:cNvPr id="10" name="直線單箭頭接點 9">
            <a:extLst>
              <a:ext uri="{FF2B5EF4-FFF2-40B4-BE49-F238E27FC236}">
                <a16:creationId xmlns:a16="http://schemas.microsoft.com/office/drawing/2014/main" id="{A641F425-9C69-7D48-BA55-875548DFD84B}"/>
              </a:ext>
            </a:extLst>
          </p:cNvPr>
          <p:cNvCxnSpPr/>
          <p:nvPr/>
        </p:nvCxnSpPr>
        <p:spPr>
          <a:xfrm>
            <a:off x="1331913" y="5013325"/>
            <a:ext cx="642937"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1" name="直線單箭頭接點 10">
            <a:extLst>
              <a:ext uri="{FF2B5EF4-FFF2-40B4-BE49-F238E27FC236}">
                <a16:creationId xmlns:a16="http://schemas.microsoft.com/office/drawing/2014/main" id="{BDA5806F-A2C7-B141-9A8B-961FF71A148E}"/>
              </a:ext>
            </a:extLst>
          </p:cNvPr>
          <p:cNvCxnSpPr/>
          <p:nvPr/>
        </p:nvCxnSpPr>
        <p:spPr>
          <a:xfrm>
            <a:off x="4286250" y="6072188"/>
            <a:ext cx="571500" cy="158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4" name="直線單箭頭接點 13">
            <a:extLst>
              <a:ext uri="{FF2B5EF4-FFF2-40B4-BE49-F238E27FC236}">
                <a16:creationId xmlns:a16="http://schemas.microsoft.com/office/drawing/2014/main" id="{EF7B6BA5-9377-B04B-A70B-130985D4C458}"/>
              </a:ext>
            </a:extLst>
          </p:cNvPr>
          <p:cNvCxnSpPr/>
          <p:nvPr/>
        </p:nvCxnSpPr>
        <p:spPr>
          <a:xfrm>
            <a:off x="6156325" y="6100763"/>
            <a:ext cx="571500" cy="158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2" name="矩形 11"/>
          <p:cNvSpPr/>
          <p:nvPr/>
        </p:nvSpPr>
        <p:spPr>
          <a:xfrm>
            <a:off x="8685699" y="6405325"/>
            <a:ext cx="389552" cy="369332"/>
          </a:xfrm>
          <a:prstGeom prst="rect">
            <a:avLst/>
          </a:prstGeom>
        </p:spPr>
        <p:txBody>
          <a:bodyPr wrap="square">
            <a:spAutoFit/>
          </a:bodyPr>
          <a:lstStyle/>
          <a:p>
            <a:r>
              <a:rPr lang="en-US" altLang="zh-TW" dirty="0"/>
              <a:t>4</a:t>
            </a:r>
            <a:endParaRPr lang="zh-TW"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noChangeArrowheads="1"/>
          </p:cNvSpPr>
          <p:nvPr>
            <p:ph type="title"/>
          </p:nvPr>
        </p:nvSpPr>
        <p:spPr/>
        <p:txBody>
          <a:bodyPr/>
          <a:lstStyle/>
          <a:p>
            <a:r>
              <a:rPr lang="en-US" altLang="zh-TW" dirty="0"/>
              <a:t>11.4 </a:t>
            </a:r>
            <a:r>
              <a:rPr lang="en-US" altLang="en-US" dirty="0"/>
              <a:t>Edge and Line Linking Using Directional Information</a:t>
            </a:r>
            <a:endParaRPr lang="zh-TW" altLang="en-US" dirty="0"/>
          </a:p>
        </p:txBody>
      </p:sp>
      <p:sp>
        <p:nvSpPr>
          <p:cNvPr id="63491" name="內容版面配置區 2"/>
          <p:cNvSpPr>
            <a:spLocks noGrp="1" noChangeArrowheads="1"/>
          </p:cNvSpPr>
          <p:nvPr>
            <p:ph idx="1"/>
          </p:nvPr>
        </p:nvSpPr>
        <p:spPr/>
        <p:txBody>
          <a:bodyPr/>
          <a:lstStyle/>
          <a:p>
            <a:r>
              <a:rPr lang="en-US" altLang="zh-TW"/>
              <a:t>If 		     the pixel is added to the group; the mean and scatter of the group are updated:</a:t>
            </a:r>
            <a:endParaRPr lang="zh-TW" altLang="en-US"/>
          </a:p>
          <a:p>
            <a:endParaRPr lang="zh-TW" altLang="en-US"/>
          </a:p>
        </p:txBody>
      </p:sp>
      <p:sp>
        <p:nvSpPr>
          <p:cNvPr id="63492"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133600"/>
            <a:ext cx="1368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圖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599532"/>
            <a:ext cx="614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48</a:t>
            </a:r>
            <a:endParaRPr lang="zh-TW"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noChangeArrowheads="1"/>
          </p:cNvSpPr>
          <p:nvPr>
            <p:ph type="title"/>
          </p:nvPr>
        </p:nvSpPr>
        <p:spPr/>
        <p:txBody>
          <a:bodyPr/>
          <a:lstStyle/>
          <a:p>
            <a:r>
              <a:rPr lang="en-US" altLang="zh-TW"/>
              <a:t>11.4 </a:t>
            </a:r>
            <a:r>
              <a:rPr lang="en-US" altLang="en-US"/>
              <a:t>Edge and Line Linking Using Directional Information</a:t>
            </a:r>
            <a:endParaRPr lang="zh-TW" altLang="en-US"/>
          </a:p>
        </p:txBody>
      </p:sp>
      <p:sp>
        <p:nvSpPr>
          <p:cNvPr id="64515"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645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773238"/>
            <a:ext cx="60483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916113"/>
            <a:ext cx="12207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607426" y="6405325"/>
            <a:ext cx="467825" cy="369332"/>
          </a:xfrm>
          <a:prstGeom prst="rect">
            <a:avLst/>
          </a:prstGeom>
        </p:spPr>
        <p:txBody>
          <a:bodyPr wrap="square">
            <a:spAutoFit/>
          </a:bodyPr>
          <a:lstStyle/>
          <a:p>
            <a:r>
              <a:rPr lang="en-US" altLang="zh-TW" dirty="0"/>
              <a:t>49</a:t>
            </a:r>
            <a:endParaRPr lang="zh-TW"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noChangeArrowheads="1"/>
          </p:cNvSpPr>
          <p:nvPr>
            <p:ph type="title"/>
          </p:nvPr>
        </p:nvSpPr>
        <p:spPr/>
        <p:txBody>
          <a:bodyPr/>
          <a:lstStyle/>
          <a:p>
            <a:r>
              <a:rPr lang="en-US" altLang="zh-TW"/>
              <a:t>11.4 </a:t>
            </a:r>
            <a:r>
              <a:rPr lang="en-US" altLang="en-US"/>
              <a:t>Edge and Line Linking Using Directional Information</a:t>
            </a:r>
            <a:endParaRPr lang="zh-TW" altLang="en-US"/>
          </a:p>
        </p:txBody>
      </p:sp>
      <p:sp>
        <p:nvSpPr>
          <p:cNvPr id="65539" name="內容版面配置區 2"/>
          <p:cNvSpPr>
            <a:spLocks noGrp="1" noChangeArrowheads="1"/>
          </p:cNvSpPr>
          <p:nvPr>
            <p:ph idx="1"/>
          </p:nvPr>
        </p:nvSpPr>
        <p:spPr/>
        <p:txBody>
          <a:bodyPr/>
          <a:lstStyle/>
          <a:p>
            <a:r>
              <a:rPr lang="en-US" altLang="zh-TW"/>
              <a:t>If there are two or more previously encountered labeled neighbors, </a:t>
            </a:r>
          </a:p>
        </p:txBody>
      </p:sp>
      <p:sp>
        <p:nvSpPr>
          <p:cNvPr id="65540"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655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4924425"/>
            <a:ext cx="44704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3608388"/>
            <a:ext cx="38163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450" y="3608388"/>
            <a:ext cx="7731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913" y="3608388"/>
            <a:ext cx="373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8604448" y="6405325"/>
            <a:ext cx="470803" cy="369332"/>
          </a:xfrm>
          <a:prstGeom prst="rect">
            <a:avLst/>
          </a:prstGeom>
        </p:spPr>
        <p:txBody>
          <a:bodyPr wrap="square">
            <a:spAutoFit/>
          </a:bodyPr>
          <a:lstStyle/>
          <a:p>
            <a:r>
              <a:rPr lang="en-US" altLang="zh-TW" dirty="0"/>
              <a:t>50</a:t>
            </a:r>
            <a:endParaRPr lang="zh-TW"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noChangeArrowheads="1"/>
          </p:cNvSpPr>
          <p:nvPr>
            <p:ph type="title"/>
          </p:nvPr>
        </p:nvSpPr>
        <p:spPr/>
        <p:txBody>
          <a:bodyPr/>
          <a:lstStyle/>
          <a:p>
            <a:r>
              <a:rPr lang="en-US" altLang="zh-TW" dirty="0"/>
              <a:t>11.4 </a:t>
            </a:r>
            <a:r>
              <a:rPr lang="en-US" altLang="en-US" dirty="0"/>
              <a:t>Edge and Line Linking Using Directional Information</a:t>
            </a:r>
            <a:endParaRPr lang="zh-TW" altLang="en-US" dirty="0"/>
          </a:p>
        </p:txBody>
      </p:sp>
      <p:sp>
        <p:nvSpPr>
          <p:cNvPr id="66563" name="內容版面配置區 2"/>
          <p:cNvSpPr>
            <a:spLocks noGrp="1" noChangeArrowheads="1"/>
          </p:cNvSpPr>
          <p:nvPr>
            <p:ph idx="1"/>
          </p:nvPr>
        </p:nvSpPr>
        <p:spPr/>
        <p:txBody>
          <a:bodyPr/>
          <a:lstStyle/>
          <a:p>
            <a:r>
              <a:rPr lang="en-US" altLang="zh-TW"/>
              <a:t>                         then merge two groups</a:t>
            </a:r>
          </a:p>
          <a:p>
            <a:r>
              <a:rPr lang="en-US" altLang="zh-TW"/>
              <a:t>Create a new group having:</a:t>
            </a:r>
            <a:endParaRPr lang="zh-TW" altLang="en-US"/>
          </a:p>
        </p:txBody>
      </p:sp>
      <p:sp>
        <p:nvSpPr>
          <p:cNvPr id="6656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665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041525"/>
            <a:ext cx="244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圖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3363913"/>
            <a:ext cx="73914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604448" y="6405325"/>
            <a:ext cx="470803" cy="369332"/>
          </a:xfrm>
          <a:prstGeom prst="rect">
            <a:avLst/>
          </a:prstGeom>
        </p:spPr>
        <p:txBody>
          <a:bodyPr wrap="square">
            <a:spAutoFit/>
          </a:bodyPr>
          <a:lstStyle/>
          <a:p>
            <a:r>
              <a:rPr lang="en-US" altLang="zh-TW" dirty="0"/>
              <a:t>51</a:t>
            </a:r>
            <a:endParaRPr lang="zh-TW"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noChangeArrowheads="1"/>
          </p:cNvSpPr>
          <p:nvPr>
            <p:ph type="title"/>
          </p:nvPr>
        </p:nvSpPr>
        <p:spPr/>
        <p:txBody>
          <a:bodyPr/>
          <a:lstStyle/>
          <a:p>
            <a:pPr eaLnBrk="1" hangingPunct="1"/>
            <a:r>
              <a:rPr lang="en-US" altLang="zh-TW" dirty="0"/>
              <a:t>11.4 </a:t>
            </a:r>
            <a:r>
              <a:rPr lang="en-US" altLang="en-US" dirty="0"/>
              <a:t>Edge and Line Linking Using Directional Information</a:t>
            </a:r>
            <a:endParaRPr lang="zh-TW" altLang="en-US" dirty="0"/>
          </a:p>
        </p:txBody>
      </p:sp>
      <p:sp>
        <p:nvSpPr>
          <p:cNvPr id="35843" name="內容版面配置區 2"/>
          <p:cNvSpPr>
            <a:spLocks noGrp="1" noChangeArrowheads="1"/>
          </p:cNvSpPr>
          <p:nvPr>
            <p:ph idx="1"/>
          </p:nvPr>
        </p:nvSpPr>
        <p:spPr/>
        <p:txBody>
          <a:bodyPr/>
          <a:lstStyle/>
          <a:p>
            <a:pPr eaLnBrk="1" hangingPunct="1"/>
            <a:endParaRPr lang="en-US" altLang="zh-TW" dirty="0"/>
          </a:p>
          <a:p>
            <a:pPr eaLnBrk="1" hangingPunct="1"/>
            <a:endParaRPr lang="en-US" altLang="zh-TW" dirty="0"/>
          </a:p>
          <a:p>
            <a:pPr eaLnBrk="1" hangingPunct="1"/>
            <a:endParaRPr lang="en-US" altLang="zh-TW" dirty="0"/>
          </a:p>
          <a:p>
            <a:pPr eaLnBrk="1" hangingPunct="1">
              <a:buFont typeface="Wingdings" panose="05000000000000000000" pitchFamily="2" charset="2"/>
              <a:buNone/>
            </a:pPr>
            <a:r>
              <a:rPr lang="en-US" altLang="zh-TW" dirty="0"/>
              <a:t>                ……………………………</a:t>
            </a:r>
          </a:p>
        </p:txBody>
      </p:sp>
      <p:sp>
        <p:nvSpPr>
          <p:cNvPr id="3584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21</a:t>
            </a:r>
            <a:endParaRPr lang="zh-TW" altLang="en-US" dirty="0"/>
          </a:p>
        </p:txBody>
      </p:sp>
    </p:spTree>
    <p:extLst>
      <p:ext uri="{BB962C8B-B14F-4D97-AF65-F5344CB8AC3E}">
        <p14:creationId xmlns:p14="http://schemas.microsoft.com/office/powerpoint/2010/main" val="3074704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noChangeArrowheads="1"/>
          </p:cNvSpPr>
          <p:nvPr>
            <p:ph type="title"/>
          </p:nvPr>
        </p:nvSpPr>
        <p:spPr/>
        <p:txBody>
          <a:bodyPr/>
          <a:lstStyle/>
          <a:p>
            <a:r>
              <a:rPr lang="en-US" altLang="zh-TW" dirty="0"/>
              <a:t>11.5 </a:t>
            </a:r>
            <a:r>
              <a:rPr lang="en-US" altLang="en-US" dirty="0"/>
              <a:t>Segmentation of Arcs into Simple Segments</a:t>
            </a:r>
            <a:endParaRPr lang="zh-TW" altLang="en-US" dirty="0"/>
          </a:p>
        </p:txBody>
      </p:sp>
      <p:sp>
        <p:nvSpPr>
          <p:cNvPr id="67587" name="內容版面配置區 2"/>
          <p:cNvSpPr>
            <a:spLocks noGrp="1" noChangeArrowheads="1"/>
          </p:cNvSpPr>
          <p:nvPr>
            <p:ph idx="1"/>
          </p:nvPr>
        </p:nvSpPr>
        <p:spPr/>
        <p:txBody>
          <a:bodyPr/>
          <a:lstStyle/>
          <a:p>
            <a:r>
              <a:rPr lang="en-US" altLang="zh-TW" b="1" dirty="0"/>
              <a:t>Arc segmentation</a:t>
            </a:r>
            <a:r>
              <a:rPr lang="en-US" altLang="zh-TW" dirty="0"/>
              <a:t>: partition</a:t>
            </a:r>
          </a:p>
          <a:p>
            <a:pPr>
              <a:buFont typeface="Wingdings" panose="05000000000000000000" pitchFamily="2" charset="2"/>
              <a:buNone/>
            </a:pPr>
            <a:r>
              <a:rPr lang="en-US" altLang="zh-TW" dirty="0"/>
              <a:t>    extracted digital arc sequence </a:t>
            </a:r>
            <a:r>
              <a:rPr lang="en-US" altLang="zh-TW" dirty="0">
                <a:sym typeface="Wingdings" panose="05000000000000000000" pitchFamily="2" charset="2"/>
              </a:rPr>
              <a:t> digital arc subsequences (each is a maximal sequence that can fit a straight or curve line) </a:t>
            </a:r>
            <a:endParaRPr lang="en-US" altLang="zh-TW" dirty="0"/>
          </a:p>
          <a:p>
            <a:r>
              <a:rPr lang="en-US" altLang="zh-TW" dirty="0"/>
              <a:t>Simple arc segment: straight-line or curved-arc segment</a:t>
            </a:r>
          </a:p>
          <a:p>
            <a:r>
              <a:rPr lang="en-US" altLang="zh-TW" dirty="0"/>
              <a:t>The endpoints of the subsequences are called </a:t>
            </a:r>
            <a:r>
              <a:rPr lang="en-US" altLang="zh-TW" b="1" dirty="0"/>
              <a:t>corner points </a:t>
            </a:r>
            <a:r>
              <a:rPr lang="en-US" altLang="zh-TW" dirty="0"/>
              <a:t>or </a:t>
            </a:r>
            <a:r>
              <a:rPr lang="en-US" altLang="zh-TW" b="1" dirty="0"/>
              <a:t>dominant points</a:t>
            </a:r>
            <a:r>
              <a:rPr lang="en-US" altLang="zh-TW" dirty="0"/>
              <a:t>.</a:t>
            </a:r>
          </a:p>
          <a:p>
            <a:endParaRPr lang="zh-TW" altLang="en-US" dirty="0"/>
          </a:p>
        </p:txBody>
      </p:sp>
      <p:sp>
        <p:nvSpPr>
          <p:cNvPr id="67588"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52</a:t>
            </a:r>
            <a:endParaRPr lang="zh-TW"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617710FA-3A54-C543-A7BB-49A0A1EC7C76}"/>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8611" name="Rectangle 2"/>
          <p:cNvSpPr>
            <a:spLocks noGrp="1" noChangeArrowheads="1"/>
          </p:cNvSpPr>
          <p:nvPr>
            <p:ph type="title"/>
          </p:nvPr>
        </p:nvSpPr>
        <p:spPr/>
        <p:txBody>
          <a:bodyPr/>
          <a:lstStyle/>
          <a:p>
            <a:pPr eaLnBrk="1" hangingPunct="1"/>
            <a:r>
              <a:rPr lang="en-US" altLang="zh-TW"/>
              <a:t>11.5 </a:t>
            </a:r>
            <a:r>
              <a:rPr lang="en-US" altLang="en-US"/>
              <a:t>Segmentation of Arcs into Simple Segments</a:t>
            </a:r>
            <a:endParaRPr lang="en-US" altLang="zh-TW"/>
          </a:p>
        </p:txBody>
      </p:sp>
      <p:sp>
        <p:nvSpPr>
          <p:cNvPr id="68612" name="Rectangle 3"/>
          <p:cNvSpPr>
            <a:spLocks noGrp="1" noChangeArrowheads="1"/>
          </p:cNvSpPr>
          <p:nvPr>
            <p:ph type="body" idx="1"/>
          </p:nvPr>
        </p:nvSpPr>
        <p:spPr>
          <a:xfrm>
            <a:off x="684213" y="2041525"/>
            <a:ext cx="7991475" cy="4411663"/>
          </a:xfrm>
        </p:spPr>
        <p:txBody>
          <a:bodyPr/>
          <a:lstStyle/>
          <a:p>
            <a:pPr eaLnBrk="1" hangingPunct="1"/>
            <a:r>
              <a:rPr lang="en-US" altLang="zh-TW"/>
              <a:t>Identification of all locations: </a:t>
            </a:r>
          </a:p>
          <a:p>
            <a:pPr lvl="1" eaLnBrk="1" hangingPunct="1"/>
            <a:r>
              <a:rPr lang="en-US" altLang="zh-TW"/>
              <a:t>(a) have sufficiently high curvature</a:t>
            </a:r>
          </a:p>
          <a:p>
            <a:pPr lvl="1" eaLnBrk="1" hangingPunct="1"/>
            <a:r>
              <a:rPr lang="en-US" altLang="zh-TW"/>
              <a:t>(b) are enclosed by different lines and curves</a:t>
            </a:r>
          </a:p>
          <a:p>
            <a:pPr eaLnBrk="1" hangingPunct="1"/>
            <a:r>
              <a:rPr lang="en-US" altLang="zh-TW"/>
              <a:t>techniques: iterative endpoint fitting and splitting, using tangent angle deflection, or high curvature as basis of the segmentation</a:t>
            </a:r>
          </a:p>
          <a:p>
            <a:pPr lvl="1" eaLnBrk="1" hangingPunct="1">
              <a:buFont typeface="Wingdings" panose="05000000000000000000" pitchFamily="2" charset="2"/>
              <a:buNone/>
            </a:pPr>
            <a:endParaRPr lang="en-US" altLang="zh-TW"/>
          </a:p>
          <a:p>
            <a:pPr eaLnBrk="1" hangingPunct="1"/>
            <a:endParaRPr lang="en-US" altLang="zh-TW"/>
          </a:p>
        </p:txBody>
      </p:sp>
      <p:sp>
        <p:nvSpPr>
          <p:cNvPr id="5" name="矩形 4"/>
          <p:cNvSpPr/>
          <p:nvPr/>
        </p:nvSpPr>
        <p:spPr>
          <a:xfrm>
            <a:off x="8604448" y="6405325"/>
            <a:ext cx="470803" cy="369332"/>
          </a:xfrm>
          <a:prstGeom prst="rect">
            <a:avLst/>
          </a:prstGeom>
        </p:spPr>
        <p:txBody>
          <a:bodyPr wrap="square">
            <a:spAutoFit/>
          </a:bodyPr>
          <a:lstStyle/>
          <a:p>
            <a:r>
              <a:rPr lang="en-US" altLang="zh-TW" dirty="0"/>
              <a:t>53</a:t>
            </a:r>
            <a:endParaRPr lang="zh-TW"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0CB0EC0D-EA86-9D47-BAD0-D814F69F607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9635" name="Rectangle 2"/>
          <p:cNvSpPr>
            <a:spLocks noGrp="1" noChangeArrowheads="1"/>
          </p:cNvSpPr>
          <p:nvPr>
            <p:ph type="title"/>
          </p:nvPr>
        </p:nvSpPr>
        <p:spPr/>
        <p:txBody>
          <a:bodyPr/>
          <a:lstStyle/>
          <a:p>
            <a:pPr eaLnBrk="1" hangingPunct="1"/>
            <a:r>
              <a:rPr lang="en-US" altLang="zh-TW" b="0"/>
              <a:t>11.5.1</a:t>
            </a:r>
            <a:r>
              <a:rPr lang="en-US" altLang="zh-TW"/>
              <a:t> </a:t>
            </a:r>
            <a:r>
              <a:rPr lang="en-US" altLang="en-US" b="0"/>
              <a:t>Iterative Endpoint Fit and Split</a:t>
            </a:r>
            <a:endParaRPr lang="en-US" altLang="zh-TW" b="0"/>
          </a:p>
        </p:txBody>
      </p:sp>
      <p:sp>
        <p:nvSpPr>
          <p:cNvPr id="69636" name="Rectangle 3"/>
          <p:cNvSpPr>
            <a:spLocks noGrp="1" noChangeArrowheads="1"/>
          </p:cNvSpPr>
          <p:nvPr>
            <p:ph type="body" idx="1"/>
          </p:nvPr>
        </p:nvSpPr>
        <p:spPr/>
        <p:txBody>
          <a:bodyPr/>
          <a:lstStyle/>
          <a:p>
            <a:pPr eaLnBrk="1" hangingPunct="1"/>
            <a:r>
              <a:rPr lang="en-US" altLang="zh-TW" sz="2800" dirty="0"/>
              <a:t>To segment a digital arc sequence into subsequences that are sufficiently straight.</a:t>
            </a:r>
          </a:p>
          <a:p>
            <a:pPr eaLnBrk="1" hangingPunct="1"/>
            <a:r>
              <a:rPr lang="en-US" altLang="zh-TW" sz="2800" dirty="0"/>
              <a:t>one distance threshold </a:t>
            </a:r>
            <a:r>
              <a:rPr lang="en-US" altLang="zh-TW" sz="2800" i="1" dirty="0"/>
              <a:t>d*</a:t>
            </a:r>
          </a:p>
          <a:p>
            <a:pPr eaLnBrk="1" hangingPunct="1"/>
            <a:r>
              <a:rPr lang="en-US" altLang="zh-TW" sz="2800" i="1" dirty="0"/>
              <a:t>L={(</a:t>
            </a:r>
            <a:r>
              <a:rPr lang="en-US" altLang="zh-TW" sz="2800" i="1" dirty="0" err="1"/>
              <a:t>r,c</a:t>
            </a:r>
            <a:r>
              <a:rPr lang="en-US" altLang="zh-TW" sz="2800" i="1" dirty="0"/>
              <a:t>)| </a:t>
            </a:r>
            <a:r>
              <a:rPr lang="el-GR" altLang="zh-TW" sz="2800" i="1" dirty="0"/>
              <a:t>α</a:t>
            </a:r>
            <a:r>
              <a:rPr lang="en-US" altLang="zh-TW" sz="2800" i="1" dirty="0"/>
              <a:t>r+</a:t>
            </a:r>
            <a:r>
              <a:rPr lang="el-GR" altLang="zh-TW" sz="2800" i="1" dirty="0"/>
              <a:t>β</a:t>
            </a:r>
            <a:r>
              <a:rPr lang="en-US" altLang="zh-TW" sz="2800" i="1" dirty="0"/>
              <a:t>c+</a:t>
            </a:r>
            <a:r>
              <a:rPr lang="el-GR" altLang="zh-TW" sz="2800" i="1" dirty="0"/>
              <a:t>γ</a:t>
            </a:r>
            <a:r>
              <a:rPr lang="en-US" altLang="zh-TW" sz="2800" i="1" dirty="0"/>
              <a:t>=0}  </a:t>
            </a:r>
            <a:r>
              <a:rPr lang="en-US" altLang="zh-TW" sz="2800" dirty="0"/>
              <a:t>where </a:t>
            </a:r>
            <a:r>
              <a:rPr lang="en-US" altLang="zh-TW" sz="2800" i="1" dirty="0"/>
              <a:t>|(</a:t>
            </a:r>
            <a:r>
              <a:rPr lang="el-GR" altLang="zh-TW" sz="2800" i="1" dirty="0"/>
              <a:t>α</a:t>
            </a:r>
            <a:r>
              <a:rPr lang="en-US" altLang="zh-TW" sz="2800" i="1" dirty="0"/>
              <a:t>,</a:t>
            </a:r>
            <a:r>
              <a:rPr lang="el-GR" altLang="zh-TW" sz="2800" i="1" dirty="0"/>
              <a:t>β</a:t>
            </a:r>
            <a:r>
              <a:rPr lang="en-US" altLang="zh-TW" sz="2800" i="1" dirty="0"/>
              <a:t>)|=1</a:t>
            </a:r>
          </a:p>
          <a:p>
            <a:pPr lvl="1" eaLnBrk="1" hangingPunct="1"/>
            <a:r>
              <a:rPr lang="en-US" altLang="zh-TW" sz="2000" i="1" dirty="0"/>
              <a:t>The straight line composed by 2 endpoints of this arc</a:t>
            </a:r>
          </a:p>
          <a:p>
            <a:pPr eaLnBrk="1" hangingPunct="1"/>
            <a:r>
              <a:rPr lang="en-US" altLang="zh-TW" sz="2800" i="1" dirty="0"/>
              <a:t>d</a:t>
            </a:r>
            <a:r>
              <a:rPr lang="en-US" altLang="zh-TW" sz="2800" i="1" baseline="-25000" dirty="0"/>
              <a:t>i</a:t>
            </a:r>
            <a:r>
              <a:rPr lang="en-US" altLang="zh-TW" sz="2800" i="1" dirty="0"/>
              <a:t>=|</a:t>
            </a:r>
            <a:r>
              <a:rPr lang="el-GR" altLang="zh-TW" sz="2800" i="1" dirty="0"/>
              <a:t> α</a:t>
            </a:r>
            <a:r>
              <a:rPr lang="en-US" altLang="zh-TW" sz="2800" i="1" dirty="0" err="1"/>
              <a:t>r</a:t>
            </a:r>
            <a:r>
              <a:rPr lang="en-US" altLang="zh-TW" sz="2800" i="1" baseline="-25000" dirty="0" err="1"/>
              <a:t>i</a:t>
            </a:r>
            <a:r>
              <a:rPr lang="en-US" altLang="zh-TW" sz="2800" i="1" dirty="0"/>
              <a:t>+</a:t>
            </a:r>
            <a:r>
              <a:rPr lang="el-GR" altLang="zh-TW" sz="2800" i="1" dirty="0"/>
              <a:t>β</a:t>
            </a:r>
            <a:r>
              <a:rPr lang="en-US" altLang="zh-TW" sz="2800" i="1" dirty="0"/>
              <a:t>c</a:t>
            </a:r>
            <a:r>
              <a:rPr lang="en-US" altLang="zh-TW" sz="2800" i="1" baseline="-25000" dirty="0"/>
              <a:t>i</a:t>
            </a:r>
            <a:r>
              <a:rPr lang="en-US" altLang="zh-TW" sz="2800" i="1" dirty="0"/>
              <a:t>+</a:t>
            </a:r>
            <a:r>
              <a:rPr lang="el-GR" altLang="zh-TW" sz="2800" i="1" dirty="0"/>
              <a:t>γ</a:t>
            </a:r>
            <a:r>
              <a:rPr lang="en-US" altLang="zh-TW" sz="2800" i="1" dirty="0"/>
              <a:t> | / |(</a:t>
            </a:r>
            <a:r>
              <a:rPr lang="el-GR" altLang="zh-TW" sz="2800" i="1" dirty="0"/>
              <a:t>α</a:t>
            </a:r>
            <a:r>
              <a:rPr lang="en-US" altLang="zh-TW" sz="2800" i="1" dirty="0"/>
              <a:t>,</a:t>
            </a:r>
            <a:r>
              <a:rPr lang="el-GR" altLang="zh-TW" sz="2800" i="1" dirty="0"/>
              <a:t>β</a:t>
            </a:r>
            <a:r>
              <a:rPr lang="en-US" altLang="zh-TW" sz="2800" i="1" dirty="0"/>
              <a:t>)| = |</a:t>
            </a:r>
            <a:r>
              <a:rPr lang="el-GR" altLang="zh-TW" sz="2800" i="1" dirty="0"/>
              <a:t> α</a:t>
            </a:r>
            <a:r>
              <a:rPr lang="en-US" altLang="zh-TW" sz="2800" i="1" dirty="0" err="1"/>
              <a:t>r</a:t>
            </a:r>
            <a:r>
              <a:rPr lang="en-US" altLang="zh-TW" sz="2800" i="1" baseline="-25000" dirty="0" err="1"/>
              <a:t>i</a:t>
            </a:r>
            <a:r>
              <a:rPr lang="en-US" altLang="zh-TW" sz="2800" i="1" dirty="0"/>
              <a:t>+</a:t>
            </a:r>
            <a:r>
              <a:rPr lang="el-GR" altLang="zh-TW" sz="2800" i="1" dirty="0"/>
              <a:t>β</a:t>
            </a:r>
            <a:r>
              <a:rPr lang="en-US" altLang="zh-TW" sz="2800" i="1" dirty="0"/>
              <a:t>c</a:t>
            </a:r>
            <a:r>
              <a:rPr lang="en-US" altLang="zh-TW" sz="2800" i="1" baseline="-25000" dirty="0"/>
              <a:t>i</a:t>
            </a:r>
            <a:r>
              <a:rPr lang="en-US" altLang="zh-TW" sz="2800" i="1" dirty="0"/>
              <a:t>+</a:t>
            </a:r>
            <a:r>
              <a:rPr lang="el-GR" altLang="zh-TW" sz="2800" i="1" dirty="0"/>
              <a:t>γ</a:t>
            </a:r>
            <a:r>
              <a:rPr lang="en-US" altLang="zh-TW" sz="2800" i="1" dirty="0"/>
              <a:t> |</a:t>
            </a:r>
          </a:p>
          <a:p>
            <a:pPr lvl="1" eaLnBrk="1" hangingPunct="1"/>
            <a:r>
              <a:rPr lang="en-US" altLang="zh-TW" sz="2000" i="1" dirty="0"/>
              <a:t>The length of the perpendicular line composed by any single pixel of this arc and L</a:t>
            </a:r>
          </a:p>
          <a:p>
            <a:pPr eaLnBrk="1" hangingPunct="1"/>
            <a:r>
              <a:rPr lang="en-US" altLang="zh-TW" sz="2800" i="1" dirty="0"/>
              <a:t>d</a:t>
            </a:r>
            <a:r>
              <a:rPr lang="en-US" altLang="zh-TW" sz="2800" i="1" baseline="-25000" dirty="0"/>
              <a:t>m</a:t>
            </a:r>
            <a:r>
              <a:rPr lang="en-US" altLang="zh-TW" sz="2800" dirty="0"/>
              <a:t>=max(</a:t>
            </a:r>
            <a:r>
              <a:rPr lang="en-US" altLang="zh-TW" sz="2800" i="1" dirty="0"/>
              <a:t>d</a:t>
            </a:r>
            <a:r>
              <a:rPr lang="en-US" altLang="zh-TW" sz="2800" i="1" baseline="-25000" dirty="0"/>
              <a:t>i</a:t>
            </a:r>
            <a:r>
              <a:rPr lang="en-US" altLang="zh-TW" sz="2800" dirty="0"/>
              <a:t>)</a:t>
            </a:r>
          </a:p>
          <a:p>
            <a:pPr eaLnBrk="1" hangingPunct="1"/>
            <a:r>
              <a:rPr lang="en-US" altLang="zh-TW" sz="2800" dirty="0"/>
              <a:t>If </a:t>
            </a:r>
            <a:r>
              <a:rPr lang="en-US" altLang="zh-TW" sz="2800" i="1" dirty="0"/>
              <a:t>d</a:t>
            </a:r>
            <a:r>
              <a:rPr lang="en-US" altLang="zh-TW" sz="2800" i="1" baseline="-25000" dirty="0"/>
              <a:t>m</a:t>
            </a:r>
            <a:r>
              <a:rPr lang="en-US" altLang="zh-TW" sz="2800" i="1" dirty="0"/>
              <a:t>&gt; d* , </a:t>
            </a:r>
            <a:r>
              <a:rPr lang="en-US" altLang="zh-TW" sz="2800" dirty="0"/>
              <a:t>then split at the point </a:t>
            </a:r>
            <a:r>
              <a:rPr lang="en-US" altLang="zh-TW" sz="2800" i="1" dirty="0"/>
              <a:t>(</a:t>
            </a:r>
            <a:r>
              <a:rPr lang="en-US" altLang="zh-TW" sz="2800" i="1" dirty="0" err="1"/>
              <a:t>r</a:t>
            </a:r>
            <a:r>
              <a:rPr lang="en-US" altLang="zh-TW" sz="2800" i="1" baseline="-25000" dirty="0" err="1"/>
              <a:t>m</a:t>
            </a:r>
            <a:r>
              <a:rPr lang="en-US" altLang="zh-TW" sz="2800" i="1" dirty="0" err="1"/>
              <a:t>,c</a:t>
            </a:r>
            <a:r>
              <a:rPr lang="en-US" altLang="zh-TW" sz="2800" i="1" baseline="-25000" dirty="0" err="1"/>
              <a:t>m</a:t>
            </a:r>
            <a:r>
              <a:rPr lang="en-US" altLang="zh-TW" sz="2800" i="1" dirty="0"/>
              <a:t>)</a:t>
            </a:r>
          </a:p>
          <a:p>
            <a:pPr lvl="1" eaLnBrk="1" hangingPunct="1">
              <a:buFont typeface="Wingdings" panose="05000000000000000000" pitchFamily="2" charset="2"/>
              <a:buNone/>
            </a:pPr>
            <a:endParaRPr lang="en-US" altLang="zh-TW" dirty="0"/>
          </a:p>
          <a:p>
            <a:pPr eaLnBrk="1" hangingPunct="1"/>
            <a:endParaRPr lang="en-US" altLang="zh-TW" dirty="0"/>
          </a:p>
        </p:txBody>
      </p:sp>
      <p:sp>
        <p:nvSpPr>
          <p:cNvPr id="5" name="矩形 4"/>
          <p:cNvSpPr/>
          <p:nvPr/>
        </p:nvSpPr>
        <p:spPr>
          <a:xfrm>
            <a:off x="8604448" y="6405325"/>
            <a:ext cx="470803" cy="369332"/>
          </a:xfrm>
          <a:prstGeom prst="rect">
            <a:avLst/>
          </a:prstGeom>
        </p:spPr>
        <p:txBody>
          <a:bodyPr wrap="square">
            <a:spAutoFit/>
          </a:bodyPr>
          <a:lstStyle/>
          <a:p>
            <a:r>
              <a:rPr lang="en-US" altLang="zh-TW" dirty="0"/>
              <a:t>54</a:t>
            </a:r>
            <a:endParaRPr lang="zh-TW"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a:extLst>
              <a:ext uri="{FF2B5EF4-FFF2-40B4-BE49-F238E27FC236}">
                <a16:creationId xmlns:a16="http://schemas.microsoft.com/office/drawing/2014/main" id="{1E365024-A89D-1E4C-A99D-728A933DAE8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0659" name="Rectangle 2"/>
          <p:cNvSpPr>
            <a:spLocks noGrp="1" noChangeArrowheads="1"/>
          </p:cNvSpPr>
          <p:nvPr>
            <p:ph type="title"/>
          </p:nvPr>
        </p:nvSpPr>
        <p:spPr/>
        <p:txBody>
          <a:bodyPr/>
          <a:lstStyle/>
          <a:p>
            <a:pPr eaLnBrk="1" hangingPunct="1"/>
            <a:r>
              <a:rPr lang="en-US" altLang="zh-TW" b="0"/>
              <a:t>11.5.1</a:t>
            </a:r>
            <a:r>
              <a:rPr lang="en-US" altLang="zh-TW"/>
              <a:t> </a:t>
            </a:r>
            <a:r>
              <a:rPr lang="en-US" altLang="en-US" b="0"/>
              <a:t>Iterative Endpoint Fit and Split</a:t>
            </a:r>
            <a:endParaRPr lang="en-US" altLang="zh-TW" b="0"/>
          </a:p>
        </p:txBody>
      </p:sp>
      <p:sp>
        <p:nvSpPr>
          <p:cNvPr id="70660" name="Rectangle 3"/>
          <p:cNvSpPr>
            <a:spLocks noGrp="1" noChangeArrowheads="1"/>
          </p:cNvSpPr>
          <p:nvPr>
            <p:ph type="body" idx="1"/>
          </p:nvPr>
        </p:nvSpPr>
        <p:spPr/>
        <p:txBody>
          <a:bodyPr/>
          <a:lstStyle/>
          <a:p>
            <a:pPr eaLnBrk="1" hangingPunct="1"/>
            <a:endParaRPr lang="en-US" altLang="zh-TW"/>
          </a:p>
          <a:p>
            <a:pPr lvl="1" eaLnBrk="1" hangingPunct="1">
              <a:buFont typeface="Wingdings" panose="05000000000000000000" pitchFamily="2" charset="2"/>
              <a:buNone/>
            </a:pPr>
            <a:endParaRPr lang="en-US" altLang="zh-TW"/>
          </a:p>
          <a:p>
            <a:pPr eaLnBrk="1" hangingPunct="1"/>
            <a:endParaRPr lang="en-US" altLang="zh-TW"/>
          </a:p>
        </p:txBody>
      </p:sp>
      <p:pic>
        <p:nvPicPr>
          <p:cNvPr id="70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73250"/>
            <a:ext cx="75612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604250" y="6405325"/>
            <a:ext cx="471001" cy="369332"/>
          </a:xfrm>
          <a:prstGeom prst="rect">
            <a:avLst/>
          </a:prstGeom>
        </p:spPr>
        <p:txBody>
          <a:bodyPr wrap="square">
            <a:spAutoFit/>
          </a:bodyPr>
          <a:lstStyle/>
          <a:p>
            <a:r>
              <a:rPr lang="en-US" altLang="zh-TW" dirty="0"/>
              <a:t>55</a:t>
            </a:r>
            <a:endParaRPr lang="zh-TW"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a:extLst>
              <a:ext uri="{FF2B5EF4-FFF2-40B4-BE49-F238E27FC236}">
                <a16:creationId xmlns:a16="http://schemas.microsoft.com/office/drawing/2014/main" id="{187DD680-3C77-4D4B-AC63-596E70D5968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1683" name="Rectangle 2"/>
          <p:cNvSpPr>
            <a:spLocks noGrp="1" noChangeArrowheads="1"/>
          </p:cNvSpPr>
          <p:nvPr>
            <p:ph type="title"/>
          </p:nvPr>
        </p:nvSpPr>
        <p:spPr/>
        <p:txBody>
          <a:bodyPr/>
          <a:lstStyle/>
          <a:p>
            <a:pPr eaLnBrk="1" hangingPunct="1"/>
            <a:r>
              <a:rPr lang="en-US" altLang="zh-TW" b="0"/>
              <a:t>11.5.1</a:t>
            </a:r>
            <a:r>
              <a:rPr lang="en-US" altLang="zh-TW"/>
              <a:t> </a:t>
            </a:r>
            <a:r>
              <a:rPr lang="en-US" altLang="en-US" b="0"/>
              <a:t>Iterative Endpoint Fit and Split</a:t>
            </a:r>
            <a:endParaRPr lang="en-US" altLang="zh-TW" b="0"/>
          </a:p>
        </p:txBody>
      </p:sp>
      <p:sp>
        <p:nvSpPr>
          <p:cNvPr id="71684" name="Rectangle 3"/>
          <p:cNvSpPr>
            <a:spLocks noGrp="1" noChangeArrowheads="1"/>
          </p:cNvSpPr>
          <p:nvPr>
            <p:ph type="body" idx="1"/>
          </p:nvPr>
        </p:nvSpPr>
        <p:spPr/>
        <p:txBody>
          <a:bodyPr/>
          <a:lstStyle/>
          <a:p>
            <a:pPr eaLnBrk="1" hangingPunct="1"/>
            <a:endParaRPr lang="en-US" altLang="zh-TW"/>
          </a:p>
          <a:p>
            <a:pPr lvl="1" eaLnBrk="1" hangingPunct="1">
              <a:buFont typeface="Wingdings" panose="05000000000000000000" pitchFamily="2" charset="2"/>
              <a:buNone/>
            </a:pPr>
            <a:endParaRPr lang="en-US" altLang="zh-TW"/>
          </a:p>
          <a:p>
            <a:pPr eaLnBrk="1" hangingPunct="1"/>
            <a:endParaRPr lang="en-US" altLang="zh-TW"/>
          </a:p>
        </p:txBody>
      </p:sp>
      <p:pic>
        <p:nvPicPr>
          <p:cNvPr id="716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73250"/>
            <a:ext cx="75612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單箭頭接點 6">
            <a:extLst>
              <a:ext uri="{FF2B5EF4-FFF2-40B4-BE49-F238E27FC236}">
                <a16:creationId xmlns:a16="http://schemas.microsoft.com/office/drawing/2014/main" id="{A764A959-F775-6E41-B807-CB201303DDD4}"/>
              </a:ext>
            </a:extLst>
          </p:cNvPr>
          <p:cNvCxnSpPr/>
          <p:nvPr/>
        </p:nvCxnSpPr>
        <p:spPr>
          <a:xfrm>
            <a:off x="1143000" y="4714875"/>
            <a:ext cx="7500938" cy="78581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004AA994-8C3C-7346-BF53-E5B2DDB42C6D}"/>
              </a:ext>
            </a:extLst>
          </p:cNvPr>
          <p:cNvCxnSpPr/>
          <p:nvPr/>
        </p:nvCxnSpPr>
        <p:spPr>
          <a:xfrm rot="5400000">
            <a:off x="2536031" y="3536157"/>
            <a:ext cx="2643187" cy="28575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688" name="文字方塊 10"/>
          <p:cNvSpPr txBox="1">
            <a:spLocks noChangeArrowheads="1"/>
          </p:cNvSpPr>
          <p:nvPr/>
        </p:nvSpPr>
        <p:spPr bwMode="auto">
          <a:xfrm>
            <a:off x="785813" y="4500563"/>
            <a:ext cx="642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000" b="1" i="1">
                <a:solidFill>
                  <a:srgbClr val="FF0000"/>
                </a:solidFill>
              </a:rPr>
              <a:t>L</a:t>
            </a:r>
            <a:endParaRPr lang="zh-TW" altLang="en-US" sz="2000" b="1" i="1">
              <a:solidFill>
                <a:srgbClr val="FF0000"/>
              </a:solidFill>
            </a:endParaRPr>
          </a:p>
        </p:txBody>
      </p:sp>
      <p:sp>
        <p:nvSpPr>
          <p:cNvPr id="71689" name="文字方塊 11"/>
          <p:cNvSpPr txBox="1">
            <a:spLocks noChangeArrowheads="1"/>
          </p:cNvSpPr>
          <p:nvPr/>
        </p:nvSpPr>
        <p:spPr bwMode="auto">
          <a:xfrm>
            <a:off x="3857625" y="3925888"/>
            <a:ext cx="1357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i="1">
                <a:solidFill>
                  <a:srgbClr val="00B0F0"/>
                </a:solidFill>
              </a:rPr>
              <a:t>d</a:t>
            </a:r>
            <a:r>
              <a:rPr lang="en-US" altLang="zh-TW" sz="2000" i="1" baseline="-25000">
                <a:solidFill>
                  <a:srgbClr val="00B0F0"/>
                </a:solidFill>
              </a:rPr>
              <a:t>m</a:t>
            </a:r>
            <a:r>
              <a:rPr lang="en-US" altLang="zh-TW" sz="1800">
                <a:solidFill>
                  <a:srgbClr val="00B0F0"/>
                </a:solidFill>
              </a:rPr>
              <a:t>=max(</a:t>
            </a:r>
            <a:r>
              <a:rPr lang="en-US" altLang="zh-TW" sz="1800" i="1">
                <a:solidFill>
                  <a:srgbClr val="00B0F0"/>
                </a:solidFill>
              </a:rPr>
              <a:t>d</a:t>
            </a:r>
            <a:r>
              <a:rPr lang="en-US" altLang="zh-TW" sz="2000" i="1" baseline="-25000">
                <a:solidFill>
                  <a:srgbClr val="00B0F0"/>
                </a:solidFill>
              </a:rPr>
              <a:t>i</a:t>
            </a:r>
            <a:r>
              <a:rPr lang="en-US" altLang="zh-TW" sz="1800">
                <a:solidFill>
                  <a:srgbClr val="00B0F0"/>
                </a:solidFill>
              </a:rPr>
              <a:t>)</a:t>
            </a:r>
          </a:p>
          <a:p>
            <a:pPr eaLnBrk="1" hangingPunct="1">
              <a:spcBef>
                <a:spcPct val="0"/>
              </a:spcBef>
              <a:buClrTx/>
              <a:buSzTx/>
              <a:buFontTx/>
              <a:buNone/>
            </a:pPr>
            <a:endParaRPr lang="zh-TW" altLang="en-US" sz="1800"/>
          </a:p>
        </p:txBody>
      </p:sp>
      <p:sp>
        <p:nvSpPr>
          <p:cNvPr id="11" name="矩形 10"/>
          <p:cNvSpPr/>
          <p:nvPr/>
        </p:nvSpPr>
        <p:spPr>
          <a:xfrm>
            <a:off x="8604250" y="6405325"/>
            <a:ext cx="471001" cy="369332"/>
          </a:xfrm>
          <a:prstGeom prst="rect">
            <a:avLst/>
          </a:prstGeom>
        </p:spPr>
        <p:txBody>
          <a:bodyPr wrap="square">
            <a:spAutoFit/>
          </a:bodyPr>
          <a:lstStyle/>
          <a:p>
            <a:r>
              <a:rPr lang="en-US" altLang="zh-TW" dirty="0"/>
              <a:t>56</a:t>
            </a:r>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noChangeArrowheads="1"/>
          </p:cNvSpPr>
          <p:nvPr>
            <p:ph type="title"/>
          </p:nvPr>
        </p:nvSpPr>
        <p:spPr/>
        <p:txBody>
          <a:bodyPr/>
          <a:lstStyle/>
          <a:p>
            <a:pPr eaLnBrk="1" hangingPunct="1"/>
            <a:r>
              <a:rPr lang="en-US" altLang="zh-TW" dirty="0"/>
              <a:t>11.1 Introduction</a:t>
            </a:r>
            <a:endParaRPr lang="zh-TW" altLang="en-US"/>
          </a:p>
        </p:txBody>
      </p:sp>
      <p:sp>
        <p:nvSpPr>
          <p:cNvPr id="19459"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cxnSp>
        <p:nvCxnSpPr>
          <p:cNvPr id="5" name="直線單箭頭接點 4">
            <a:extLst>
              <a:ext uri="{FF2B5EF4-FFF2-40B4-BE49-F238E27FC236}">
                <a16:creationId xmlns:a16="http://schemas.microsoft.com/office/drawing/2014/main" id="{5F54566D-FA0F-6A47-8FAB-040614A8CDF3}"/>
              </a:ext>
            </a:extLst>
          </p:cNvPr>
          <p:cNvCxnSpPr/>
          <p:nvPr/>
        </p:nvCxnSpPr>
        <p:spPr>
          <a:xfrm>
            <a:off x="4140200" y="5949950"/>
            <a:ext cx="642938"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 name="直線單箭頭接點 5">
            <a:extLst>
              <a:ext uri="{FF2B5EF4-FFF2-40B4-BE49-F238E27FC236}">
                <a16:creationId xmlns:a16="http://schemas.microsoft.com/office/drawing/2014/main" id="{50D8DADF-AF49-3446-B153-0BA002AAC0EE}"/>
              </a:ext>
            </a:extLst>
          </p:cNvPr>
          <p:cNvCxnSpPr/>
          <p:nvPr/>
        </p:nvCxnSpPr>
        <p:spPr>
          <a:xfrm>
            <a:off x="827088" y="6524625"/>
            <a:ext cx="642937"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 name="直線單箭頭接點 6">
            <a:extLst>
              <a:ext uri="{FF2B5EF4-FFF2-40B4-BE49-F238E27FC236}">
                <a16:creationId xmlns:a16="http://schemas.microsoft.com/office/drawing/2014/main" id="{73AEC813-1122-AE47-9DEF-0CF7D92BF92F}"/>
              </a:ext>
            </a:extLst>
          </p:cNvPr>
          <p:cNvCxnSpPr/>
          <p:nvPr/>
        </p:nvCxnSpPr>
        <p:spPr>
          <a:xfrm>
            <a:off x="4859338" y="6524625"/>
            <a:ext cx="642937"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9463" name="內容版面配置區 2"/>
          <p:cNvSpPr>
            <a:spLocks noGrp="1" noChangeArrowheads="1"/>
          </p:cNvSpPr>
          <p:nvPr>
            <p:ph idx="1"/>
          </p:nvPr>
        </p:nvSpPr>
        <p:spPr>
          <a:xfrm>
            <a:off x="468313" y="1916113"/>
            <a:ext cx="8459787" cy="4941887"/>
          </a:xfrm>
        </p:spPr>
        <p:txBody>
          <a:bodyPr/>
          <a:lstStyle/>
          <a:p>
            <a:pPr eaLnBrk="1" hangingPunct="1">
              <a:buFont typeface="Wingdings" panose="05000000000000000000" pitchFamily="2" charset="2"/>
              <a:buNone/>
            </a:pPr>
            <a:r>
              <a:rPr lang="en-US" altLang="zh-TW" sz="2800" b="1" dirty="0"/>
              <a:t>Labeling</a:t>
            </a:r>
            <a:endParaRPr lang="en-US" altLang="zh-TW" sz="2800" dirty="0"/>
          </a:p>
          <a:p>
            <a:pPr eaLnBrk="1" hangingPunct="1"/>
            <a:r>
              <a:rPr lang="en-US" altLang="zh-TW" sz="2800" dirty="0"/>
              <a:t>edge detection: label each pixel as edge or not</a:t>
            </a:r>
          </a:p>
          <a:p>
            <a:pPr eaLnBrk="1" hangingPunct="1"/>
            <a:r>
              <a:rPr lang="en-US" altLang="zh-TW" sz="2800" dirty="0"/>
              <a:t>additional properties: edge direction, gradient magnitude, edge contrast….</a:t>
            </a:r>
          </a:p>
          <a:p>
            <a:pPr eaLnBrk="1" hangingPunct="1">
              <a:buFont typeface="Wingdings" panose="05000000000000000000" pitchFamily="2" charset="2"/>
              <a:buNone/>
            </a:pPr>
            <a:r>
              <a:rPr lang="en-US" altLang="zh-TW" sz="2400" b="1" dirty="0"/>
              <a:t>Grouping </a:t>
            </a:r>
            <a:endParaRPr lang="en-US" altLang="zh-TW" sz="2400" dirty="0"/>
          </a:p>
          <a:p>
            <a:pPr eaLnBrk="1" hangingPunct="1"/>
            <a:r>
              <a:rPr lang="en-US" altLang="zh-TW" sz="2800" dirty="0"/>
              <a:t>grouping operation: edge pixels participating in the same region boundary are grouped together into a sequence.</a:t>
            </a:r>
          </a:p>
          <a:p>
            <a:pPr eaLnBrk="1" hangingPunct="1"/>
            <a:r>
              <a:rPr lang="en-US" altLang="zh-TW" sz="2800" dirty="0"/>
              <a:t>boundary sequence         </a:t>
            </a:r>
            <a:r>
              <a:rPr lang="zh-TW" altLang="en-US" sz="2800"/>
              <a:t> </a:t>
            </a:r>
            <a:r>
              <a:rPr lang="en-US" altLang="zh-TW" sz="2800" dirty="0"/>
              <a:t>simple pieces</a:t>
            </a:r>
          </a:p>
          <a:p>
            <a:pPr eaLnBrk="1" hangingPunct="1">
              <a:buFont typeface="Wingdings" panose="05000000000000000000" pitchFamily="2" charset="2"/>
              <a:buNone/>
            </a:pPr>
            <a:r>
              <a:rPr lang="en-US" altLang="zh-TW" sz="2800" dirty="0"/>
              <a:t>          analytic descriptions  </a:t>
            </a:r>
            <a:r>
              <a:rPr lang="zh-TW" altLang="en-US" sz="2800"/>
              <a:t>       </a:t>
            </a:r>
            <a:r>
              <a:rPr lang="en-US" altLang="zh-TW" sz="2800" dirty="0"/>
              <a:t>shape-matching  </a:t>
            </a:r>
            <a:endParaRPr lang="zh-TW" altLang="en-US" sz="2800"/>
          </a:p>
        </p:txBody>
      </p:sp>
      <p:sp>
        <p:nvSpPr>
          <p:cNvPr id="9" name="矩形 8"/>
          <p:cNvSpPr/>
          <p:nvPr/>
        </p:nvSpPr>
        <p:spPr>
          <a:xfrm>
            <a:off x="8685699" y="6405325"/>
            <a:ext cx="389552" cy="369332"/>
          </a:xfrm>
          <a:prstGeom prst="rect">
            <a:avLst/>
          </a:prstGeom>
        </p:spPr>
        <p:txBody>
          <a:bodyPr wrap="square">
            <a:spAutoFit/>
          </a:bodyPr>
          <a:lstStyle/>
          <a:p>
            <a:r>
              <a:rPr lang="en-US" altLang="zh-TW" dirty="0"/>
              <a:t>5</a:t>
            </a:r>
            <a:endParaRPr lang="zh-TW"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a:extLst>
              <a:ext uri="{FF2B5EF4-FFF2-40B4-BE49-F238E27FC236}">
                <a16:creationId xmlns:a16="http://schemas.microsoft.com/office/drawing/2014/main" id="{496C2BB3-ECC4-EE4D-B0ED-08A6B9A83EA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2707" name="Rectangle 2"/>
          <p:cNvSpPr>
            <a:spLocks noGrp="1" noChangeArrowheads="1"/>
          </p:cNvSpPr>
          <p:nvPr>
            <p:ph type="title"/>
          </p:nvPr>
        </p:nvSpPr>
        <p:spPr/>
        <p:txBody>
          <a:bodyPr/>
          <a:lstStyle/>
          <a:p>
            <a:pPr eaLnBrk="1" hangingPunct="1"/>
            <a:r>
              <a:rPr lang="en-US" altLang="zh-TW" b="0"/>
              <a:t>11.5.1</a:t>
            </a:r>
            <a:r>
              <a:rPr lang="en-US" altLang="zh-TW"/>
              <a:t> </a:t>
            </a:r>
            <a:r>
              <a:rPr lang="en-US" altLang="en-US" b="0"/>
              <a:t>Iterative Endpoint Fit and Split</a:t>
            </a:r>
            <a:endParaRPr lang="en-US" altLang="zh-TW" b="0"/>
          </a:p>
        </p:txBody>
      </p:sp>
      <p:sp>
        <p:nvSpPr>
          <p:cNvPr id="72708" name="Rectangle 3"/>
          <p:cNvSpPr>
            <a:spLocks noGrp="1" noChangeArrowheads="1"/>
          </p:cNvSpPr>
          <p:nvPr>
            <p:ph type="body" idx="1"/>
          </p:nvPr>
        </p:nvSpPr>
        <p:spPr/>
        <p:txBody>
          <a:bodyPr/>
          <a:lstStyle/>
          <a:p>
            <a:pPr eaLnBrk="1" hangingPunct="1"/>
            <a:endParaRPr lang="en-US" altLang="zh-TW"/>
          </a:p>
          <a:p>
            <a:pPr lvl="1" eaLnBrk="1" hangingPunct="1">
              <a:buFont typeface="Wingdings" panose="05000000000000000000" pitchFamily="2" charset="2"/>
              <a:buNone/>
            </a:pPr>
            <a:endParaRPr lang="en-US" altLang="zh-TW"/>
          </a:p>
          <a:p>
            <a:pPr eaLnBrk="1" hangingPunct="1"/>
            <a:endParaRPr lang="en-US" altLang="zh-TW"/>
          </a:p>
        </p:txBody>
      </p:sp>
      <p:pic>
        <p:nvPicPr>
          <p:cNvPr id="727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73250"/>
            <a:ext cx="75612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單箭頭接點 6">
            <a:extLst>
              <a:ext uri="{FF2B5EF4-FFF2-40B4-BE49-F238E27FC236}">
                <a16:creationId xmlns:a16="http://schemas.microsoft.com/office/drawing/2014/main" id="{576DA0E6-2E97-F741-BC01-516C3AECE164}"/>
              </a:ext>
            </a:extLst>
          </p:cNvPr>
          <p:cNvCxnSpPr/>
          <p:nvPr/>
        </p:nvCxnSpPr>
        <p:spPr>
          <a:xfrm>
            <a:off x="1143000" y="4714875"/>
            <a:ext cx="7500938" cy="78581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FF81ACA9-16F6-B84F-9AA8-E9D7F35CA8FC}"/>
              </a:ext>
            </a:extLst>
          </p:cNvPr>
          <p:cNvCxnSpPr/>
          <p:nvPr/>
        </p:nvCxnSpPr>
        <p:spPr>
          <a:xfrm rot="5400000">
            <a:off x="2536031" y="3536157"/>
            <a:ext cx="2643187" cy="28575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2712" name="文字方塊 10"/>
          <p:cNvSpPr txBox="1">
            <a:spLocks noChangeArrowheads="1"/>
          </p:cNvSpPr>
          <p:nvPr/>
        </p:nvSpPr>
        <p:spPr bwMode="auto">
          <a:xfrm>
            <a:off x="785813" y="4500563"/>
            <a:ext cx="642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000" b="1" i="1">
                <a:solidFill>
                  <a:srgbClr val="FF0000"/>
                </a:solidFill>
              </a:rPr>
              <a:t>L</a:t>
            </a:r>
            <a:endParaRPr lang="zh-TW" altLang="en-US" sz="2000" b="1" i="1">
              <a:solidFill>
                <a:srgbClr val="FF0000"/>
              </a:solidFill>
            </a:endParaRPr>
          </a:p>
        </p:txBody>
      </p:sp>
      <p:sp>
        <p:nvSpPr>
          <p:cNvPr id="72713" name="文字方塊 11"/>
          <p:cNvSpPr txBox="1">
            <a:spLocks noChangeArrowheads="1"/>
          </p:cNvSpPr>
          <p:nvPr/>
        </p:nvSpPr>
        <p:spPr bwMode="auto">
          <a:xfrm>
            <a:off x="3857625" y="3925888"/>
            <a:ext cx="1357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i="1">
                <a:solidFill>
                  <a:srgbClr val="00B0F0"/>
                </a:solidFill>
              </a:rPr>
              <a:t>d</a:t>
            </a:r>
            <a:r>
              <a:rPr lang="en-US" altLang="zh-TW" sz="2000" i="1" baseline="-25000">
                <a:solidFill>
                  <a:srgbClr val="00B0F0"/>
                </a:solidFill>
              </a:rPr>
              <a:t>m</a:t>
            </a:r>
            <a:r>
              <a:rPr lang="en-US" altLang="zh-TW" sz="1800">
                <a:solidFill>
                  <a:srgbClr val="00B0F0"/>
                </a:solidFill>
              </a:rPr>
              <a:t>=max(</a:t>
            </a:r>
            <a:r>
              <a:rPr lang="en-US" altLang="zh-TW" sz="1800" i="1">
                <a:solidFill>
                  <a:srgbClr val="00B0F0"/>
                </a:solidFill>
              </a:rPr>
              <a:t>d</a:t>
            </a:r>
            <a:r>
              <a:rPr lang="en-US" altLang="zh-TW" sz="2000" i="1" baseline="-25000">
                <a:solidFill>
                  <a:srgbClr val="00B0F0"/>
                </a:solidFill>
              </a:rPr>
              <a:t>i</a:t>
            </a:r>
            <a:r>
              <a:rPr lang="en-US" altLang="zh-TW" sz="1800">
                <a:solidFill>
                  <a:srgbClr val="00B0F0"/>
                </a:solidFill>
              </a:rPr>
              <a:t>)</a:t>
            </a:r>
          </a:p>
          <a:p>
            <a:pPr eaLnBrk="1" hangingPunct="1">
              <a:spcBef>
                <a:spcPct val="0"/>
              </a:spcBef>
              <a:buClrTx/>
              <a:buSzTx/>
              <a:buFontTx/>
              <a:buNone/>
            </a:pPr>
            <a:endParaRPr lang="zh-TW" altLang="en-US" sz="1800"/>
          </a:p>
        </p:txBody>
      </p:sp>
      <p:sp>
        <p:nvSpPr>
          <p:cNvPr id="14" name="橢圓 13">
            <a:extLst>
              <a:ext uri="{FF2B5EF4-FFF2-40B4-BE49-F238E27FC236}">
                <a16:creationId xmlns:a16="http://schemas.microsoft.com/office/drawing/2014/main" id="{9E40D041-71A0-9E44-8B0C-186DBC05CF7A}"/>
              </a:ext>
            </a:extLst>
          </p:cNvPr>
          <p:cNvSpPr/>
          <p:nvPr/>
        </p:nvSpPr>
        <p:spPr>
          <a:xfrm rot="2066266">
            <a:off x="3303588" y="3235325"/>
            <a:ext cx="5794375" cy="1214438"/>
          </a:xfrm>
          <a:prstGeom prst="ellipse">
            <a:avLst/>
          </a:prstGeom>
          <a:no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5" name="橢圓 14">
            <a:extLst>
              <a:ext uri="{FF2B5EF4-FFF2-40B4-BE49-F238E27FC236}">
                <a16:creationId xmlns:a16="http://schemas.microsoft.com/office/drawing/2014/main" id="{77B4192B-1B3B-1744-9F48-0FB38AB21078}"/>
              </a:ext>
            </a:extLst>
          </p:cNvPr>
          <p:cNvSpPr/>
          <p:nvPr/>
        </p:nvSpPr>
        <p:spPr>
          <a:xfrm rot="18386153">
            <a:off x="826294" y="3123407"/>
            <a:ext cx="4035425" cy="1214437"/>
          </a:xfrm>
          <a:prstGeom prst="ellipse">
            <a:avLst/>
          </a:prstGeom>
          <a:no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6" name="橢圓 15">
            <a:extLst>
              <a:ext uri="{FF2B5EF4-FFF2-40B4-BE49-F238E27FC236}">
                <a16:creationId xmlns:a16="http://schemas.microsoft.com/office/drawing/2014/main" id="{3B65580D-D0D9-5840-AFCC-F4E82318B7AF}"/>
              </a:ext>
            </a:extLst>
          </p:cNvPr>
          <p:cNvSpPr/>
          <p:nvPr/>
        </p:nvSpPr>
        <p:spPr>
          <a:xfrm>
            <a:off x="3643313" y="1857375"/>
            <a:ext cx="857250" cy="857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矩形 12"/>
          <p:cNvSpPr/>
          <p:nvPr/>
        </p:nvSpPr>
        <p:spPr>
          <a:xfrm>
            <a:off x="8604250" y="6405325"/>
            <a:ext cx="471001" cy="369332"/>
          </a:xfrm>
          <a:prstGeom prst="rect">
            <a:avLst/>
          </a:prstGeom>
        </p:spPr>
        <p:txBody>
          <a:bodyPr wrap="square">
            <a:spAutoFit/>
          </a:bodyPr>
          <a:lstStyle/>
          <a:p>
            <a:r>
              <a:rPr lang="en-US" altLang="zh-TW" dirty="0"/>
              <a:t>57</a:t>
            </a:r>
            <a:endParaRPr lang="zh-TW"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noChangeArrowheads="1"/>
          </p:cNvSpPr>
          <p:nvPr>
            <p:ph type="title"/>
          </p:nvPr>
        </p:nvSpPr>
        <p:spPr/>
        <p:txBody>
          <a:bodyPr/>
          <a:lstStyle/>
          <a:p>
            <a:r>
              <a:rPr lang="en-US" altLang="zh-TW" b="0" dirty="0"/>
              <a:t>11.5.1</a:t>
            </a:r>
            <a:r>
              <a:rPr lang="en-US" altLang="zh-TW" dirty="0"/>
              <a:t> </a:t>
            </a:r>
            <a:r>
              <a:rPr lang="en-US" altLang="en-US" b="0" dirty="0"/>
              <a:t>Iterative Endpoint Fit and Split</a:t>
            </a:r>
            <a:endParaRPr lang="zh-TW" altLang="en-US" dirty="0"/>
          </a:p>
        </p:txBody>
      </p:sp>
      <p:sp>
        <p:nvSpPr>
          <p:cNvPr id="73731" name="內容版面配置區 2"/>
          <p:cNvSpPr>
            <a:spLocks noGrp="1" noChangeArrowheads="1"/>
          </p:cNvSpPr>
          <p:nvPr>
            <p:ph idx="1"/>
          </p:nvPr>
        </p:nvSpPr>
        <p:spPr/>
        <p:txBody>
          <a:bodyPr/>
          <a:lstStyle/>
          <a:p>
            <a:r>
              <a:rPr lang="en-US" altLang="zh-TW" dirty="0"/>
              <a:t>Circular arc sequence</a:t>
            </a:r>
          </a:p>
          <a:p>
            <a:pPr lvl="1"/>
            <a:r>
              <a:rPr lang="en-US" altLang="zh-TW" dirty="0"/>
              <a:t>initially split by two points apart in any direction</a:t>
            </a:r>
          </a:p>
          <a:p>
            <a:r>
              <a:rPr lang="en-US" altLang="zh-TW" dirty="0"/>
              <a:t>Sequence only composed of two line segments</a:t>
            </a:r>
          </a:p>
          <a:p>
            <a:pPr lvl="1"/>
            <a:r>
              <a:rPr lang="en-US" altLang="zh-TW" dirty="0"/>
              <a:t>Golden section search</a:t>
            </a:r>
          </a:p>
        </p:txBody>
      </p:sp>
      <p:sp>
        <p:nvSpPr>
          <p:cNvPr id="73732"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58</a:t>
            </a:r>
            <a:endParaRPr lang="zh-TW"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497A4B53-762A-7B4F-B4D0-362B5556C95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4755" name="Rectangle 2"/>
          <p:cNvSpPr>
            <a:spLocks noGrp="1" noChangeArrowheads="1"/>
          </p:cNvSpPr>
          <p:nvPr>
            <p:ph type="title"/>
          </p:nvPr>
        </p:nvSpPr>
        <p:spPr/>
        <p:txBody>
          <a:bodyPr/>
          <a:lstStyle/>
          <a:p>
            <a:pPr eaLnBrk="1" hangingPunct="1"/>
            <a:r>
              <a:rPr lang="en-US" altLang="zh-TW" b="0"/>
              <a:t>11.5.2</a:t>
            </a:r>
            <a:r>
              <a:rPr lang="en-US" altLang="zh-TW"/>
              <a:t> </a:t>
            </a:r>
            <a:r>
              <a:rPr lang="en-US" altLang="en-US" b="0"/>
              <a:t>Tangential Angle De</a:t>
            </a:r>
            <a:r>
              <a:rPr lang="en-US" altLang="zh-TW" b="0"/>
              <a:t>fl</a:t>
            </a:r>
            <a:r>
              <a:rPr lang="en-US" altLang="en-US" b="0"/>
              <a:t>ection</a:t>
            </a:r>
            <a:endParaRPr lang="en-US" altLang="zh-TW" b="0"/>
          </a:p>
        </p:txBody>
      </p:sp>
      <p:sp>
        <p:nvSpPr>
          <p:cNvPr id="74756" name="Rectangle 3"/>
          <p:cNvSpPr>
            <a:spLocks noGrp="1" noChangeArrowheads="1"/>
          </p:cNvSpPr>
          <p:nvPr>
            <p:ph type="body" idx="1"/>
          </p:nvPr>
        </p:nvSpPr>
        <p:spPr>
          <a:xfrm>
            <a:off x="658813" y="2041525"/>
            <a:ext cx="8342312" cy="4411663"/>
          </a:xfrm>
        </p:spPr>
        <p:txBody>
          <a:bodyPr/>
          <a:lstStyle/>
          <a:p>
            <a:pPr eaLnBrk="1" hangingPunct="1"/>
            <a:r>
              <a:rPr lang="en-US" altLang="zh-TW"/>
              <a:t>To identify the locations where two line segments meet and form an angle.</a:t>
            </a:r>
          </a:p>
          <a:p>
            <a:pPr eaLnBrk="1" hangingPunct="1"/>
            <a:r>
              <a:rPr lang="en-US" altLang="zh-TW"/>
              <a:t> </a:t>
            </a:r>
            <a:r>
              <a:rPr lang="en-US" altLang="zh-TW" b="1" i="1"/>
              <a:t>a</a:t>
            </a:r>
            <a:r>
              <a:rPr lang="en-US" altLang="zh-TW" sz="2000" b="1" i="1" baseline="-25000"/>
              <a:t>n</a:t>
            </a:r>
            <a:r>
              <a:rPr lang="en-US" altLang="zh-TW" b="1" i="1"/>
              <a:t>(k)=</a:t>
            </a:r>
            <a:r>
              <a:rPr lang="en-US" altLang="zh-TW" i="1"/>
              <a:t>(r</a:t>
            </a:r>
            <a:r>
              <a:rPr lang="en-US" altLang="zh-TW" sz="2000" i="1" baseline="-25000"/>
              <a:t>n-k</a:t>
            </a:r>
            <a:r>
              <a:rPr lang="en-US" altLang="zh-TW" i="1"/>
              <a:t> – r</a:t>
            </a:r>
            <a:r>
              <a:rPr lang="en-US" altLang="zh-TW" sz="2000" i="1" baseline="-25000"/>
              <a:t>n</a:t>
            </a:r>
            <a:r>
              <a:rPr lang="en-US" altLang="zh-TW" i="1"/>
              <a:t> , c</a:t>
            </a:r>
            <a:r>
              <a:rPr lang="en-US" altLang="zh-TW" sz="2000" i="1" baseline="-25000"/>
              <a:t>n-k</a:t>
            </a:r>
            <a:r>
              <a:rPr lang="en-US" altLang="zh-TW" i="1"/>
              <a:t> - c</a:t>
            </a:r>
            <a:r>
              <a:rPr lang="en-US" altLang="zh-TW" sz="2000" i="1" baseline="-25000"/>
              <a:t>n</a:t>
            </a:r>
            <a:r>
              <a:rPr lang="en-US" altLang="zh-TW" i="1"/>
              <a:t>)</a:t>
            </a:r>
            <a:endParaRPr lang="zh-TW" altLang="en-US" i="1"/>
          </a:p>
          <a:p>
            <a:pPr eaLnBrk="1" hangingPunct="1">
              <a:buFont typeface="Wingdings" panose="05000000000000000000" pitchFamily="2" charset="2"/>
              <a:buNone/>
            </a:pPr>
            <a:r>
              <a:rPr lang="en-US" altLang="zh-TW" b="1"/>
              <a:t>    </a:t>
            </a:r>
            <a:r>
              <a:rPr lang="en-US" altLang="zh-TW" b="1" i="1"/>
              <a:t>b</a:t>
            </a:r>
            <a:r>
              <a:rPr lang="en-US" altLang="zh-TW" sz="2000" b="1" i="1" baseline="-25000"/>
              <a:t>n</a:t>
            </a:r>
            <a:r>
              <a:rPr lang="en-US" altLang="zh-TW" b="1" i="1"/>
              <a:t>(k)=</a:t>
            </a:r>
            <a:r>
              <a:rPr lang="en-US" altLang="zh-TW" i="1"/>
              <a:t>(r</a:t>
            </a:r>
            <a:r>
              <a:rPr lang="en-US" altLang="zh-TW" sz="2000" i="1" baseline="-25000"/>
              <a:t>n</a:t>
            </a:r>
            <a:r>
              <a:rPr lang="en-US" altLang="zh-TW" sz="2000" i="1"/>
              <a:t> </a:t>
            </a:r>
            <a:r>
              <a:rPr lang="en-US" altLang="zh-TW" i="1"/>
              <a:t>– r</a:t>
            </a:r>
            <a:r>
              <a:rPr lang="en-US" altLang="zh-TW" sz="2000" i="1" baseline="-25000"/>
              <a:t>n+k</a:t>
            </a:r>
            <a:r>
              <a:rPr lang="en-US" altLang="zh-TW" sz="2000" i="1"/>
              <a:t>  </a:t>
            </a:r>
            <a:r>
              <a:rPr lang="en-US" altLang="zh-TW" i="1"/>
              <a:t>, c</a:t>
            </a:r>
            <a:r>
              <a:rPr lang="en-US" altLang="zh-TW" sz="2000" i="1" baseline="-25000"/>
              <a:t>n</a:t>
            </a:r>
            <a:r>
              <a:rPr lang="en-US" altLang="zh-TW" i="1"/>
              <a:t> –c</a:t>
            </a:r>
            <a:r>
              <a:rPr lang="en-US" altLang="zh-TW" sz="2000" i="1" baseline="-25000"/>
              <a:t>n+k</a:t>
            </a:r>
            <a:r>
              <a:rPr lang="en-US" altLang="zh-TW" i="1"/>
              <a:t>)</a:t>
            </a:r>
          </a:p>
          <a:p>
            <a:pPr eaLnBrk="1" hangingPunct="1"/>
            <a:r>
              <a:rPr lang="en-US" altLang="zh-TW"/>
              <a:t>  </a:t>
            </a:r>
          </a:p>
          <a:p>
            <a:pPr eaLnBrk="1" hangingPunct="1"/>
            <a:endParaRPr lang="en-US" altLang="zh-TW"/>
          </a:p>
          <a:p>
            <a:pPr eaLnBrk="1" hangingPunct="1"/>
            <a:endParaRPr lang="en-US" altLang="zh-TW"/>
          </a:p>
          <a:p>
            <a:pPr lvl="1" eaLnBrk="1" hangingPunct="1">
              <a:buFont typeface="Wingdings" panose="05000000000000000000" pitchFamily="2" charset="2"/>
              <a:buNone/>
            </a:pPr>
            <a:endParaRPr lang="en-US" altLang="zh-TW"/>
          </a:p>
          <a:p>
            <a:pPr eaLnBrk="1" hangingPunct="1"/>
            <a:endParaRPr lang="en-US" altLang="zh-TW"/>
          </a:p>
        </p:txBody>
      </p:sp>
      <p:graphicFrame>
        <p:nvGraphicFramePr>
          <p:cNvPr id="74757" name="Object 5"/>
          <p:cNvGraphicFramePr>
            <a:graphicFrameLocks noChangeAspect="1"/>
          </p:cNvGraphicFramePr>
          <p:nvPr/>
        </p:nvGraphicFramePr>
        <p:xfrm>
          <a:off x="1071563" y="4456113"/>
          <a:ext cx="5072062" cy="1258887"/>
        </p:xfrm>
        <a:graphic>
          <a:graphicData uri="http://schemas.openxmlformats.org/presentationml/2006/ole">
            <mc:AlternateContent xmlns:mc="http://schemas.openxmlformats.org/markup-compatibility/2006">
              <mc:Choice xmlns:v="urn:schemas-microsoft-com:vml" Requires="v">
                <p:oleObj name="方程式" r:id="rId2" imgW="31813500" imgH="7896225" progId="Equation.3">
                  <p:embed/>
                </p:oleObj>
              </mc:Choice>
              <mc:Fallback>
                <p:oleObj name="方程式" r:id="rId2" imgW="31813500" imgH="7896225"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4456113"/>
                        <a:ext cx="5072062" cy="1258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矩形 5"/>
          <p:cNvSpPr/>
          <p:nvPr/>
        </p:nvSpPr>
        <p:spPr>
          <a:xfrm>
            <a:off x="8604448" y="6405325"/>
            <a:ext cx="470803" cy="369332"/>
          </a:xfrm>
          <a:prstGeom prst="rect">
            <a:avLst/>
          </a:prstGeom>
        </p:spPr>
        <p:txBody>
          <a:bodyPr wrap="square">
            <a:spAutoFit/>
          </a:bodyPr>
          <a:lstStyle/>
          <a:p>
            <a:r>
              <a:rPr lang="en-US" altLang="zh-TW" dirty="0"/>
              <a:t>59</a:t>
            </a:r>
            <a:endParaRPr lang="zh-TW"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a:extLst>
              <a:ext uri="{FF2B5EF4-FFF2-40B4-BE49-F238E27FC236}">
                <a16:creationId xmlns:a16="http://schemas.microsoft.com/office/drawing/2014/main" id="{4DD4E52D-1AC4-6D4F-B949-A41621E5873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5779" name="Rectangle 2"/>
          <p:cNvSpPr>
            <a:spLocks noGrp="1" noChangeArrowheads="1"/>
          </p:cNvSpPr>
          <p:nvPr>
            <p:ph type="title"/>
          </p:nvPr>
        </p:nvSpPr>
        <p:spPr/>
        <p:txBody>
          <a:bodyPr/>
          <a:lstStyle/>
          <a:p>
            <a:pPr eaLnBrk="1" hangingPunct="1"/>
            <a:r>
              <a:rPr lang="en-US" altLang="zh-TW" b="0" dirty="0"/>
              <a:t>11.5.2</a:t>
            </a:r>
            <a:r>
              <a:rPr lang="en-US" altLang="zh-TW" dirty="0"/>
              <a:t> </a:t>
            </a:r>
            <a:r>
              <a:rPr lang="en-US" altLang="en-US" b="0" dirty="0"/>
              <a:t>Tangential Angle De</a:t>
            </a:r>
            <a:r>
              <a:rPr lang="en-US" altLang="zh-TW" b="0" dirty="0"/>
              <a:t>fl</a:t>
            </a:r>
            <a:r>
              <a:rPr lang="en-US" altLang="en-US" b="0" dirty="0"/>
              <a:t>ection</a:t>
            </a:r>
            <a:endParaRPr lang="en-US" altLang="zh-TW" b="0" dirty="0"/>
          </a:p>
        </p:txBody>
      </p:sp>
      <p:sp>
        <p:nvSpPr>
          <p:cNvPr id="75780" name="Rectangle 3"/>
          <p:cNvSpPr>
            <a:spLocks noGrp="1" noChangeArrowheads="1"/>
          </p:cNvSpPr>
          <p:nvPr>
            <p:ph type="body" idx="1"/>
          </p:nvPr>
        </p:nvSpPr>
        <p:spPr/>
        <p:txBody>
          <a:bodyPr/>
          <a:lstStyle/>
          <a:p>
            <a:pPr eaLnBrk="1" hangingPunct="1"/>
            <a:endParaRPr lang="en-US" altLang="zh-TW"/>
          </a:p>
          <a:p>
            <a:pPr lvl="1" eaLnBrk="1" hangingPunct="1">
              <a:buFont typeface="Wingdings" panose="05000000000000000000" pitchFamily="2" charset="2"/>
              <a:buNone/>
            </a:pPr>
            <a:endParaRPr lang="en-US" altLang="zh-TW"/>
          </a:p>
          <a:p>
            <a:pPr eaLnBrk="1" hangingPunct="1"/>
            <a:endParaRPr lang="en-US" altLang="zh-TW"/>
          </a:p>
        </p:txBody>
      </p:sp>
      <p:pic>
        <p:nvPicPr>
          <p:cNvPr id="757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43125"/>
            <a:ext cx="711835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604448" y="6405325"/>
            <a:ext cx="470803" cy="369332"/>
          </a:xfrm>
          <a:prstGeom prst="rect">
            <a:avLst/>
          </a:prstGeom>
        </p:spPr>
        <p:txBody>
          <a:bodyPr wrap="square">
            <a:spAutoFit/>
          </a:bodyPr>
          <a:lstStyle/>
          <a:p>
            <a:r>
              <a:rPr lang="en-US" altLang="zh-TW" dirty="0"/>
              <a:t>60</a:t>
            </a:r>
            <a:endParaRPr lang="zh-TW"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a:extLst>
              <a:ext uri="{FF2B5EF4-FFF2-40B4-BE49-F238E27FC236}">
                <a16:creationId xmlns:a16="http://schemas.microsoft.com/office/drawing/2014/main" id="{A1B61E9E-C77D-564F-801C-1D49E94F224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6803" name="Rectangle 2"/>
          <p:cNvSpPr>
            <a:spLocks noGrp="1" noChangeArrowheads="1"/>
          </p:cNvSpPr>
          <p:nvPr>
            <p:ph type="title"/>
          </p:nvPr>
        </p:nvSpPr>
        <p:spPr/>
        <p:txBody>
          <a:bodyPr/>
          <a:lstStyle/>
          <a:p>
            <a:pPr eaLnBrk="1" hangingPunct="1"/>
            <a:r>
              <a:rPr lang="en-US" altLang="zh-TW" b="0"/>
              <a:t>11.5.2</a:t>
            </a:r>
            <a:r>
              <a:rPr lang="en-US" altLang="zh-TW"/>
              <a:t> </a:t>
            </a:r>
            <a:r>
              <a:rPr lang="en-US" altLang="en-US" b="0"/>
              <a:t>Tangential Angle De</a:t>
            </a:r>
            <a:r>
              <a:rPr lang="en-US" altLang="zh-TW" b="0"/>
              <a:t>fl</a:t>
            </a:r>
            <a:r>
              <a:rPr lang="en-US" altLang="en-US" b="0"/>
              <a:t>ection</a:t>
            </a:r>
            <a:endParaRPr lang="en-US" altLang="zh-TW" b="0"/>
          </a:p>
        </p:txBody>
      </p:sp>
      <p:sp>
        <p:nvSpPr>
          <p:cNvPr id="76804" name="Rectangle 3"/>
          <p:cNvSpPr>
            <a:spLocks noGrp="1" noChangeArrowheads="1"/>
          </p:cNvSpPr>
          <p:nvPr>
            <p:ph type="body" idx="1"/>
          </p:nvPr>
        </p:nvSpPr>
        <p:spPr/>
        <p:txBody>
          <a:bodyPr/>
          <a:lstStyle/>
          <a:p>
            <a:pPr eaLnBrk="1" hangingPunct="1"/>
            <a:endParaRPr lang="en-US" altLang="zh-TW"/>
          </a:p>
          <a:p>
            <a:pPr lvl="1" eaLnBrk="1" hangingPunct="1">
              <a:buFont typeface="Wingdings" panose="05000000000000000000" pitchFamily="2" charset="2"/>
              <a:buNone/>
            </a:pPr>
            <a:endParaRPr lang="en-US" altLang="zh-TW"/>
          </a:p>
          <a:p>
            <a:pPr eaLnBrk="1" hangingPunct="1"/>
            <a:endParaRPr lang="en-US" altLang="zh-TW"/>
          </a:p>
        </p:txBody>
      </p:sp>
      <p:pic>
        <p:nvPicPr>
          <p:cNvPr id="768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43125"/>
            <a:ext cx="711835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單箭頭接點 6">
            <a:extLst>
              <a:ext uri="{FF2B5EF4-FFF2-40B4-BE49-F238E27FC236}">
                <a16:creationId xmlns:a16="http://schemas.microsoft.com/office/drawing/2014/main" id="{CD48A00C-B372-A249-B183-F6C550936B5A}"/>
              </a:ext>
            </a:extLst>
          </p:cNvPr>
          <p:cNvCxnSpPr/>
          <p:nvPr/>
        </p:nvCxnSpPr>
        <p:spPr>
          <a:xfrm rot="10800000" flipV="1">
            <a:off x="4429125" y="2571750"/>
            <a:ext cx="2357438" cy="571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E694FBE8-C879-B84C-8407-568C792AADE9}"/>
              </a:ext>
            </a:extLst>
          </p:cNvPr>
          <p:cNvCxnSpPr/>
          <p:nvPr/>
        </p:nvCxnSpPr>
        <p:spPr>
          <a:xfrm rot="5400000">
            <a:off x="2500313" y="3571875"/>
            <a:ext cx="2357438" cy="15001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808" name="文字方塊 16"/>
          <p:cNvSpPr txBox="1">
            <a:spLocks noChangeArrowheads="1"/>
          </p:cNvSpPr>
          <p:nvPr/>
        </p:nvSpPr>
        <p:spPr bwMode="auto">
          <a:xfrm>
            <a:off x="3214688" y="5000625"/>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i="1">
                <a:solidFill>
                  <a:srgbClr val="FF0000"/>
                </a:solidFill>
              </a:rPr>
              <a:t>(r</a:t>
            </a:r>
            <a:r>
              <a:rPr lang="en-US" altLang="zh-TW" sz="2000" i="1" baseline="-25000">
                <a:solidFill>
                  <a:srgbClr val="FF0000"/>
                </a:solidFill>
              </a:rPr>
              <a:t>n-k</a:t>
            </a:r>
            <a:r>
              <a:rPr lang="en-US" altLang="zh-TW" sz="1800" i="1">
                <a:solidFill>
                  <a:srgbClr val="FF0000"/>
                </a:solidFill>
              </a:rPr>
              <a:t> – r</a:t>
            </a:r>
            <a:r>
              <a:rPr lang="en-US" altLang="zh-TW" sz="2000" i="1" baseline="-25000">
                <a:solidFill>
                  <a:srgbClr val="FF0000"/>
                </a:solidFill>
              </a:rPr>
              <a:t>n</a:t>
            </a:r>
            <a:r>
              <a:rPr lang="en-US" altLang="zh-TW" sz="1800" i="1">
                <a:solidFill>
                  <a:srgbClr val="FF0000"/>
                </a:solidFill>
              </a:rPr>
              <a:t> , c</a:t>
            </a:r>
            <a:r>
              <a:rPr lang="en-US" altLang="zh-TW" sz="2000" i="1" baseline="-25000">
                <a:solidFill>
                  <a:srgbClr val="FF0000"/>
                </a:solidFill>
              </a:rPr>
              <a:t>n-k</a:t>
            </a:r>
            <a:r>
              <a:rPr lang="en-US" altLang="zh-TW" sz="1800" i="1">
                <a:solidFill>
                  <a:srgbClr val="FF0000"/>
                </a:solidFill>
              </a:rPr>
              <a:t> - c</a:t>
            </a:r>
            <a:r>
              <a:rPr lang="en-US" altLang="zh-TW" sz="2000" i="1" baseline="-25000">
                <a:solidFill>
                  <a:srgbClr val="FF0000"/>
                </a:solidFill>
              </a:rPr>
              <a:t>n</a:t>
            </a:r>
            <a:r>
              <a:rPr lang="en-US" altLang="zh-TW" sz="1800" i="1">
                <a:solidFill>
                  <a:srgbClr val="FF0000"/>
                </a:solidFill>
              </a:rPr>
              <a:t>)</a:t>
            </a:r>
            <a:endParaRPr lang="zh-TW" altLang="en-US" sz="1800" i="1">
              <a:solidFill>
                <a:srgbClr val="FF0000"/>
              </a:solidFill>
            </a:endParaRPr>
          </a:p>
        </p:txBody>
      </p:sp>
      <p:sp>
        <p:nvSpPr>
          <p:cNvPr id="76809" name="文字方塊 20"/>
          <p:cNvSpPr txBox="1">
            <a:spLocks noChangeArrowheads="1"/>
          </p:cNvSpPr>
          <p:nvPr/>
        </p:nvSpPr>
        <p:spPr bwMode="auto">
          <a:xfrm>
            <a:off x="5143500" y="2916238"/>
            <a:ext cx="2357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i="1">
                <a:solidFill>
                  <a:srgbClr val="FF0000"/>
                </a:solidFill>
              </a:rPr>
              <a:t>(r</a:t>
            </a:r>
            <a:r>
              <a:rPr lang="en-US" altLang="zh-TW" sz="2000" i="1" baseline="-25000">
                <a:solidFill>
                  <a:srgbClr val="FF0000"/>
                </a:solidFill>
              </a:rPr>
              <a:t>n</a:t>
            </a:r>
            <a:r>
              <a:rPr lang="en-US" altLang="zh-TW" sz="1200" i="1">
                <a:solidFill>
                  <a:srgbClr val="FF0000"/>
                </a:solidFill>
              </a:rPr>
              <a:t> </a:t>
            </a:r>
            <a:r>
              <a:rPr lang="en-US" altLang="zh-TW" sz="1800" i="1">
                <a:solidFill>
                  <a:srgbClr val="FF0000"/>
                </a:solidFill>
              </a:rPr>
              <a:t>– r</a:t>
            </a:r>
            <a:r>
              <a:rPr lang="en-US" altLang="zh-TW" sz="2000" i="1" baseline="-25000">
                <a:solidFill>
                  <a:srgbClr val="FF0000"/>
                </a:solidFill>
              </a:rPr>
              <a:t>n+k</a:t>
            </a:r>
            <a:r>
              <a:rPr lang="en-US" altLang="zh-TW" sz="1200" i="1">
                <a:solidFill>
                  <a:srgbClr val="FF0000"/>
                </a:solidFill>
              </a:rPr>
              <a:t>  </a:t>
            </a:r>
            <a:r>
              <a:rPr lang="en-US" altLang="zh-TW" sz="1800" i="1">
                <a:solidFill>
                  <a:srgbClr val="FF0000"/>
                </a:solidFill>
              </a:rPr>
              <a:t>, c</a:t>
            </a:r>
            <a:r>
              <a:rPr lang="en-US" altLang="zh-TW" sz="2000" i="1" baseline="-25000">
                <a:solidFill>
                  <a:srgbClr val="FF0000"/>
                </a:solidFill>
              </a:rPr>
              <a:t>n</a:t>
            </a:r>
            <a:r>
              <a:rPr lang="en-US" altLang="zh-TW" sz="1800" i="1">
                <a:solidFill>
                  <a:srgbClr val="FF0000"/>
                </a:solidFill>
              </a:rPr>
              <a:t> –c</a:t>
            </a:r>
            <a:r>
              <a:rPr lang="en-US" altLang="zh-TW" sz="2000" i="1" baseline="-25000">
                <a:solidFill>
                  <a:srgbClr val="FF0000"/>
                </a:solidFill>
              </a:rPr>
              <a:t>n+k</a:t>
            </a:r>
            <a:r>
              <a:rPr lang="en-US" altLang="zh-TW" sz="1800" i="1">
                <a:solidFill>
                  <a:srgbClr val="FF0000"/>
                </a:solidFill>
              </a:rPr>
              <a:t>)</a:t>
            </a:r>
            <a:endParaRPr lang="zh-TW" altLang="en-US" sz="1800" i="1">
              <a:solidFill>
                <a:srgbClr val="FF0000"/>
              </a:solidFill>
            </a:endParaRPr>
          </a:p>
        </p:txBody>
      </p:sp>
      <p:sp>
        <p:nvSpPr>
          <p:cNvPr id="11" name="矩形 10"/>
          <p:cNvSpPr/>
          <p:nvPr/>
        </p:nvSpPr>
        <p:spPr>
          <a:xfrm>
            <a:off x="8604448" y="6405325"/>
            <a:ext cx="470803" cy="369332"/>
          </a:xfrm>
          <a:prstGeom prst="rect">
            <a:avLst/>
          </a:prstGeom>
        </p:spPr>
        <p:txBody>
          <a:bodyPr wrap="square">
            <a:spAutoFit/>
          </a:bodyPr>
          <a:lstStyle/>
          <a:p>
            <a:r>
              <a:rPr lang="en-US" altLang="zh-TW" dirty="0"/>
              <a:t>61</a:t>
            </a:r>
            <a:endParaRPr lang="zh-TW"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a:extLst>
              <a:ext uri="{FF2B5EF4-FFF2-40B4-BE49-F238E27FC236}">
                <a16:creationId xmlns:a16="http://schemas.microsoft.com/office/drawing/2014/main" id="{B030992B-A90B-7849-919F-5F9085A7BFE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7827" name="Rectangle 2"/>
          <p:cNvSpPr>
            <a:spLocks noGrp="1" noChangeArrowheads="1"/>
          </p:cNvSpPr>
          <p:nvPr>
            <p:ph type="title"/>
          </p:nvPr>
        </p:nvSpPr>
        <p:spPr/>
        <p:txBody>
          <a:bodyPr/>
          <a:lstStyle/>
          <a:p>
            <a:pPr eaLnBrk="1" hangingPunct="1"/>
            <a:r>
              <a:rPr lang="en-US" altLang="zh-TW" b="0" dirty="0"/>
              <a:t>11.5.2</a:t>
            </a:r>
            <a:r>
              <a:rPr lang="en-US" altLang="zh-TW" dirty="0"/>
              <a:t> </a:t>
            </a:r>
            <a:r>
              <a:rPr lang="en-US" altLang="en-US" b="0" dirty="0"/>
              <a:t>Tangential Angle De</a:t>
            </a:r>
            <a:r>
              <a:rPr lang="en-US" altLang="zh-TW" b="0" dirty="0"/>
              <a:t>fl</a:t>
            </a:r>
            <a:r>
              <a:rPr lang="en-US" altLang="en-US" b="0" dirty="0"/>
              <a:t>ection</a:t>
            </a:r>
            <a:endParaRPr lang="en-US" altLang="zh-TW" b="0" dirty="0"/>
          </a:p>
        </p:txBody>
      </p:sp>
      <p:sp>
        <p:nvSpPr>
          <p:cNvPr id="77828" name="Rectangle 3"/>
          <p:cNvSpPr>
            <a:spLocks noGrp="1" noChangeArrowheads="1"/>
          </p:cNvSpPr>
          <p:nvPr>
            <p:ph type="body" idx="1"/>
          </p:nvPr>
        </p:nvSpPr>
        <p:spPr/>
        <p:txBody>
          <a:bodyPr/>
          <a:lstStyle/>
          <a:p>
            <a:pPr eaLnBrk="1" hangingPunct="1"/>
            <a:endParaRPr lang="en-US" altLang="zh-TW"/>
          </a:p>
          <a:p>
            <a:pPr lvl="1" eaLnBrk="1" hangingPunct="1">
              <a:buFont typeface="Wingdings" panose="05000000000000000000" pitchFamily="2" charset="2"/>
              <a:buNone/>
            </a:pPr>
            <a:endParaRPr lang="en-US" altLang="zh-TW"/>
          </a:p>
          <a:p>
            <a:pPr eaLnBrk="1" hangingPunct="1"/>
            <a:endParaRPr lang="en-US" altLang="zh-TW"/>
          </a:p>
        </p:txBody>
      </p:sp>
      <p:pic>
        <p:nvPicPr>
          <p:cNvPr id="778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43125"/>
            <a:ext cx="711835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單箭頭接點 6">
            <a:extLst>
              <a:ext uri="{FF2B5EF4-FFF2-40B4-BE49-F238E27FC236}">
                <a16:creationId xmlns:a16="http://schemas.microsoft.com/office/drawing/2014/main" id="{6587B38E-B90F-644E-BAF7-82687A5249B4}"/>
              </a:ext>
            </a:extLst>
          </p:cNvPr>
          <p:cNvCxnSpPr/>
          <p:nvPr/>
        </p:nvCxnSpPr>
        <p:spPr>
          <a:xfrm rot="10800000" flipV="1">
            <a:off x="2071688" y="3143250"/>
            <a:ext cx="2357437" cy="571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A49205B4-0E37-654E-AF49-5FC5D56075A9}"/>
              </a:ext>
            </a:extLst>
          </p:cNvPr>
          <p:cNvCxnSpPr/>
          <p:nvPr/>
        </p:nvCxnSpPr>
        <p:spPr>
          <a:xfrm rot="5400000">
            <a:off x="2500313" y="3571875"/>
            <a:ext cx="2357438" cy="15001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832" name="文字方塊 16"/>
          <p:cNvSpPr txBox="1">
            <a:spLocks noChangeArrowheads="1"/>
          </p:cNvSpPr>
          <p:nvPr/>
        </p:nvSpPr>
        <p:spPr bwMode="auto">
          <a:xfrm>
            <a:off x="3214688" y="5000625"/>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i="1">
                <a:solidFill>
                  <a:srgbClr val="FF0000"/>
                </a:solidFill>
              </a:rPr>
              <a:t>(r</a:t>
            </a:r>
            <a:r>
              <a:rPr lang="en-US" altLang="zh-TW" sz="2000" i="1" baseline="-25000">
                <a:solidFill>
                  <a:srgbClr val="FF0000"/>
                </a:solidFill>
              </a:rPr>
              <a:t>n-k</a:t>
            </a:r>
            <a:r>
              <a:rPr lang="en-US" altLang="zh-TW" sz="1800" i="1">
                <a:solidFill>
                  <a:srgbClr val="FF0000"/>
                </a:solidFill>
              </a:rPr>
              <a:t> – r</a:t>
            </a:r>
            <a:r>
              <a:rPr lang="en-US" altLang="zh-TW" sz="2000" i="1" baseline="-25000">
                <a:solidFill>
                  <a:srgbClr val="FF0000"/>
                </a:solidFill>
              </a:rPr>
              <a:t>n</a:t>
            </a:r>
            <a:r>
              <a:rPr lang="en-US" altLang="zh-TW" sz="1800" i="1">
                <a:solidFill>
                  <a:srgbClr val="FF0000"/>
                </a:solidFill>
              </a:rPr>
              <a:t> , c</a:t>
            </a:r>
            <a:r>
              <a:rPr lang="en-US" altLang="zh-TW" sz="2000" i="1" baseline="-25000">
                <a:solidFill>
                  <a:srgbClr val="FF0000"/>
                </a:solidFill>
              </a:rPr>
              <a:t>n-k</a:t>
            </a:r>
            <a:r>
              <a:rPr lang="en-US" altLang="zh-TW" sz="1800" i="1">
                <a:solidFill>
                  <a:srgbClr val="FF0000"/>
                </a:solidFill>
              </a:rPr>
              <a:t> - c</a:t>
            </a:r>
            <a:r>
              <a:rPr lang="en-US" altLang="zh-TW" sz="2000" i="1" baseline="-25000">
                <a:solidFill>
                  <a:srgbClr val="FF0000"/>
                </a:solidFill>
              </a:rPr>
              <a:t>n</a:t>
            </a:r>
            <a:r>
              <a:rPr lang="en-US" altLang="zh-TW" sz="1800" i="1">
                <a:solidFill>
                  <a:srgbClr val="FF0000"/>
                </a:solidFill>
              </a:rPr>
              <a:t>)</a:t>
            </a:r>
            <a:endParaRPr lang="zh-TW" altLang="en-US" sz="1800" i="1">
              <a:solidFill>
                <a:srgbClr val="FF0000"/>
              </a:solidFill>
            </a:endParaRPr>
          </a:p>
        </p:txBody>
      </p:sp>
      <p:sp>
        <p:nvSpPr>
          <p:cNvPr id="77833" name="文字方塊 20"/>
          <p:cNvSpPr txBox="1">
            <a:spLocks noChangeArrowheads="1"/>
          </p:cNvSpPr>
          <p:nvPr/>
        </p:nvSpPr>
        <p:spPr bwMode="auto">
          <a:xfrm>
            <a:off x="1928813" y="2916238"/>
            <a:ext cx="2357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i="1">
                <a:solidFill>
                  <a:srgbClr val="FF0000"/>
                </a:solidFill>
              </a:rPr>
              <a:t>(r</a:t>
            </a:r>
            <a:r>
              <a:rPr lang="en-US" altLang="zh-TW" sz="2000" i="1" baseline="-25000">
                <a:solidFill>
                  <a:srgbClr val="FF0000"/>
                </a:solidFill>
              </a:rPr>
              <a:t>n</a:t>
            </a:r>
            <a:r>
              <a:rPr lang="en-US" altLang="zh-TW" sz="1200" i="1">
                <a:solidFill>
                  <a:srgbClr val="FF0000"/>
                </a:solidFill>
              </a:rPr>
              <a:t> </a:t>
            </a:r>
            <a:r>
              <a:rPr lang="en-US" altLang="zh-TW" sz="1800" i="1">
                <a:solidFill>
                  <a:srgbClr val="FF0000"/>
                </a:solidFill>
              </a:rPr>
              <a:t>– r</a:t>
            </a:r>
            <a:r>
              <a:rPr lang="en-US" altLang="zh-TW" sz="2000" i="1" baseline="-25000">
                <a:solidFill>
                  <a:srgbClr val="FF0000"/>
                </a:solidFill>
              </a:rPr>
              <a:t>n+k</a:t>
            </a:r>
            <a:r>
              <a:rPr lang="en-US" altLang="zh-TW" sz="1200" i="1">
                <a:solidFill>
                  <a:srgbClr val="FF0000"/>
                </a:solidFill>
              </a:rPr>
              <a:t>  </a:t>
            </a:r>
            <a:r>
              <a:rPr lang="en-US" altLang="zh-TW" sz="1800" i="1">
                <a:solidFill>
                  <a:srgbClr val="FF0000"/>
                </a:solidFill>
              </a:rPr>
              <a:t>, c</a:t>
            </a:r>
            <a:r>
              <a:rPr lang="en-US" altLang="zh-TW" sz="2000" i="1" baseline="-25000">
                <a:solidFill>
                  <a:srgbClr val="FF0000"/>
                </a:solidFill>
              </a:rPr>
              <a:t>n</a:t>
            </a:r>
            <a:r>
              <a:rPr lang="en-US" altLang="zh-TW" sz="1800" i="1">
                <a:solidFill>
                  <a:srgbClr val="FF0000"/>
                </a:solidFill>
              </a:rPr>
              <a:t> –c</a:t>
            </a:r>
            <a:r>
              <a:rPr lang="en-US" altLang="zh-TW" sz="2000" i="1" baseline="-25000">
                <a:solidFill>
                  <a:srgbClr val="FF0000"/>
                </a:solidFill>
              </a:rPr>
              <a:t>n+k</a:t>
            </a:r>
            <a:r>
              <a:rPr lang="en-US" altLang="zh-TW" sz="1800" i="1">
                <a:solidFill>
                  <a:srgbClr val="FF0000"/>
                </a:solidFill>
              </a:rPr>
              <a:t>)</a:t>
            </a:r>
            <a:endParaRPr lang="zh-TW" altLang="en-US" sz="1800" i="1">
              <a:solidFill>
                <a:srgbClr val="FF0000"/>
              </a:solidFill>
            </a:endParaRPr>
          </a:p>
        </p:txBody>
      </p:sp>
      <p:sp>
        <p:nvSpPr>
          <p:cNvPr id="77834" name="文字方塊 10"/>
          <p:cNvSpPr txBox="1">
            <a:spLocks noChangeArrowheads="1"/>
          </p:cNvSpPr>
          <p:nvPr/>
        </p:nvSpPr>
        <p:spPr bwMode="auto">
          <a:xfrm>
            <a:off x="2214563" y="5345113"/>
            <a:ext cx="785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b="1" i="1">
                <a:solidFill>
                  <a:srgbClr val="FF0000"/>
                </a:solidFill>
              </a:rPr>
              <a:t>a</a:t>
            </a:r>
            <a:r>
              <a:rPr lang="en-US" altLang="zh-TW" sz="2000" b="1" i="1" baseline="-25000">
                <a:solidFill>
                  <a:srgbClr val="FF0000"/>
                </a:solidFill>
              </a:rPr>
              <a:t>n</a:t>
            </a:r>
            <a:r>
              <a:rPr lang="en-US" altLang="zh-TW" sz="1800" b="1" i="1">
                <a:solidFill>
                  <a:srgbClr val="FF0000"/>
                </a:solidFill>
              </a:rPr>
              <a:t>(k)</a:t>
            </a:r>
            <a:endParaRPr lang="zh-TW" altLang="en-US" sz="1800" b="1" i="1">
              <a:solidFill>
                <a:srgbClr val="FF0000"/>
              </a:solidFill>
            </a:endParaRPr>
          </a:p>
        </p:txBody>
      </p:sp>
      <p:sp>
        <p:nvSpPr>
          <p:cNvPr id="77835" name="文字方塊 11"/>
          <p:cNvSpPr txBox="1">
            <a:spLocks noChangeArrowheads="1"/>
          </p:cNvSpPr>
          <p:nvPr/>
        </p:nvSpPr>
        <p:spPr bwMode="auto">
          <a:xfrm>
            <a:off x="1409700" y="3643313"/>
            <a:ext cx="78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b="1" i="1">
                <a:solidFill>
                  <a:srgbClr val="FF0000"/>
                </a:solidFill>
              </a:rPr>
              <a:t>b</a:t>
            </a:r>
            <a:r>
              <a:rPr lang="en-US" altLang="zh-TW" sz="2000" b="1" i="1" baseline="-25000">
                <a:solidFill>
                  <a:srgbClr val="FF0000"/>
                </a:solidFill>
              </a:rPr>
              <a:t>n</a:t>
            </a:r>
            <a:r>
              <a:rPr lang="en-US" altLang="zh-TW" sz="1800" b="1" i="1">
                <a:solidFill>
                  <a:srgbClr val="FF0000"/>
                </a:solidFill>
              </a:rPr>
              <a:t>(k)</a:t>
            </a:r>
            <a:endParaRPr lang="zh-TW" altLang="en-US" sz="1800" b="1" i="1">
              <a:solidFill>
                <a:srgbClr val="FF0000"/>
              </a:solidFill>
            </a:endParaRPr>
          </a:p>
        </p:txBody>
      </p:sp>
      <p:graphicFrame>
        <p:nvGraphicFramePr>
          <p:cNvPr id="77836" name="Object 2"/>
          <p:cNvGraphicFramePr>
            <a:graphicFrameLocks noChangeAspect="1"/>
          </p:cNvGraphicFramePr>
          <p:nvPr/>
        </p:nvGraphicFramePr>
        <p:xfrm>
          <a:off x="4857750" y="3714750"/>
          <a:ext cx="3452813" cy="857250"/>
        </p:xfrm>
        <a:graphic>
          <a:graphicData uri="http://schemas.openxmlformats.org/presentationml/2006/ole">
            <mc:AlternateContent xmlns:mc="http://schemas.openxmlformats.org/markup-compatibility/2006">
              <mc:Choice xmlns:v="urn:schemas-microsoft-com:vml" Requires="v">
                <p:oleObj name="方程式" r:id="rId3" imgW="31813500" imgH="7896225" progId="Equation.3">
                  <p:embed/>
                </p:oleObj>
              </mc:Choice>
              <mc:Fallback>
                <p:oleObj name="方程式" r:id="rId3" imgW="31813500" imgH="789622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714750"/>
                        <a:ext cx="34528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 name="矩形 12"/>
          <p:cNvSpPr/>
          <p:nvPr/>
        </p:nvSpPr>
        <p:spPr>
          <a:xfrm>
            <a:off x="8604448" y="6405325"/>
            <a:ext cx="470803" cy="369332"/>
          </a:xfrm>
          <a:prstGeom prst="rect">
            <a:avLst/>
          </a:prstGeom>
        </p:spPr>
        <p:txBody>
          <a:bodyPr wrap="square">
            <a:spAutoFit/>
          </a:bodyPr>
          <a:lstStyle/>
          <a:p>
            <a:r>
              <a:rPr lang="en-US" altLang="zh-TW" dirty="0"/>
              <a:t>62</a:t>
            </a:r>
            <a:endParaRPr lang="zh-TW"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EBF206FD-4657-594D-96EF-5FA6BBF43E28}"/>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8851" name="Rectangle 2"/>
          <p:cNvSpPr>
            <a:spLocks noGrp="1" noChangeArrowheads="1"/>
          </p:cNvSpPr>
          <p:nvPr>
            <p:ph type="title"/>
          </p:nvPr>
        </p:nvSpPr>
        <p:spPr/>
        <p:txBody>
          <a:bodyPr/>
          <a:lstStyle/>
          <a:p>
            <a:pPr eaLnBrk="1" hangingPunct="1"/>
            <a:r>
              <a:rPr lang="en-US" altLang="zh-TW" b="0"/>
              <a:t>11.5.2</a:t>
            </a:r>
            <a:r>
              <a:rPr lang="en-US" altLang="zh-TW"/>
              <a:t> </a:t>
            </a:r>
            <a:r>
              <a:rPr lang="en-US" altLang="en-US" b="0"/>
              <a:t>Tangential Angle De</a:t>
            </a:r>
            <a:r>
              <a:rPr lang="en-US" altLang="zh-TW" b="0"/>
              <a:t>fl</a:t>
            </a:r>
            <a:r>
              <a:rPr lang="en-US" altLang="en-US" b="0"/>
              <a:t>ection</a:t>
            </a:r>
            <a:endParaRPr lang="en-US" altLang="zh-TW" b="0"/>
          </a:p>
        </p:txBody>
      </p:sp>
      <p:sp>
        <p:nvSpPr>
          <p:cNvPr id="78852" name="Rectangle 3"/>
          <p:cNvSpPr>
            <a:spLocks noGrp="1" noChangeArrowheads="1"/>
          </p:cNvSpPr>
          <p:nvPr>
            <p:ph type="body" idx="1"/>
          </p:nvPr>
        </p:nvSpPr>
        <p:spPr>
          <a:xfrm>
            <a:off x="571500" y="2041525"/>
            <a:ext cx="8342313" cy="4411663"/>
          </a:xfrm>
        </p:spPr>
        <p:txBody>
          <a:bodyPr/>
          <a:lstStyle/>
          <a:p>
            <a:pPr eaLnBrk="1" hangingPunct="1"/>
            <a:r>
              <a:rPr lang="en-US" altLang="zh-TW" dirty="0"/>
              <a:t>At a place where two line segments meet </a:t>
            </a:r>
          </a:p>
          <a:p>
            <a:pPr eaLnBrk="1" hangingPunct="1">
              <a:buFont typeface="Wingdings" panose="05000000000000000000" pitchFamily="2" charset="2"/>
              <a:buNone/>
            </a:pPr>
            <a:r>
              <a:rPr lang="en-US" altLang="zh-TW" dirty="0">
                <a:sym typeface="Wingdings" panose="05000000000000000000" pitchFamily="2" charset="2"/>
              </a:rPr>
              <a:t>     the angle will be larger  cos</a:t>
            </a:r>
            <a:r>
              <a:rPr lang="el-GR" altLang="zh-TW" i="1" dirty="0">
                <a:sym typeface="Wingdings" panose="05000000000000000000" pitchFamily="2" charset="2"/>
              </a:rPr>
              <a:t>θ</a:t>
            </a:r>
            <a:r>
              <a:rPr lang="en-US" altLang="zh-TW" sz="2000" i="1" baseline="-25000" dirty="0">
                <a:sym typeface="Wingdings" panose="05000000000000000000" pitchFamily="2" charset="2"/>
              </a:rPr>
              <a:t>n</a:t>
            </a:r>
            <a:r>
              <a:rPr lang="en-US" altLang="zh-TW" i="1" dirty="0">
                <a:sym typeface="Wingdings" panose="05000000000000000000" pitchFamily="2" charset="2"/>
              </a:rPr>
              <a:t>(</a:t>
            </a:r>
            <a:r>
              <a:rPr lang="en-US" altLang="zh-TW" i="1" dirty="0" err="1">
                <a:sym typeface="Wingdings" panose="05000000000000000000" pitchFamily="2" charset="2"/>
              </a:rPr>
              <a:t>k</a:t>
            </a:r>
            <a:r>
              <a:rPr lang="en-US" altLang="zh-TW" sz="2000" i="1" baseline="-25000" dirty="0" err="1">
                <a:sym typeface="Wingdings" panose="05000000000000000000" pitchFamily="2" charset="2"/>
              </a:rPr>
              <a:t>n</a:t>
            </a:r>
            <a:r>
              <a:rPr lang="en-US" altLang="zh-TW" i="1" dirty="0">
                <a:sym typeface="Wingdings" panose="05000000000000000000" pitchFamily="2" charset="2"/>
              </a:rPr>
              <a:t>) </a:t>
            </a:r>
            <a:r>
              <a:rPr lang="en-US" altLang="zh-TW" dirty="0">
                <a:sym typeface="Wingdings" panose="05000000000000000000" pitchFamily="2" charset="2"/>
              </a:rPr>
              <a:t>smaller</a:t>
            </a:r>
            <a:endParaRPr lang="en-US" altLang="zh-TW" dirty="0"/>
          </a:p>
          <a:p>
            <a:pPr eaLnBrk="1" hangingPunct="1"/>
            <a:r>
              <a:rPr lang="en-US" altLang="zh-TW" dirty="0"/>
              <a:t>A point at which two line segments meet</a:t>
            </a:r>
          </a:p>
          <a:p>
            <a:pPr eaLnBrk="1" hangingPunct="1">
              <a:buFont typeface="Wingdings" panose="05000000000000000000" pitchFamily="2" charset="2"/>
              <a:buNone/>
            </a:pPr>
            <a:r>
              <a:rPr lang="en-US" altLang="zh-TW" dirty="0"/>
              <a:t>           </a:t>
            </a:r>
            <a:r>
              <a:rPr lang="en-US" altLang="zh-TW" dirty="0">
                <a:sym typeface="Wingdings" panose="05000000000000000000" pitchFamily="2" charset="2"/>
              </a:rPr>
              <a:t>cos</a:t>
            </a:r>
            <a:r>
              <a:rPr lang="el-GR" altLang="zh-TW" i="1" dirty="0">
                <a:sym typeface="Wingdings" panose="05000000000000000000" pitchFamily="2" charset="2"/>
              </a:rPr>
              <a:t>θ</a:t>
            </a:r>
            <a:r>
              <a:rPr lang="en-US" altLang="zh-TW" sz="2000" i="1" baseline="-25000" dirty="0">
                <a:sym typeface="Wingdings" panose="05000000000000000000" pitchFamily="2" charset="2"/>
              </a:rPr>
              <a:t>n</a:t>
            </a:r>
            <a:r>
              <a:rPr lang="en-US" altLang="zh-TW" i="1" dirty="0">
                <a:sym typeface="Wingdings" panose="05000000000000000000" pitchFamily="2" charset="2"/>
              </a:rPr>
              <a:t>(</a:t>
            </a:r>
            <a:r>
              <a:rPr lang="en-US" altLang="zh-TW" i="1" dirty="0" err="1">
                <a:sym typeface="Wingdings" panose="05000000000000000000" pitchFamily="2" charset="2"/>
              </a:rPr>
              <a:t>k</a:t>
            </a:r>
            <a:r>
              <a:rPr lang="en-US" altLang="zh-TW" sz="2000" i="1" baseline="-25000" dirty="0" err="1">
                <a:sym typeface="Wingdings" panose="05000000000000000000" pitchFamily="2" charset="2"/>
              </a:rPr>
              <a:t>n</a:t>
            </a:r>
            <a:r>
              <a:rPr lang="en-US" altLang="zh-TW" i="1" dirty="0">
                <a:sym typeface="Wingdings" panose="05000000000000000000" pitchFamily="2" charset="2"/>
              </a:rPr>
              <a:t>) </a:t>
            </a:r>
            <a:r>
              <a:rPr lang="en-US" altLang="zh-TW" dirty="0">
                <a:sym typeface="Wingdings" panose="05000000000000000000" pitchFamily="2" charset="2"/>
              </a:rPr>
              <a:t>&lt; cos</a:t>
            </a:r>
            <a:r>
              <a:rPr lang="el-GR" altLang="zh-TW" i="1" dirty="0">
                <a:sym typeface="Wingdings" panose="05000000000000000000" pitchFamily="2" charset="2"/>
              </a:rPr>
              <a:t>θ</a:t>
            </a:r>
            <a:r>
              <a:rPr lang="en-US" altLang="zh-TW" sz="2000" i="1" baseline="-25000" dirty="0" err="1">
                <a:sym typeface="Wingdings" panose="05000000000000000000" pitchFamily="2" charset="2"/>
              </a:rPr>
              <a:t>i</a:t>
            </a:r>
            <a:r>
              <a:rPr lang="en-US" altLang="zh-TW" i="1" dirty="0">
                <a:sym typeface="Wingdings" panose="05000000000000000000" pitchFamily="2" charset="2"/>
              </a:rPr>
              <a:t>(k</a:t>
            </a:r>
            <a:r>
              <a:rPr lang="en-US" altLang="zh-TW" sz="2000" i="1" baseline="-25000" dirty="0">
                <a:sym typeface="Wingdings" panose="05000000000000000000" pitchFamily="2" charset="2"/>
              </a:rPr>
              <a:t>i</a:t>
            </a:r>
            <a:r>
              <a:rPr lang="en-US" altLang="zh-TW" i="1" dirty="0">
                <a:sym typeface="Wingdings" panose="05000000000000000000" pitchFamily="2" charset="2"/>
              </a:rPr>
              <a:t>)   </a:t>
            </a:r>
            <a:r>
              <a:rPr lang="en-US" altLang="zh-TW" sz="2600" dirty="0">
                <a:sym typeface="Wingdings" panose="05000000000000000000" pitchFamily="2" charset="2"/>
              </a:rPr>
              <a:t>for all </a:t>
            </a:r>
            <a:r>
              <a:rPr lang="en-US" altLang="zh-TW" sz="2600" i="1" dirty="0" err="1">
                <a:sym typeface="Wingdings" panose="05000000000000000000" pitchFamily="2" charset="2"/>
              </a:rPr>
              <a:t>i</a:t>
            </a:r>
            <a:r>
              <a:rPr lang="en-US" altLang="zh-TW" sz="2600" i="1" dirty="0">
                <a:sym typeface="Wingdings" panose="05000000000000000000" pitchFamily="2" charset="2"/>
              </a:rPr>
              <a:t>,|n-</a:t>
            </a:r>
            <a:r>
              <a:rPr lang="en-US" altLang="zh-TW" sz="2600" i="1" dirty="0" err="1">
                <a:sym typeface="Wingdings" panose="05000000000000000000" pitchFamily="2" charset="2"/>
              </a:rPr>
              <a:t>i</a:t>
            </a:r>
            <a:r>
              <a:rPr lang="en-US" altLang="zh-TW" sz="2600" i="1" dirty="0">
                <a:sym typeface="Wingdings" panose="05000000000000000000" pitchFamily="2" charset="2"/>
              </a:rPr>
              <a:t>| ≦ </a:t>
            </a:r>
            <a:r>
              <a:rPr lang="en-US" altLang="zh-TW" sz="2600" i="1" dirty="0" err="1">
                <a:sym typeface="Wingdings" panose="05000000000000000000" pitchFamily="2" charset="2"/>
              </a:rPr>
              <a:t>k</a:t>
            </a:r>
            <a:r>
              <a:rPr lang="en-US" altLang="zh-TW" sz="2000" i="1" baseline="-25000" dirty="0" err="1">
                <a:sym typeface="Wingdings" panose="05000000000000000000" pitchFamily="2" charset="2"/>
              </a:rPr>
              <a:t>n</a:t>
            </a:r>
            <a:r>
              <a:rPr lang="en-US" altLang="zh-TW" sz="2600" i="1" dirty="0">
                <a:sym typeface="Wingdings" panose="05000000000000000000" pitchFamily="2" charset="2"/>
              </a:rPr>
              <a:t>/2</a:t>
            </a:r>
            <a:endParaRPr lang="en-US" altLang="zh-TW" i="1" dirty="0"/>
          </a:p>
          <a:p>
            <a:pPr eaLnBrk="1" hangingPunct="1"/>
            <a:r>
              <a:rPr lang="en-US" altLang="zh-TW" i="1" dirty="0"/>
              <a:t>k</a:t>
            </a:r>
            <a:r>
              <a:rPr lang="en-US" altLang="zh-TW" dirty="0"/>
              <a:t>=?</a:t>
            </a:r>
          </a:p>
          <a:p>
            <a:pPr lvl="1" eaLnBrk="1" hangingPunct="1">
              <a:buFont typeface="Wingdings" panose="05000000000000000000" pitchFamily="2" charset="2"/>
              <a:buNone/>
            </a:pPr>
            <a:endParaRPr lang="en-US" altLang="zh-TW" dirty="0"/>
          </a:p>
          <a:p>
            <a:pPr eaLnBrk="1" hangingPunct="1"/>
            <a:endParaRPr lang="en-US" altLang="zh-TW" dirty="0"/>
          </a:p>
        </p:txBody>
      </p:sp>
      <p:sp>
        <p:nvSpPr>
          <p:cNvPr id="5" name="左-右雙向箭號 4">
            <a:extLst>
              <a:ext uri="{FF2B5EF4-FFF2-40B4-BE49-F238E27FC236}">
                <a16:creationId xmlns:a16="http://schemas.microsoft.com/office/drawing/2014/main" id="{8F41EE3D-D88E-E545-B137-F1958A52053C}"/>
              </a:ext>
            </a:extLst>
          </p:cNvPr>
          <p:cNvSpPr/>
          <p:nvPr/>
        </p:nvSpPr>
        <p:spPr>
          <a:xfrm>
            <a:off x="1071563" y="3857625"/>
            <a:ext cx="571500" cy="28575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 name="矩形 5"/>
          <p:cNvSpPr/>
          <p:nvPr/>
        </p:nvSpPr>
        <p:spPr>
          <a:xfrm>
            <a:off x="8604448" y="6405325"/>
            <a:ext cx="470803" cy="369332"/>
          </a:xfrm>
          <a:prstGeom prst="rect">
            <a:avLst/>
          </a:prstGeom>
        </p:spPr>
        <p:txBody>
          <a:bodyPr wrap="square">
            <a:spAutoFit/>
          </a:bodyPr>
          <a:lstStyle/>
          <a:p>
            <a:r>
              <a:rPr lang="en-US" altLang="zh-TW" dirty="0"/>
              <a:t>63</a:t>
            </a:r>
            <a:endParaRPr lang="zh-TW"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0EB95433-79ED-B344-874F-DBFA14D8256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9875" name="Rectangle 2"/>
          <p:cNvSpPr>
            <a:spLocks noGrp="1" noChangeArrowheads="1"/>
          </p:cNvSpPr>
          <p:nvPr>
            <p:ph type="title"/>
          </p:nvPr>
        </p:nvSpPr>
        <p:spPr/>
        <p:txBody>
          <a:bodyPr/>
          <a:lstStyle/>
          <a:p>
            <a:pPr eaLnBrk="1" hangingPunct="1"/>
            <a:r>
              <a:rPr lang="en-US" altLang="zh-TW" b="0" dirty="0"/>
              <a:t>11.5.3</a:t>
            </a:r>
            <a:r>
              <a:rPr lang="en-US" altLang="zh-TW" dirty="0"/>
              <a:t> </a:t>
            </a:r>
            <a:r>
              <a:rPr lang="en-US" altLang="en-US" b="0" dirty="0"/>
              <a:t>Uniform Bounded</a:t>
            </a:r>
            <a:r>
              <a:rPr lang="en-US" altLang="zh-TW" b="0" dirty="0"/>
              <a:t>-</a:t>
            </a:r>
            <a:r>
              <a:rPr lang="en-US" altLang="en-US" b="0" dirty="0"/>
              <a:t>Error Approximation</a:t>
            </a:r>
            <a:endParaRPr lang="en-US" altLang="zh-TW" b="0" dirty="0"/>
          </a:p>
        </p:txBody>
      </p:sp>
      <p:sp>
        <p:nvSpPr>
          <p:cNvPr id="79876" name="Rectangle 3"/>
          <p:cNvSpPr>
            <a:spLocks noGrp="1" noChangeArrowheads="1"/>
          </p:cNvSpPr>
          <p:nvPr>
            <p:ph type="body" idx="1"/>
          </p:nvPr>
        </p:nvSpPr>
        <p:spPr/>
        <p:txBody>
          <a:bodyPr/>
          <a:lstStyle/>
          <a:p>
            <a:pPr eaLnBrk="1" hangingPunct="1"/>
            <a:r>
              <a:rPr lang="en-US" altLang="zh-TW"/>
              <a:t>segment arc sequence into maximal pieces whose points deviate ≤ given amount</a:t>
            </a:r>
          </a:p>
          <a:p>
            <a:pPr eaLnBrk="1" hangingPunct="1"/>
            <a:r>
              <a:rPr lang="en-US" altLang="zh-TW"/>
              <a:t>optimal algorithms: excessive computational complexity</a:t>
            </a:r>
          </a:p>
          <a:p>
            <a:pPr eaLnBrk="1" hangingPunct="1"/>
            <a:endParaRPr lang="en-US" altLang="zh-TW"/>
          </a:p>
        </p:txBody>
      </p:sp>
      <p:sp>
        <p:nvSpPr>
          <p:cNvPr id="5" name="矩形 4"/>
          <p:cNvSpPr/>
          <p:nvPr/>
        </p:nvSpPr>
        <p:spPr>
          <a:xfrm>
            <a:off x="8604448" y="6405325"/>
            <a:ext cx="470803" cy="369332"/>
          </a:xfrm>
          <a:prstGeom prst="rect">
            <a:avLst/>
          </a:prstGeom>
        </p:spPr>
        <p:txBody>
          <a:bodyPr wrap="square">
            <a:spAutoFit/>
          </a:bodyPr>
          <a:lstStyle/>
          <a:p>
            <a:r>
              <a:rPr lang="en-US" altLang="zh-TW" dirty="0"/>
              <a:t>64</a:t>
            </a:r>
            <a:endParaRPr lang="zh-TW"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941513"/>
            <a:ext cx="6840538"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標題 1"/>
          <p:cNvSpPr>
            <a:spLocks noGrp="1" noChangeArrowheads="1"/>
          </p:cNvSpPr>
          <p:nvPr>
            <p:ph type="title"/>
          </p:nvPr>
        </p:nvSpPr>
        <p:spPr/>
        <p:txBody>
          <a:bodyPr/>
          <a:lstStyle/>
          <a:p>
            <a:r>
              <a:rPr lang="en-US" altLang="zh-TW" b="0"/>
              <a:t>11.5.3</a:t>
            </a:r>
            <a:r>
              <a:rPr lang="en-US" altLang="zh-TW"/>
              <a:t> </a:t>
            </a:r>
            <a:r>
              <a:rPr lang="en-US" altLang="en-US" b="0"/>
              <a:t>Uniform Bounded</a:t>
            </a:r>
            <a:r>
              <a:rPr lang="en-US" altLang="zh-TW" b="0"/>
              <a:t>-</a:t>
            </a:r>
            <a:r>
              <a:rPr lang="en-US" altLang="en-US" b="0"/>
              <a:t>Error Approximation</a:t>
            </a:r>
            <a:endParaRPr lang="zh-TW" altLang="en-US"/>
          </a:p>
        </p:txBody>
      </p:sp>
      <p:sp>
        <p:nvSpPr>
          <p:cNvPr id="80900"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65</a:t>
            </a:r>
            <a:endParaRPr lang="zh-TW"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7496601E-2976-984A-A30D-2FDEC5F5C62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1923" name="Rectangle 2"/>
          <p:cNvSpPr>
            <a:spLocks noGrp="1" noChangeArrowheads="1"/>
          </p:cNvSpPr>
          <p:nvPr>
            <p:ph type="title"/>
          </p:nvPr>
        </p:nvSpPr>
        <p:spPr/>
        <p:txBody>
          <a:bodyPr/>
          <a:lstStyle/>
          <a:p>
            <a:pPr eaLnBrk="1" hangingPunct="1"/>
            <a:r>
              <a:rPr lang="en-US" altLang="zh-TW" b="0" dirty="0"/>
              <a:t>11.5.4</a:t>
            </a:r>
            <a:r>
              <a:rPr lang="en-US" altLang="zh-TW" dirty="0"/>
              <a:t> </a:t>
            </a:r>
            <a:r>
              <a:rPr lang="en-US" altLang="en-US" b="0" dirty="0"/>
              <a:t>Breakpoint Optimization</a:t>
            </a:r>
            <a:endParaRPr lang="en-US" altLang="zh-TW" b="0" dirty="0"/>
          </a:p>
        </p:txBody>
      </p:sp>
      <p:sp>
        <p:nvSpPr>
          <p:cNvPr id="81924" name="Rectangle 3"/>
          <p:cNvSpPr>
            <a:spLocks noGrp="1" noChangeArrowheads="1"/>
          </p:cNvSpPr>
          <p:nvPr>
            <p:ph type="body" idx="1"/>
          </p:nvPr>
        </p:nvSpPr>
        <p:spPr>
          <a:xfrm>
            <a:off x="428625" y="2041525"/>
            <a:ext cx="8485188" cy="4411663"/>
          </a:xfrm>
        </p:spPr>
        <p:txBody>
          <a:bodyPr/>
          <a:lstStyle/>
          <a:p>
            <a:pPr eaLnBrk="1" hangingPunct="1"/>
            <a:r>
              <a:rPr lang="en-US" altLang="zh-TW"/>
              <a:t>after an initial segmentation: shift breakpoints to produce a better arc segmentation</a:t>
            </a:r>
          </a:p>
          <a:p>
            <a:pPr eaLnBrk="1" hangingPunct="1"/>
            <a:r>
              <a:rPr lang="en-US" altLang="zh-TW"/>
              <a:t>first </a:t>
            </a:r>
            <a:r>
              <a:rPr lang="en-US" altLang="zh-TW">
                <a:sym typeface="Wingdings" panose="05000000000000000000" pitchFamily="2" charset="2"/>
              </a:rPr>
              <a:t></a:t>
            </a:r>
            <a:r>
              <a:rPr lang="en-US" altLang="zh-TW"/>
              <a:t> shift odd final point (i.e. even beginning point) and see whether the max. error is reduced by the shift. </a:t>
            </a:r>
          </a:p>
          <a:p>
            <a:pPr eaLnBrk="1" hangingPunct="1"/>
            <a:r>
              <a:rPr lang="en-US" altLang="zh-TW"/>
              <a:t>If reduced, then keep the shifted breakpoints.</a:t>
            </a:r>
          </a:p>
          <a:p>
            <a:pPr eaLnBrk="1" hangingPunct="1"/>
            <a:r>
              <a:rPr lang="en-US" altLang="zh-TW"/>
              <a:t>then</a:t>
            </a:r>
            <a:r>
              <a:rPr lang="en-US" altLang="zh-TW">
                <a:sym typeface="Wingdings" panose="05000000000000000000" pitchFamily="2" charset="2"/>
              </a:rPr>
              <a:t> </a:t>
            </a:r>
            <a:r>
              <a:rPr lang="en-US" altLang="zh-TW"/>
              <a:t>shift even final point (i.e. odd beginning point) and do the same things.</a:t>
            </a:r>
          </a:p>
          <a:p>
            <a:pPr eaLnBrk="1" hangingPunct="1"/>
            <a:endParaRPr lang="en-US" altLang="zh-TW"/>
          </a:p>
          <a:p>
            <a:pPr eaLnBrk="1" hangingPunct="1"/>
            <a:endParaRPr lang="en-US" altLang="zh-TW"/>
          </a:p>
        </p:txBody>
      </p:sp>
      <p:sp>
        <p:nvSpPr>
          <p:cNvPr id="5" name="矩形 4"/>
          <p:cNvSpPr/>
          <p:nvPr/>
        </p:nvSpPr>
        <p:spPr>
          <a:xfrm>
            <a:off x="8604448" y="6405325"/>
            <a:ext cx="470803" cy="369332"/>
          </a:xfrm>
          <a:prstGeom prst="rect">
            <a:avLst/>
          </a:prstGeom>
        </p:spPr>
        <p:txBody>
          <a:bodyPr wrap="square">
            <a:spAutoFit/>
          </a:bodyPr>
          <a:lstStyle/>
          <a:p>
            <a:r>
              <a:rPr lang="en-US" altLang="zh-TW" dirty="0"/>
              <a:t>66</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noChangeArrowheads="1"/>
          </p:cNvSpPr>
          <p:nvPr>
            <p:ph type="title"/>
          </p:nvPr>
        </p:nvSpPr>
        <p:spPr/>
        <p:txBody>
          <a:bodyPr/>
          <a:lstStyle/>
          <a:p>
            <a:pPr eaLnBrk="1" hangingPunct="1"/>
            <a:r>
              <a:rPr lang="en-US" altLang="zh-TW" dirty="0"/>
              <a:t>11.2 Extracting Boundary Pixels from a Segmented Image</a:t>
            </a:r>
            <a:endParaRPr lang="zh-TW" altLang="en-US" dirty="0"/>
          </a:p>
        </p:txBody>
      </p:sp>
      <p:sp>
        <p:nvSpPr>
          <p:cNvPr id="3" name="內容版面配置區 2">
            <a:extLst>
              <a:ext uri="{FF2B5EF4-FFF2-40B4-BE49-F238E27FC236}">
                <a16:creationId xmlns:a16="http://schemas.microsoft.com/office/drawing/2014/main" id="{8D1A6D3B-CBA9-D542-BADF-F38AAC51328D}"/>
              </a:ext>
            </a:extLst>
          </p:cNvPr>
          <p:cNvSpPr>
            <a:spLocks noGrp="1"/>
          </p:cNvSpPr>
          <p:nvPr>
            <p:ph idx="1"/>
          </p:nvPr>
        </p:nvSpPr>
        <p:spPr>
          <a:xfrm>
            <a:off x="500063" y="2041525"/>
            <a:ext cx="8413750" cy="4411663"/>
          </a:xfrm>
        </p:spPr>
        <p:txBody>
          <a:bodyPr/>
          <a:lstStyle/>
          <a:p>
            <a:pPr eaLnBrk="1" hangingPunct="1">
              <a:defRPr/>
            </a:pPr>
            <a:r>
              <a:rPr lang="en-US" altLang="zh-TW" dirty="0"/>
              <a:t>Regions have been determined by segmentation or connected components</a:t>
            </a:r>
          </a:p>
          <a:p>
            <a:pPr eaLnBrk="1" hangingPunct="1">
              <a:buFont typeface="Wingdings" panose="05000000000000000000" pitchFamily="2" charset="2"/>
              <a:buNone/>
              <a:defRPr/>
            </a:pPr>
            <a:r>
              <a:rPr lang="en-US" altLang="zh-TW" dirty="0"/>
              <a:t>           boundary of each region can be extracted</a:t>
            </a:r>
          </a:p>
          <a:p>
            <a:pPr eaLnBrk="1" hangingPunct="1">
              <a:defRPr/>
            </a:pPr>
            <a:r>
              <a:rPr lang="en-US" altLang="zh-TW" dirty="0"/>
              <a:t>Boundary extraction for small-sized images:</a:t>
            </a:r>
          </a:p>
          <a:p>
            <a:pPr marL="514350" indent="-514350" eaLnBrk="1" hangingPunct="1">
              <a:buFont typeface="+mj-lt"/>
              <a:buAutoNum type="arabicPeriod"/>
              <a:defRPr/>
            </a:pPr>
            <a:r>
              <a:rPr lang="en-US" altLang="zh-TW" dirty="0"/>
              <a:t>scan through the image </a:t>
            </a:r>
            <a:r>
              <a:rPr lang="en-US" altLang="zh-TW" dirty="0">
                <a:sym typeface="Wingdings" pitchFamily="2" charset="2"/>
              </a:rPr>
              <a:t> first border of each region</a:t>
            </a:r>
          </a:p>
          <a:p>
            <a:pPr marL="514350" indent="-514350" eaLnBrk="1" hangingPunct="1">
              <a:buFont typeface="+mj-lt"/>
              <a:buAutoNum type="arabicPeriod"/>
              <a:defRPr/>
            </a:pPr>
            <a:r>
              <a:rPr lang="en-US" altLang="zh-TW" dirty="0">
                <a:sym typeface="Wingdings" pitchFamily="2" charset="2"/>
              </a:rPr>
              <a:t>first border of each region  follow the border of the connected component around in a clockwise direction until reach itself</a:t>
            </a:r>
            <a:r>
              <a:rPr lang="en-US" altLang="zh-TW" dirty="0"/>
              <a:t>  </a:t>
            </a:r>
          </a:p>
        </p:txBody>
      </p:sp>
      <p:sp>
        <p:nvSpPr>
          <p:cNvPr id="2048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cxnSp>
        <p:nvCxnSpPr>
          <p:cNvPr id="5" name="直線單箭頭接點 4">
            <a:extLst>
              <a:ext uri="{FF2B5EF4-FFF2-40B4-BE49-F238E27FC236}">
                <a16:creationId xmlns:a16="http://schemas.microsoft.com/office/drawing/2014/main" id="{BDC92BE0-451E-D246-AB33-E23823899F27}"/>
              </a:ext>
            </a:extLst>
          </p:cNvPr>
          <p:cNvCxnSpPr/>
          <p:nvPr/>
        </p:nvCxnSpPr>
        <p:spPr>
          <a:xfrm>
            <a:off x="1000125" y="3357563"/>
            <a:ext cx="642938" cy="158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 name="矩形 6"/>
          <p:cNvSpPr/>
          <p:nvPr/>
        </p:nvSpPr>
        <p:spPr>
          <a:xfrm>
            <a:off x="8685699" y="6405325"/>
            <a:ext cx="389552" cy="369332"/>
          </a:xfrm>
          <a:prstGeom prst="rect">
            <a:avLst/>
          </a:prstGeom>
        </p:spPr>
        <p:txBody>
          <a:bodyPr wrap="square">
            <a:spAutoFit/>
          </a:bodyPr>
          <a:lstStyle/>
          <a:p>
            <a:r>
              <a:rPr lang="en-US" altLang="zh-TW" dirty="0"/>
              <a:t>6</a:t>
            </a:r>
            <a:endParaRPr lang="zh-TW"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913">
            <a:off x="1443038" y="1965325"/>
            <a:ext cx="5832475"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標題 1"/>
          <p:cNvSpPr>
            <a:spLocks noGrp="1" noChangeArrowheads="1"/>
          </p:cNvSpPr>
          <p:nvPr>
            <p:ph type="title"/>
          </p:nvPr>
        </p:nvSpPr>
        <p:spPr/>
        <p:txBody>
          <a:bodyPr/>
          <a:lstStyle/>
          <a:p>
            <a:r>
              <a:rPr lang="en-US" altLang="zh-TW" b="0"/>
              <a:t>11.5.4</a:t>
            </a:r>
            <a:r>
              <a:rPr lang="en-US" altLang="zh-TW"/>
              <a:t> </a:t>
            </a:r>
            <a:r>
              <a:rPr lang="en-US" altLang="en-US" b="0"/>
              <a:t>Breakpoint Optimization</a:t>
            </a:r>
            <a:endParaRPr lang="zh-TW" altLang="en-US"/>
          </a:p>
        </p:txBody>
      </p:sp>
      <p:sp>
        <p:nvSpPr>
          <p:cNvPr id="82948"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67</a:t>
            </a:r>
            <a:endParaRPr lang="zh-TW"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8A183882-BFD2-8C4D-BB15-73D160E53AB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3971" name="Rectangle 2"/>
          <p:cNvSpPr>
            <a:spLocks noGrp="1" noChangeArrowheads="1"/>
          </p:cNvSpPr>
          <p:nvPr>
            <p:ph type="title"/>
          </p:nvPr>
        </p:nvSpPr>
        <p:spPr/>
        <p:txBody>
          <a:bodyPr/>
          <a:lstStyle/>
          <a:p>
            <a:pPr eaLnBrk="1" hangingPunct="1"/>
            <a:r>
              <a:rPr lang="en-US" altLang="zh-TW" b="0"/>
              <a:t>11.5.5</a:t>
            </a:r>
            <a:r>
              <a:rPr lang="en-US" altLang="zh-TW"/>
              <a:t> </a:t>
            </a:r>
            <a:r>
              <a:rPr lang="en-US" altLang="zh-TW" b="0"/>
              <a:t>Split and Merge</a:t>
            </a:r>
          </a:p>
        </p:txBody>
      </p:sp>
      <p:sp>
        <p:nvSpPr>
          <p:cNvPr id="83972" name="Rectangle 3"/>
          <p:cNvSpPr>
            <a:spLocks noGrp="1" noChangeArrowheads="1"/>
          </p:cNvSpPr>
          <p:nvPr>
            <p:ph type="body" idx="1"/>
          </p:nvPr>
        </p:nvSpPr>
        <p:spPr/>
        <p:txBody>
          <a:bodyPr/>
          <a:lstStyle/>
          <a:p>
            <a:pPr eaLnBrk="1" hangingPunct="1"/>
            <a:r>
              <a:rPr lang="en-US" altLang="zh-TW"/>
              <a:t>first: split arc into segments with the error sufficiently small</a:t>
            </a:r>
          </a:p>
          <a:p>
            <a:pPr eaLnBrk="1" hangingPunct="1"/>
            <a:r>
              <a:rPr lang="en-US" altLang="zh-TW"/>
              <a:t>second: merge successive segments if resulting merged segment has sufficiently small error</a:t>
            </a:r>
          </a:p>
          <a:p>
            <a:pPr eaLnBrk="1" hangingPunct="1"/>
            <a:r>
              <a:rPr lang="en-US" altLang="zh-TW"/>
              <a:t>third: try to adjust breakpoints to obtain a better segmentation</a:t>
            </a:r>
          </a:p>
          <a:p>
            <a:pPr eaLnBrk="1" hangingPunct="1"/>
            <a:r>
              <a:rPr lang="en-US" altLang="zh-TW"/>
              <a:t>repeat: until all three steps produce no further change</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68</a:t>
            </a:r>
            <a:endParaRPr lang="zh-TW"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p:cNvSpPr>
            <a:spLocks noGrp="1" noChangeArrowheads="1"/>
          </p:cNvSpPr>
          <p:nvPr>
            <p:ph type="title"/>
          </p:nvPr>
        </p:nvSpPr>
        <p:spPr/>
        <p:txBody>
          <a:bodyPr/>
          <a:lstStyle/>
          <a:p>
            <a:r>
              <a:rPr lang="en-US" altLang="zh-TW" b="0" dirty="0"/>
              <a:t>11.5.5</a:t>
            </a:r>
            <a:r>
              <a:rPr lang="en-US" altLang="zh-TW" dirty="0"/>
              <a:t> </a:t>
            </a:r>
            <a:r>
              <a:rPr lang="en-US" altLang="zh-TW" b="0" dirty="0"/>
              <a:t>Split and Merge</a:t>
            </a:r>
            <a:endParaRPr lang="zh-TW" altLang="en-US"/>
          </a:p>
        </p:txBody>
      </p:sp>
      <p:sp>
        <p:nvSpPr>
          <p:cNvPr id="84995"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pic>
        <p:nvPicPr>
          <p:cNvPr id="84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2133600"/>
            <a:ext cx="89598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604448" y="6405325"/>
            <a:ext cx="470803" cy="369332"/>
          </a:xfrm>
          <a:prstGeom prst="rect">
            <a:avLst/>
          </a:prstGeom>
        </p:spPr>
        <p:txBody>
          <a:bodyPr wrap="square">
            <a:spAutoFit/>
          </a:bodyPr>
          <a:lstStyle/>
          <a:p>
            <a:r>
              <a:rPr lang="en-US" altLang="zh-TW" dirty="0"/>
              <a:t>69</a:t>
            </a:r>
            <a:endParaRPr lang="zh-TW"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3B7A8B4B-0223-5A44-9070-9C4727EBF039}"/>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86019" name="Rectangle 2"/>
          <p:cNvSpPr>
            <a:spLocks noGrp="1" noChangeArrowheads="1"/>
          </p:cNvSpPr>
          <p:nvPr>
            <p:ph type="title"/>
          </p:nvPr>
        </p:nvSpPr>
        <p:spPr/>
        <p:txBody>
          <a:bodyPr/>
          <a:lstStyle/>
          <a:p>
            <a:pPr eaLnBrk="1" hangingPunct="1"/>
            <a:r>
              <a:rPr lang="en-US" altLang="zh-TW" b="0" dirty="0"/>
              <a:t>11.5.6</a:t>
            </a:r>
            <a:r>
              <a:rPr lang="en-US" altLang="zh-TW" dirty="0"/>
              <a:t> </a:t>
            </a:r>
            <a:r>
              <a:rPr lang="en-US" altLang="en-US" b="0" dirty="0" err="1"/>
              <a:t>Isodata</a:t>
            </a:r>
            <a:r>
              <a:rPr lang="en-US" altLang="en-US" b="0" dirty="0"/>
              <a:t> Segmentation</a:t>
            </a:r>
            <a:endParaRPr lang="en-US" altLang="zh-TW" b="0" dirty="0"/>
          </a:p>
        </p:txBody>
      </p:sp>
      <p:sp>
        <p:nvSpPr>
          <p:cNvPr id="86020" name="Rectangle 3"/>
          <p:cNvSpPr>
            <a:spLocks noGrp="1" noChangeArrowheads="1"/>
          </p:cNvSpPr>
          <p:nvPr>
            <p:ph type="body" idx="1"/>
          </p:nvPr>
        </p:nvSpPr>
        <p:spPr/>
        <p:txBody>
          <a:bodyPr/>
          <a:lstStyle/>
          <a:p>
            <a:pPr eaLnBrk="1" hangingPunct="1"/>
            <a:r>
              <a:rPr lang="en-US" altLang="zh-TW"/>
              <a:t>Iterative Selforganizing Data Analysis Techniques Algorithm</a:t>
            </a:r>
          </a:p>
          <a:p>
            <a:pPr eaLnBrk="1" hangingPunct="1"/>
            <a:r>
              <a:rPr lang="en-US" altLang="zh-TW"/>
              <a:t>iterative isodata line-fit clustering procedure: determines line-fit parameter</a:t>
            </a:r>
          </a:p>
          <a:p>
            <a:pPr eaLnBrk="1" hangingPunct="1"/>
            <a:r>
              <a:rPr lang="en-US" altLang="zh-TW"/>
              <a:t>then each point assigned to cluster whose line fit closest to the point</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70</a:t>
            </a:r>
            <a:endParaRPr lang="zh-TW"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img.rritw.com/2013-01-17/1358350718_802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8913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標題 1"/>
          <p:cNvSpPr>
            <a:spLocks noGrp="1" noChangeArrowheads="1"/>
          </p:cNvSpPr>
          <p:nvPr>
            <p:ph type="title"/>
          </p:nvPr>
        </p:nvSpPr>
        <p:spPr/>
        <p:txBody>
          <a:bodyPr/>
          <a:lstStyle/>
          <a:p>
            <a:r>
              <a:rPr lang="en-US" altLang="zh-TW" b="0"/>
              <a:t>11.5.6</a:t>
            </a:r>
            <a:r>
              <a:rPr lang="en-US" altLang="zh-TW"/>
              <a:t> </a:t>
            </a:r>
            <a:r>
              <a:rPr lang="en-US" altLang="en-US" b="0"/>
              <a:t>Isodata Segmentation</a:t>
            </a:r>
            <a:endParaRPr lang="zh-TW" altLang="en-US"/>
          </a:p>
        </p:txBody>
      </p:sp>
      <p:sp>
        <p:nvSpPr>
          <p:cNvPr id="88068"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71</a:t>
            </a:r>
            <a:endParaRPr lang="zh-TW"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a:spLocks noGrp="1" noChangeArrowheads="1"/>
          </p:cNvSpPr>
          <p:nvPr>
            <p:ph type="title"/>
          </p:nvPr>
        </p:nvSpPr>
        <p:spPr/>
        <p:txBody>
          <a:bodyPr/>
          <a:lstStyle/>
          <a:p>
            <a:r>
              <a:rPr lang="en-US" altLang="zh-TW" b="0"/>
              <a:t>11.5.6</a:t>
            </a:r>
            <a:r>
              <a:rPr lang="en-US" altLang="zh-TW"/>
              <a:t> </a:t>
            </a:r>
            <a:r>
              <a:rPr lang="en-US" altLang="en-US" b="0"/>
              <a:t>Isodata Segmentation</a:t>
            </a:r>
            <a:endParaRPr lang="zh-TW" altLang="en-US"/>
          </a:p>
        </p:txBody>
      </p:sp>
      <p:sp>
        <p:nvSpPr>
          <p:cNvPr id="90115"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901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004">
            <a:off x="598488" y="1946275"/>
            <a:ext cx="6611937"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292600"/>
            <a:ext cx="4805362"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604448" y="6405325"/>
            <a:ext cx="470803" cy="369332"/>
          </a:xfrm>
          <a:prstGeom prst="rect">
            <a:avLst/>
          </a:prstGeom>
        </p:spPr>
        <p:txBody>
          <a:bodyPr wrap="square">
            <a:spAutoFit/>
          </a:bodyPr>
          <a:lstStyle/>
          <a:p>
            <a:r>
              <a:rPr lang="en-US" altLang="zh-TW" dirty="0"/>
              <a:t>72</a:t>
            </a:r>
            <a:endParaRPr lang="zh-TW"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916113"/>
            <a:ext cx="489743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標題 1"/>
          <p:cNvSpPr>
            <a:spLocks noGrp="1" noChangeArrowheads="1"/>
          </p:cNvSpPr>
          <p:nvPr>
            <p:ph type="title"/>
          </p:nvPr>
        </p:nvSpPr>
        <p:spPr/>
        <p:txBody>
          <a:bodyPr/>
          <a:lstStyle/>
          <a:p>
            <a:r>
              <a:rPr lang="en-US" altLang="zh-TW" b="0"/>
              <a:t>11.5.6</a:t>
            </a:r>
            <a:r>
              <a:rPr lang="en-US" altLang="zh-TW"/>
              <a:t> </a:t>
            </a:r>
            <a:r>
              <a:rPr lang="en-US" altLang="en-US" b="0"/>
              <a:t>Isodata Segmentation</a:t>
            </a:r>
            <a:endParaRPr lang="zh-TW" altLang="en-US"/>
          </a:p>
        </p:txBody>
      </p:sp>
      <p:sp>
        <p:nvSpPr>
          <p:cNvPr id="91140"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73</a:t>
            </a:r>
            <a:endParaRPr lang="zh-TW"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3">
            <a:extLst>
              <a:ext uri="{FF2B5EF4-FFF2-40B4-BE49-F238E27FC236}">
                <a16:creationId xmlns:a16="http://schemas.microsoft.com/office/drawing/2014/main" id="{B93F48D4-D3FC-9643-8E24-822531B5D76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2163" name="Rectangle 2"/>
          <p:cNvSpPr>
            <a:spLocks noGrp="1" noChangeArrowheads="1"/>
          </p:cNvSpPr>
          <p:nvPr>
            <p:ph type="title"/>
          </p:nvPr>
        </p:nvSpPr>
        <p:spPr/>
        <p:txBody>
          <a:bodyPr/>
          <a:lstStyle/>
          <a:p>
            <a:pPr eaLnBrk="1" hangingPunct="1"/>
            <a:r>
              <a:rPr lang="en-US" altLang="zh-TW" b="0"/>
              <a:t>11.5.7</a:t>
            </a:r>
            <a:r>
              <a:rPr lang="en-US" altLang="zh-TW"/>
              <a:t> </a:t>
            </a:r>
            <a:r>
              <a:rPr lang="en-US" altLang="en-US" b="0"/>
              <a:t>Curvature</a:t>
            </a:r>
            <a:endParaRPr lang="en-US" altLang="zh-TW" b="0"/>
          </a:p>
        </p:txBody>
      </p:sp>
      <p:sp>
        <p:nvSpPr>
          <p:cNvPr id="92164" name="Rectangle 3"/>
          <p:cNvSpPr>
            <a:spLocks noGrp="1" noChangeArrowheads="1"/>
          </p:cNvSpPr>
          <p:nvPr>
            <p:ph type="body" idx="1"/>
          </p:nvPr>
        </p:nvSpPr>
        <p:spPr/>
        <p:txBody>
          <a:bodyPr/>
          <a:lstStyle/>
          <a:p>
            <a:pPr eaLnBrk="1" hangingPunct="1"/>
            <a:r>
              <a:rPr lang="en-US" altLang="zh-TW"/>
              <a:t>The curvature       is defined at a point of arc length </a:t>
            </a:r>
            <a:r>
              <a:rPr lang="en-US" altLang="zh-TW" i="1"/>
              <a:t>s</a:t>
            </a:r>
            <a:r>
              <a:rPr lang="en-US" altLang="zh-TW"/>
              <a:t> along the curve by </a:t>
            </a:r>
          </a:p>
          <a:p>
            <a:pPr eaLnBrk="1" hangingPunct="1"/>
            <a:endParaRPr lang="en-US" altLang="zh-TW"/>
          </a:p>
          <a:p>
            <a:pPr eaLnBrk="1" hangingPunct="1"/>
            <a:endParaRPr lang="en-US" altLang="zh-TW"/>
          </a:p>
          <a:p>
            <a:pPr eaLnBrk="1" hangingPunct="1"/>
            <a:endParaRPr lang="en-US" altLang="zh-TW"/>
          </a:p>
          <a:p>
            <a:pPr eaLnBrk="1" hangingPunct="1">
              <a:buFont typeface="Wingdings" panose="05000000000000000000" pitchFamily="2" charset="2"/>
              <a:buNone/>
            </a:pPr>
            <a:r>
              <a:rPr lang="en-US" altLang="zh-TW"/>
              <a:t>     </a:t>
            </a:r>
            <a:r>
              <a:rPr lang="el-GR" altLang="zh-TW" i="1"/>
              <a:t>Δ</a:t>
            </a:r>
            <a:r>
              <a:rPr lang="en-US" altLang="zh-TW" i="1"/>
              <a:t>s</a:t>
            </a:r>
            <a:r>
              <a:rPr lang="en-US" altLang="zh-TW"/>
              <a:t> : the change in arc length</a:t>
            </a:r>
          </a:p>
          <a:p>
            <a:pPr eaLnBrk="1" hangingPunct="1">
              <a:buFont typeface="Wingdings" panose="05000000000000000000" pitchFamily="2" charset="2"/>
              <a:buNone/>
            </a:pPr>
            <a:r>
              <a:rPr lang="en-US" altLang="zh-TW"/>
              <a:t>     </a:t>
            </a:r>
            <a:r>
              <a:rPr lang="el-GR" altLang="zh-TW" i="1"/>
              <a:t>Δθ</a:t>
            </a:r>
            <a:r>
              <a:rPr lang="en-US" altLang="zh-TW"/>
              <a:t> : the change in tangent angle </a:t>
            </a:r>
          </a:p>
          <a:p>
            <a:pPr eaLnBrk="1" hangingPunct="1"/>
            <a:endParaRPr lang="en-US" altLang="zh-TW"/>
          </a:p>
        </p:txBody>
      </p:sp>
      <p:graphicFrame>
        <p:nvGraphicFramePr>
          <p:cNvPr id="92165" name="Object 9"/>
          <p:cNvGraphicFramePr>
            <a:graphicFrameLocks noChangeAspect="1"/>
          </p:cNvGraphicFramePr>
          <p:nvPr/>
        </p:nvGraphicFramePr>
        <p:xfrm>
          <a:off x="2571750" y="3286125"/>
          <a:ext cx="3198813" cy="1339850"/>
        </p:xfrm>
        <a:graphic>
          <a:graphicData uri="http://schemas.openxmlformats.org/presentationml/2006/ole">
            <mc:AlternateContent xmlns:mc="http://schemas.openxmlformats.org/markup-compatibility/2006">
              <mc:Choice xmlns:v="urn:schemas-microsoft-com:vml" Requires="v">
                <p:oleObj name="Equation" r:id="rId3" imgW="16240125" imgH="6800850" progId="Equation.3">
                  <p:embed/>
                </p:oleObj>
              </mc:Choice>
              <mc:Fallback>
                <p:oleObj name="Equation" r:id="rId3" imgW="16240125" imgH="680085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3286125"/>
                        <a:ext cx="3198813" cy="133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2166" name="Object 10"/>
          <p:cNvGraphicFramePr>
            <a:graphicFrameLocks noChangeAspect="1"/>
          </p:cNvGraphicFramePr>
          <p:nvPr/>
        </p:nvGraphicFramePr>
        <p:xfrm>
          <a:off x="3595688" y="2071688"/>
          <a:ext cx="476250" cy="431800"/>
        </p:xfrm>
        <a:graphic>
          <a:graphicData uri="http://schemas.openxmlformats.org/presentationml/2006/ole">
            <mc:AlternateContent xmlns:mc="http://schemas.openxmlformats.org/markup-compatibility/2006">
              <mc:Choice xmlns:v="urn:schemas-microsoft-com:vml" Requires="v">
                <p:oleObj name="Equation" r:id="rId5" imgW="2409825" imgH="2190750" progId="Equation.3">
                  <p:embed/>
                </p:oleObj>
              </mc:Choice>
              <mc:Fallback>
                <p:oleObj name="Equation" r:id="rId5" imgW="2409825" imgH="219075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688" y="2071688"/>
                        <a:ext cx="4762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 name="矩形 6"/>
          <p:cNvSpPr/>
          <p:nvPr/>
        </p:nvSpPr>
        <p:spPr>
          <a:xfrm>
            <a:off x="8604448" y="6405325"/>
            <a:ext cx="470803" cy="369332"/>
          </a:xfrm>
          <a:prstGeom prst="rect">
            <a:avLst/>
          </a:prstGeom>
        </p:spPr>
        <p:txBody>
          <a:bodyPr wrap="square">
            <a:spAutoFit/>
          </a:bodyPr>
          <a:lstStyle/>
          <a:p>
            <a:r>
              <a:rPr lang="en-US" altLang="zh-TW" dirty="0"/>
              <a:t>74</a:t>
            </a:r>
            <a:endParaRPr lang="zh-TW"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35B50482-7488-0B49-A3C9-3F910072E3F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3187" name="Rectangle 2"/>
          <p:cNvSpPr>
            <a:spLocks noGrp="1" noChangeArrowheads="1"/>
          </p:cNvSpPr>
          <p:nvPr>
            <p:ph type="title"/>
          </p:nvPr>
        </p:nvSpPr>
        <p:spPr/>
        <p:txBody>
          <a:bodyPr/>
          <a:lstStyle/>
          <a:p>
            <a:pPr eaLnBrk="1" hangingPunct="1"/>
            <a:r>
              <a:rPr lang="en-US" altLang="zh-TW" b="0"/>
              <a:t>11.5.7</a:t>
            </a:r>
            <a:r>
              <a:rPr lang="en-US" altLang="zh-TW"/>
              <a:t> </a:t>
            </a:r>
            <a:r>
              <a:rPr lang="en-US" altLang="en-US" b="0"/>
              <a:t>Curvature</a:t>
            </a:r>
            <a:endParaRPr lang="en-US" altLang="zh-TW" b="0"/>
          </a:p>
        </p:txBody>
      </p:sp>
      <p:sp>
        <p:nvSpPr>
          <p:cNvPr id="93188" name="Rectangle 3"/>
          <p:cNvSpPr>
            <a:spLocks noGrp="1" noChangeArrowheads="1"/>
          </p:cNvSpPr>
          <p:nvPr>
            <p:ph type="body" idx="1"/>
          </p:nvPr>
        </p:nvSpPr>
        <p:spPr/>
        <p:txBody>
          <a:bodyPr/>
          <a:lstStyle/>
          <a:p>
            <a:pPr eaLnBrk="1" hangingPunct="1"/>
            <a:r>
              <a:rPr lang="en-US" altLang="zh-TW" dirty="0"/>
              <a:t>natural curve breaks: curvature maxima and minima</a:t>
            </a:r>
          </a:p>
          <a:p>
            <a:pPr eaLnBrk="1" hangingPunct="1"/>
            <a:r>
              <a:rPr lang="en-US" altLang="zh-TW" dirty="0"/>
              <a:t>curvature passes through zero: local shape changes from convex to concave</a:t>
            </a:r>
          </a:p>
          <a:p>
            <a:pPr eaLnBrk="1" hangingPunct="1">
              <a:buFont typeface="Wingdings" panose="05000000000000000000" pitchFamily="2" charset="2"/>
              <a:buNone/>
            </a:pPr>
            <a:endParaRPr lang="en-US" altLang="zh-TW" dirty="0"/>
          </a:p>
        </p:txBody>
      </p:sp>
      <p:sp>
        <p:nvSpPr>
          <p:cNvPr id="5" name="矩形 4"/>
          <p:cNvSpPr/>
          <p:nvPr/>
        </p:nvSpPr>
        <p:spPr>
          <a:xfrm>
            <a:off x="8604448" y="6405325"/>
            <a:ext cx="470803" cy="369332"/>
          </a:xfrm>
          <a:prstGeom prst="rect">
            <a:avLst/>
          </a:prstGeom>
        </p:spPr>
        <p:txBody>
          <a:bodyPr wrap="square">
            <a:spAutoFit/>
          </a:bodyPr>
          <a:lstStyle/>
          <a:p>
            <a:r>
              <a:rPr lang="en-US" altLang="zh-TW" dirty="0"/>
              <a:t>75</a:t>
            </a:r>
            <a:endParaRPr lang="zh-TW"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857EA21C-9C23-F04C-BB5A-6228F161C96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4211" name="Rectangle 2"/>
          <p:cNvSpPr>
            <a:spLocks noGrp="1" noChangeArrowheads="1"/>
          </p:cNvSpPr>
          <p:nvPr>
            <p:ph type="title"/>
          </p:nvPr>
        </p:nvSpPr>
        <p:spPr/>
        <p:txBody>
          <a:bodyPr/>
          <a:lstStyle/>
          <a:p>
            <a:pPr eaLnBrk="1" hangingPunct="1"/>
            <a:r>
              <a:rPr lang="en-US" altLang="zh-TW" b="0"/>
              <a:t>11.5.7</a:t>
            </a:r>
            <a:r>
              <a:rPr lang="en-US" altLang="zh-TW"/>
              <a:t> </a:t>
            </a:r>
            <a:r>
              <a:rPr lang="en-US" altLang="en-US" b="0"/>
              <a:t>Curvature</a:t>
            </a:r>
            <a:endParaRPr lang="en-US" altLang="zh-TW" b="0"/>
          </a:p>
        </p:txBody>
      </p:sp>
      <p:sp>
        <p:nvSpPr>
          <p:cNvPr id="94212" name="Rectangle 3"/>
          <p:cNvSpPr>
            <a:spLocks noGrp="1" noChangeArrowheads="1"/>
          </p:cNvSpPr>
          <p:nvPr>
            <p:ph type="body" idx="1"/>
          </p:nvPr>
        </p:nvSpPr>
        <p:spPr/>
        <p:txBody>
          <a:bodyPr/>
          <a:lstStyle/>
          <a:p>
            <a:pPr eaLnBrk="1" hangingPunct="1"/>
            <a:r>
              <a:rPr lang="en-US" altLang="zh-TW"/>
              <a:t>surface elliptic: when limb in line drawing is convex</a:t>
            </a:r>
          </a:p>
          <a:p>
            <a:pPr eaLnBrk="1" hangingPunct="1"/>
            <a:r>
              <a:rPr lang="en-US" altLang="zh-TW"/>
              <a:t>surface hyperbolic: when its limb is concave</a:t>
            </a:r>
          </a:p>
          <a:p>
            <a:pPr eaLnBrk="1" hangingPunct="1"/>
            <a:r>
              <a:rPr lang="en-US" altLang="zh-TW"/>
              <a:t>surface parabolic: wherever curvature of limb zero</a:t>
            </a:r>
          </a:p>
          <a:p>
            <a:pPr eaLnBrk="1" hangingPunct="1"/>
            <a:endParaRPr lang="en-US" altLang="zh-TW"/>
          </a:p>
        </p:txBody>
      </p:sp>
      <p:sp>
        <p:nvSpPr>
          <p:cNvPr id="5" name="矩形 4"/>
          <p:cNvSpPr/>
          <p:nvPr/>
        </p:nvSpPr>
        <p:spPr>
          <a:xfrm>
            <a:off x="8604448" y="6405325"/>
            <a:ext cx="470803" cy="369332"/>
          </a:xfrm>
          <a:prstGeom prst="rect">
            <a:avLst/>
          </a:prstGeom>
        </p:spPr>
        <p:txBody>
          <a:bodyPr wrap="square">
            <a:spAutoFit/>
          </a:bodyPr>
          <a:lstStyle/>
          <a:p>
            <a:r>
              <a:rPr lang="en-US" altLang="zh-TW" dirty="0"/>
              <a:t>76</a:t>
            </a:r>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noChangeArrowheads="1"/>
          </p:cNvSpPr>
          <p:nvPr>
            <p:ph type="title"/>
          </p:nvPr>
        </p:nvSpPr>
        <p:spPr/>
        <p:txBody>
          <a:bodyPr/>
          <a:lstStyle/>
          <a:p>
            <a:pPr eaLnBrk="1" hangingPunct="1"/>
            <a:r>
              <a:rPr lang="en-US" altLang="zh-TW" dirty="0"/>
              <a:t>11.2 Extracting Boundary Pixels from a Segmented Image</a:t>
            </a:r>
            <a:endParaRPr lang="zh-TW" altLang="en-US" dirty="0"/>
          </a:p>
        </p:txBody>
      </p:sp>
      <p:sp>
        <p:nvSpPr>
          <p:cNvPr id="3" name="內容版面配置區 2">
            <a:extLst>
              <a:ext uri="{FF2B5EF4-FFF2-40B4-BE49-F238E27FC236}">
                <a16:creationId xmlns:a16="http://schemas.microsoft.com/office/drawing/2014/main" id="{7CF97BA5-0F3D-8946-ABA4-6AC00E3E1662}"/>
              </a:ext>
            </a:extLst>
          </p:cNvPr>
          <p:cNvSpPr>
            <a:spLocks noGrp="1"/>
          </p:cNvSpPr>
          <p:nvPr>
            <p:ph idx="1"/>
          </p:nvPr>
        </p:nvSpPr>
        <p:spPr>
          <a:xfrm>
            <a:off x="323850" y="1844675"/>
            <a:ext cx="8820150" cy="4608513"/>
          </a:xfrm>
        </p:spPr>
        <p:txBody>
          <a:bodyPr/>
          <a:lstStyle/>
          <a:p>
            <a:pPr eaLnBrk="1" hangingPunct="1">
              <a:defRPr/>
            </a:pPr>
            <a:r>
              <a:rPr lang="en-US" altLang="zh-TW" sz="2800" dirty="0"/>
              <a:t>Boundary extraction for small-sized images:</a:t>
            </a:r>
          </a:p>
          <a:p>
            <a:pPr eaLnBrk="1" hangingPunct="1">
              <a:buFont typeface="Wingdings" panose="05000000000000000000" pitchFamily="2" charset="2"/>
              <a:buNone/>
              <a:defRPr/>
            </a:pPr>
            <a:r>
              <a:rPr lang="en-US" altLang="zh-TW" sz="2800" dirty="0"/>
              <a:t>    </a:t>
            </a:r>
            <a:r>
              <a:rPr lang="en-US" altLang="zh-TW" sz="2800" dirty="0">
                <a:sym typeface="Wingdings" pitchFamily="2" charset="2"/>
              </a:rPr>
              <a:t> </a:t>
            </a:r>
            <a:r>
              <a:rPr lang="en-US" altLang="zh-TW" sz="2000" dirty="0"/>
              <a:t>memory problems; for large-sized one, simple border-tracking algo. may result in excessive I/O to storage</a:t>
            </a:r>
          </a:p>
          <a:p>
            <a:pPr lvl="2" eaLnBrk="1" hangingPunct="1">
              <a:defRPr/>
            </a:pPr>
            <a:r>
              <a:rPr lang="en-US" altLang="zh-TW" sz="2000" dirty="0"/>
              <a:t>4K UHD – (3840 × 2160) ~= 8.3M pixel</a:t>
            </a:r>
          </a:p>
          <a:p>
            <a:pPr lvl="2" eaLnBrk="1" hangingPunct="1">
              <a:defRPr/>
            </a:pPr>
            <a:r>
              <a:rPr lang="en-US" altLang="zh-TW" sz="2000" dirty="0"/>
              <a:t>Many techniques like </a:t>
            </a:r>
            <a:r>
              <a:rPr lang="en-US" altLang="zh-TW" sz="2000" i="1" dirty="0"/>
              <a:t>down-sampling</a:t>
            </a:r>
          </a:p>
          <a:p>
            <a:pPr lvl="2" eaLnBrk="1" hangingPunct="1">
              <a:defRPr/>
            </a:pPr>
            <a:r>
              <a:rPr lang="en-US" altLang="zh-TW" sz="2000" dirty="0"/>
              <a:t>It may be a problem back to 1992; how about TODAY?</a:t>
            </a:r>
          </a:p>
          <a:p>
            <a:pPr eaLnBrk="1" hangingPunct="1">
              <a:defRPr/>
            </a:pPr>
            <a:r>
              <a:rPr lang="en-US" altLang="zh-TW" sz="2800" dirty="0">
                <a:sym typeface="Wingdings" pitchFamily="2" charset="2"/>
              </a:rPr>
              <a:t>Border-tracking algorithm</a:t>
            </a:r>
            <a:r>
              <a:rPr lang="en-US" altLang="zh-TW" sz="2800" dirty="0"/>
              <a:t>: </a:t>
            </a:r>
            <a:r>
              <a:rPr lang="en-US" altLang="zh-TW" sz="2800" b="1" i="1" dirty="0"/>
              <a:t>border</a:t>
            </a:r>
          </a:p>
          <a:p>
            <a:pPr marL="514350" indent="-514350" eaLnBrk="1" hangingPunct="1">
              <a:buFont typeface="+mj-lt"/>
              <a:buAutoNum type="arabicPeriod"/>
              <a:defRPr/>
            </a:pPr>
            <a:r>
              <a:rPr lang="en-US" altLang="zh-TW" sz="2000" dirty="0"/>
              <a:t>Input: symbolic image</a:t>
            </a:r>
          </a:p>
          <a:p>
            <a:pPr marL="514350" indent="-514350" eaLnBrk="1" hangingPunct="1">
              <a:buFont typeface="+mj-lt"/>
              <a:buAutoNum type="arabicPeriod"/>
              <a:defRPr/>
            </a:pPr>
            <a:r>
              <a:rPr lang="en-US" altLang="zh-TW" sz="2000" dirty="0"/>
              <a:t>Output: a clockwise-ordered list of the coordinates of its border pixels</a:t>
            </a:r>
          </a:p>
          <a:p>
            <a:pPr marL="514350" indent="-514350" eaLnBrk="1" hangingPunct="1">
              <a:buFont typeface="+mj-lt"/>
              <a:buAutoNum type="arabicPeriod"/>
              <a:defRPr/>
            </a:pPr>
            <a:r>
              <a:rPr lang="en-US" altLang="zh-TW" sz="2000" dirty="0"/>
              <a:t>In one left-right, top-bottom scan through the image</a:t>
            </a:r>
          </a:p>
          <a:p>
            <a:pPr marL="514350" indent="-514350" eaLnBrk="1" hangingPunct="1">
              <a:buFont typeface="+mj-lt"/>
              <a:buAutoNum type="arabicPeriod"/>
              <a:defRPr/>
            </a:pPr>
            <a:r>
              <a:rPr lang="en-US" altLang="zh-TW" sz="2000" dirty="0"/>
              <a:t>During execution, </a:t>
            </a:r>
          </a:p>
          <a:p>
            <a:pPr marL="514350" indent="-514350" eaLnBrk="1" hangingPunct="1">
              <a:buFont typeface="Wingdings" panose="05000000000000000000" pitchFamily="2" charset="2"/>
              <a:buNone/>
              <a:defRPr/>
            </a:pPr>
            <a:r>
              <a:rPr lang="en-US" altLang="zh-TW" sz="2000" dirty="0"/>
              <a:t>	there are 3 sets of regions: </a:t>
            </a:r>
            <a:r>
              <a:rPr lang="en-US" altLang="zh-TW" sz="2000" b="1" i="1" dirty="0"/>
              <a:t>current, past, future</a:t>
            </a:r>
          </a:p>
          <a:p>
            <a:pPr eaLnBrk="1" hangingPunct="1">
              <a:defRPr/>
            </a:pPr>
            <a:endParaRPr lang="zh-TW" altLang="en-US" dirty="0"/>
          </a:p>
        </p:txBody>
      </p:sp>
      <p:sp>
        <p:nvSpPr>
          <p:cNvPr id="21508"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sp>
        <p:nvSpPr>
          <p:cNvPr id="5" name="矩形 4"/>
          <p:cNvSpPr/>
          <p:nvPr/>
        </p:nvSpPr>
        <p:spPr>
          <a:xfrm>
            <a:off x="8685699" y="6405325"/>
            <a:ext cx="389552" cy="369332"/>
          </a:xfrm>
          <a:prstGeom prst="rect">
            <a:avLst/>
          </a:prstGeom>
        </p:spPr>
        <p:txBody>
          <a:bodyPr wrap="square">
            <a:spAutoFit/>
          </a:bodyPr>
          <a:lstStyle/>
          <a:p>
            <a:r>
              <a:rPr lang="en-US" altLang="zh-TW" dirty="0"/>
              <a:t>7</a:t>
            </a:r>
            <a:endParaRPr lang="zh-TW"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a:extLst>
              <a:ext uri="{FF2B5EF4-FFF2-40B4-BE49-F238E27FC236}">
                <a16:creationId xmlns:a16="http://schemas.microsoft.com/office/drawing/2014/main" id="{34E619DE-AC1B-594A-827A-A27534A59C6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5235" name="Rectangle 2"/>
          <p:cNvSpPr>
            <a:spLocks noGrp="1" noChangeArrowheads="1"/>
          </p:cNvSpPr>
          <p:nvPr>
            <p:ph type="title"/>
          </p:nvPr>
        </p:nvSpPr>
        <p:spPr/>
        <p:txBody>
          <a:bodyPr/>
          <a:lstStyle/>
          <a:p>
            <a:pPr eaLnBrk="1" hangingPunct="1"/>
            <a:r>
              <a:rPr lang="en-US" altLang="zh-TW" b="0"/>
              <a:t>11.5.7</a:t>
            </a:r>
            <a:r>
              <a:rPr lang="en-US" altLang="zh-TW"/>
              <a:t> </a:t>
            </a:r>
            <a:r>
              <a:rPr lang="en-US" altLang="en-US" b="0"/>
              <a:t>Curvature</a:t>
            </a:r>
            <a:endParaRPr lang="en-US" altLang="zh-TW" b="0"/>
          </a:p>
        </p:txBody>
      </p:sp>
      <p:sp>
        <p:nvSpPr>
          <p:cNvPr id="95236" name="Rectangle 3"/>
          <p:cNvSpPr>
            <a:spLocks noGrp="1" noChangeArrowheads="1"/>
          </p:cNvSpPr>
          <p:nvPr>
            <p:ph type="body" idx="1"/>
          </p:nvPr>
        </p:nvSpPr>
        <p:spPr/>
        <p:txBody>
          <a:bodyPr/>
          <a:lstStyle/>
          <a:p>
            <a:pPr eaLnBrk="1" hangingPunct="1"/>
            <a:r>
              <a:rPr lang="en-US" altLang="zh-TW" i="1"/>
              <a:t>Nalwa</a:t>
            </a:r>
            <a:r>
              <a:rPr lang="en-US" altLang="zh-TW"/>
              <a:t>, </a:t>
            </a:r>
            <a:r>
              <a:rPr lang="en-US" altLang="zh-TW" i="1"/>
              <a:t>A Guided Tour of Computer Vision</a:t>
            </a:r>
            <a:r>
              <a:rPr lang="en-US" altLang="zh-TW"/>
              <a:t>, Fig. 4.14 </a:t>
            </a:r>
            <a:r>
              <a:rPr lang="zh-TW" altLang="en-US"/>
              <a:t>􀀀</a:t>
            </a:r>
          </a:p>
          <a:p>
            <a:pPr eaLnBrk="1" hangingPunct="1"/>
            <a:endParaRPr lang="en-US" altLang="zh-TW"/>
          </a:p>
        </p:txBody>
      </p:sp>
      <p:pic>
        <p:nvPicPr>
          <p:cNvPr id="952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604448" y="6405325"/>
            <a:ext cx="470803" cy="369332"/>
          </a:xfrm>
          <a:prstGeom prst="rect">
            <a:avLst/>
          </a:prstGeom>
        </p:spPr>
        <p:txBody>
          <a:bodyPr wrap="square">
            <a:spAutoFit/>
          </a:bodyPr>
          <a:lstStyle/>
          <a:p>
            <a:r>
              <a:rPr lang="en-US" altLang="zh-TW" dirty="0"/>
              <a:t>77</a:t>
            </a:r>
            <a:endParaRPr lang="zh-TW"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noChangeArrowheads="1"/>
          </p:cNvSpPr>
          <p:nvPr>
            <p:ph type="title"/>
          </p:nvPr>
        </p:nvSpPr>
        <p:spPr>
          <a:xfrm>
            <a:off x="1691680" y="429321"/>
            <a:ext cx="7452320" cy="1295400"/>
          </a:xfrm>
        </p:spPr>
        <p:txBody>
          <a:bodyPr/>
          <a:lstStyle/>
          <a:p>
            <a:pPr eaLnBrk="1" hangingPunct="1"/>
            <a:r>
              <a:rPr lang="en-US" altLang="en-US" dirty="0"/>
              <a:t>11.5 Segmentation of Arcs into Simple Segments</a:t>
            </a:r>
            <a:endParaRPr lang="zh-TW" altLang="en-US" dirty="0"/>
          </a:p>
        </p:txBody>
      </p:sp>
      <p:sp>
        <p:nvSpPr>
          <p:cNvPr id="35843" name="內容版面配置區 2"/>
          <p:cNvSpPr>
            <a:spLocks noGrp="1" noChangeArrowheads="1"/>
          </p:cNvSpPr>
          <p:nvPr>
            <p:ph idx="1"/>
          </p:nvPr>
        </p:nvSpPr>
        <p:spPr/>
        <p:txBody>
          <a:bodyPr/>
          <a:lstStyle/>
          <a:p>
            <a:pPr eaLnBrk="1" hangingPunct="1"/>
            <a:endParaRPr lang="en-US" altLang="zh-TW" dirty="0"/>
          </a:p>
          <a:p>
            <a:pPr eaLnBrk="1" hangingPunct="1"/>
            <a:endParaRPr lang="en-US" altLang="zh-TW" dirty="0"/>
          </a:p>
          <a:p>
            <a:pPr eaLnBrk="1" hangingPunct="1"/>
            <a:endParaRPr lang="en-US" altLang="zh-TW" dirty="0"/>
          </a:p>
          <a:p>
            <a:pPr eaLnBrk="1" hangingPunct="1">
              <a:buFont typeface="Wingdings" panose="05000000000000000000" pitchFamily="2" charset="2"/>
              <a:buNone/>
            </a:pPr>
            <a:r>
              <a:rPr lang="en-US" altLang="zh-TW" dirty="0"/>
              <a:t>                ……………………………</a:t>
            </a:r>
          </a:p>
        </p:txBody>
      </p:sp>
      <p:sp>
        <p:nvSpPr>
          <p:cNvPr id="3584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21</a:t>
            </a:r>
            <a:endParaRPr lang="zh-TW" altLang="en-US" dirty="0"/>
          </a:p>
        </p:txBody>
      </p:sp>
    </p:spTree>
    <p:extLst>
      <p:ext uri="{BB962C8B-B14F-4D97-AF65-F5344CB8AC3E}">
        <p14:creationId xmlns:p14="http://schemas.microsoft.com/office/powerpoint/2010/main" val="21727451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noChangeArrowheads="1"/>
          </p:cNvSpPr>
          <p:nvPr>
            <p:ph type="title"/>
          </p:nvPr>
        </p:nvSpPr>
        <p:spPr/>
        <p:txBody>
          <a:bodyPr/>
          <a:lstStyle/>
          <a:p>
            <a:r>
              <a:rPr lang="en-US" altLang="zh-TW" dirty="0"/>
              <a:t>11.6 Hough Transform</a:t>
            </a:r>
            <a:endParaRPr lang="zh-TW" altLang="en-US" dirty="0"/>
          </a:p>
        </p:txBody>
      </p:sp>
      <p:sp>
        <p:nvSpPr>
          <p:cNvPr id="96259" name="內容版面配置區 2"/>
          <p:cNvSpPr>
            <a:spLocks noGrp="1" noChangeArrowheads="1"/>
          </p:cNvSpPr>
          <p:nvPr>
            <p:ph idx="1"/>
          </p:nvPr>
        </p:nvSpPr>
        <p:spPr>
          <a:xfrm>
            <a:off x="642938" y="2041525"/>
            <a:ext cx="8072437" cy="4411663"/>
          </a:xfrm>
        </p:spPr>
        <p:txBody>
          <a:bodyPr/>
          <a:lstStyle/>
          <a:p>
            <a:r>
              <a:rPr lang="en-US" altLang="zh-TW"/>
              <a:t>Hough Transform: method for detecting </a:t>
            </a:r>
            <a:r>
              <a:rPr lang="en-US" altLang="zh-TW" b="1"/>
              <a:t>straight lines</a:t>
            </a:r>
            <a:r>
              <a:rPr lang="en-US" altLang="zh-TW"/>
              <a:t> and </a:t>
            </a:r>
            <a:r>
              <a:rPr lang="en-US" altLang="zh-TW" b="1"/>
              <a:t>curves</a:t>
            </a:r>
            <a:r>
              <a:rPr lang="en-US" altLang="zh-TW"/>
              <a:t> on gray level images.</a:t>
            </a:r>
          </a:p>
          <a:p>
            <a:r>
              <a:rPr lang="en-US" altLang="zh-TW"/>
              <a:t>Hough Transform: template matching</a:t>
            </a:r>
          </a:p>
          <a:p>
            <a:r>
              <a:rPr lang="en-US" altLang="zh-TW"/>
              <a:t>The Hough transform algorithm requires an </a:t>
            </a:r>
            <a:r>
              <a:rPr lang="en-US" altLang="zh-TW" b="1"/>
              <a:t>accumulator array </a:t>
            </a:r>
            <a:r>
              <a:rPr lang="en-US" altLang="zh-TW"/>
              <a:t>whose dimension corresponds to the number of unknown parameters in the equation of the family of curves being sought.</a:t>
            </a:r>
          </a:p>
        </p:txBody>
      </p:sp>
      <p:sp>
        <p:nvSpPr>
          <p:cNvPr id="96260"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5" name="矩形 4"/>
          <p:cNvSpPr/>
          <p:nvPr/>
        </p:nvSpPr>
        <p:spPr>
          <a:xfrm>
            <a:off x="8604448" y="6405325"/>
            <a:ext cx="470803" cy="369332"/>
          </a:xfrm>
          <a:prstGeom prst="rect">
            <a:avLst/>
          </a:prstGeom>
        </p:spPr>
        <p:txBody>
          <a:bodyPr wrap="square">
            <a:spAutoFit/>
          </a:bodyPr>
          <a:lstStyle/>
          <a:p>
            <a:r>
              <a:rPr lang="en-US" altLang="zh-TW" dirty="0"/>
              <a:t>78</a:t>
            </a:r>
            <a:endParaRPr lang="zh-TW"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p:txBody>
          <a:bodyPr/>
          <a:lstStyle/>
          <a:p>
            <a:r>
              <a:rPr lang="en-US" altLang="zh-TW" b="0"/>
              <a:t>Finding Straight-Line Segments</a:t>
            </a:r>
            <a:endParaRPr lang="zh-TW" altLang="en-US"/>
          </a:p>
        </p:txBody>
      </p:sp>
      <p:sp>
        <p:nvSpPr>
          <p:cNvPr id="97283" name="內容版面配置區 2"/>
          <p:cNvSpPr>
            <a:spLocks noGrp="1" noChangeArrowheads="1"/>
          </p:cNvSpPr>
          <p:nvPr>
            <p:ph idx="1"/>
          </p:nvPr>
        </p:nvSpPr>
        <p:spPr/>
        <p:txBody>
          <a:bodyPr/>
          <a:lstStyle/>
          <a:p>
            <a:r>
              <a:rPr lang="en-US" altLang="zh-TW"/>
              <a:t>Line equation </a:t>
            </a:r>
            <a:r>
              <a:rPr lang="en-US" altLang="zh-TW">
                <a:sym typeface="Wingdings" panose="05000000000000000000" pitchFamily="2" charset="2"/>
              </a:rPr>
              <a:t></a:t>
            </a:r>
            <a:r>
              <a:rPr lang="en-US" altLang="zh-TW"/>
              <a:t> </a:t>
            </a:r>
            <a:r>
              <a:rPr lang="en-US" altLang="zh-TW" i="1"/>
              <a:t>y=mx+b</a:t>
            </a:r>
          </a:p>
          <a:p>
            <a:r>
              <a:rPr lang="en-US" altLang="zh-TW"/>
              <a:t>point </a:t>
            </a:r>
            <a:r>
              <a:rPr lang="en-US" altLang="zh-TW">
                <a:sym typeface="Wingdings" panose="05000000000000000000" pitchFamily="2" charset="2"/>
              </a:rPr>
              <a:t></a:t>
            </a:r>
            <a:r>
              <a:rPr lang="en-US" altLang="zh-TW"/>
              <a:t> </a:t>
            </a:r>
            <a:r>
              <a:rPr lang="en-US" altLang="zh-TW" i="1"/>
              <a:t>(x,y)</a:t>
            </a:r>
          </a:p>
          <a:p>
            <a:pPr>
              <a:buFont typeface="Wingdings" panose="05000000000000000000" pitchFamily="2" charset="2"/>
              <a:buNone/>
            </a:pPr>
            <a:r>
              <a:rPr lang="en-US" altLang="zh-TW"/>
              <a:t>    slope </a:t>
            </a:r>
            <a:r>
              <a:rPr lang="en-US" altLang="zh-TW">
                <a:sym typeface="Wingdings" panose="05000000000000000000" pitchFamily="2" charset="2"/>
              </a:rPr>
              <a:t></a:t>
            </a:r>
            <a:r>
              <a:rPr lang="en-US" altLang="zh-TW"/>
              <a:t> </a:t>
            </a:r>
            <a:r>
              <a:rPr lang="en-US" altLang="zh-TW" i="1"/>
              <a:t>m</a:t>
            </a:r>
            <a:r>
              <a:rPr lang="en-US" altLang="zh-TW"/>
              <a:t>  ,   intercept  </a:t>
            </a:r>
            <a:r>
              <a:rPr lang="en-US" altLang="zh-TW">
                <a:sym typeface="Wingdings" panose="05000000000000000000" pitchFamily="2" charset="2"/>
              </a:rPr>
              <a:t> </a:t>
            </a:r>
            <a:r>
              <a:rPr lang="en-US" altLang="zh-TW" i="1">
                <a:sym typeface="Wingdings" panose="05000000000000000000" pitchFamily="2" charset="2"/>
              </a:rPr>
              <a:t>b</a:t>
            </a:r>
            <a:endParaRPr lang="en-US" altLang="zh-TW" i="1"/>
          </a:p>
          <a:p>
            <a:pPr>
              <a:buFont typeface="Wingdings" panose="05000000000000000000" pitchFamily="2" charset="2"/>
              <a:buNone/>
            </a:pPr>
            <a:endParaRPr lang="zh-TW" altLang="en-US"/>
          </a:p>
        </p:txBody>
      </p:sp>
      <p:sp>
        <p:nvSpPr>
          <p:cNvPr id="9728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cxnSp>
        <p:nvCxnSpPr>
          <p:cNvPr id="6" name="直線單箭頭接點 5">
            <a:extLst>
              <a:ext uri="{FF2B5EF4-FFF2-40B4-BE49-F238E27FC236}">
                <a16:creationId xmlns:a16="http://schemas.microsoft.com/office/drawing/2014/main" id="{05A7CD02-FA74-BD47-95B1-AC78646830AD}"/>
              </a:ext>
            </a:extLst>
          </p:cNvPr>
          <p:cNvCxnSpPr/>
          <p:nvPr/>
        </p:nvCxnSpPr>
        <p:spPr>
          <a:xfrm>
            <a:off x="1643063" y="4070350"/>
            <a:ext cx="2143125"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05953028-E738-5149-9196-8BC03041EF05}"/>
              </a:ext>
            </a:extLst>
          </p:cNvPr>
          <p:cNvCxnSpPr/>
          <p:nvPr/>
        </p:nvCxnSpPr>
        <p:spPr>
          <a:xfrm rot="5400000">
            <a:off x="642938" y="5072063"/>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40B19D64-A8F8-8644-8D94-56449CC046A0}"/>
              </a:ext>
            </a:extLst>
          </p:cNvPr>
          <p:cNvCxnSpPr/>
          <p:nvPr/>
        </p:nvCxnSpPr>
        <p:spPr>
          <a:xfrm>
            <a:off x="4643438" y="4999038"/>
            <a:ext cx="3143250" cy="1587"/>
          </a:xfrm>
          <a:prstGeom prst="straightConnector1">
            <a:avLst/>
          </a:prstGeom>
          <a:ln w="28575">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D2FACF13-1EE1-5C49-AEB7-85B3DB54D7A2}"/>
              </a:ext>
            </a:extLst>
          </p:cNvPr>
          <p:cNvCxnSpPr/>
          <p:nvPr/>
        </p:nvCxnSpPr>
        <p:spPr>
          <a:xfrm rot="16200000" flipV="1">
            <a:off x="4964907" y="4893469"/>
            <a:ext cx="2286000" cy="71437"/>
          </a:xfrm>
          <a:prstGeom prst="straightConnector1">
            <a:avLst/>
          </a:prstGeom>
          <a:ln w="28575">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D6AAA402-5220-2A4A-9FC9-6BC3013FAF1F}"/>
              </a:ext>
            </a:extLst>
          </p:cNvPr>
          <p:cNvCxnSpPr/>
          <p:nvPr/>
        </p:nvCxnSpPr>
        <p:spPr>
          <a:xfrm>
            <a:off x="5429250" y="4000500"/>
            <a:ext cx="2286000" cy="171450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290" name="文字方塊 18"/>
          <p:cNvSpPr txBox="1">
            <a:spLocks noChangeArrowheads="1"/>
          </p:cNvSpPr>
          <p:nvPr/>
        </p:nvSpPr>
        <p:spPr bwMode="auto">
          <a:xfrm>
            <a:off x="3786188" y="3794125"/>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x</a:t>
            </a:r>
            <a:endParaRPr lang="zh-TW" altLang="en-US" sz="2600" i="1">
              <a:solidFill>
                <a:srgbClr val="0000FF"/>
              </a:solidFill>
            </a:endParaRPr>
          </a:p>
        </p:txBody>
      </p:sp>
      <p:sp>
        <p:nvSpPr>
          <p:cNvPr id="97291" name="文字方塊 19"/>
          <p:cNvSpPr txBox="1">
            <a:spLocks noChangeArrowheads="1"/>
          </p:cNvSpPr>
          <p:nvPr/>
        </p:nvSpPr>
        <p:spPr bwMode="auto">
          <a:xfrm>
            <a:off x="1500188" y="6000750"/>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y</a:t>
            </a:r>
            <a:endParaRPr lang="zh-TW" altLang="en-US" sz="2600" i="1">
              <a:solidFill>
                <a:srgbClr val="0000FF"/>
              </a:solidFill>
            </a:endParaRPr>
          </a:p>
        </p:txBody>
      </p:sp>
      <p:sp>
        <p:nvSpPr>
          <p:cNvPr id="97292" name="文字方塊 20"/>
          <p:cNvSpPr txBox="1">
            <a:spLocks noChangeArrowheads="1"/>
          </p:cNvSpPr>
          <p:nvPr/>
        </p:nvSpPr>
        <p:spPr bwMode="auto">
          <a:xfrm>
            <a:off x="6143625" y="3714750"/>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336600"/>
                </a:solidFill>
              </a:rPr>
              <a:t>b</a:t>
            </a:r>
            <a:endParaRPr lang="zh-TW" altLang="en-US" sz="2600" i="1">
              <a:solidFill>
                <a:srgbClr val="336600"/>
              </a:solidFill>
            </a:endParaRPr>
          </a:p>
        </p:txBody>
      </p:sp>
      <p:sp>
        <p:nvSpPr>
          <p:cNvPr id="97293" name="文字方塊 21"/>
          <p:cNvSpPr txBox="1">
            <a:spLocks noChangeArrowheads="1"/>
          </p:cNvSpPr>
          <p:nvPr/>
        </p:nvSpPr>
        <p:spPr bwMode="auto">
          <a:xfrm>
            <a:off x="7715250" y="47228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336600"/>
                </a:solidFill>
              </a:rPr>
              <a:t>m</a:t>
            </a:r>
            <a:endParaRPr lang="zh-TW" altLang="en-US" sz="2600" i="1">
              <a:solidFill>
                <a:srgbClr val="336600"/>
              </a:solidFill>
            </a:endParaRPr>
          </a:p>
        </p:txBody>
      </p:sp>
      <p:sp>
        <p:nvSpPr>
          <p:cNvPr id="97294" name="文字方塊 22"/>
          <p:cNvSpPr txBox="1">
            <a:spLocks noChangeArrowheads="1"/>
          </p:cNvSpPr>
          <p:nvPr/>
        </p:nvSpPr>
        <p:spPr bwMode="auto">
          <a:xfrm>
            <a:off x="6786563" y="5722938"/>
            <a:ext cx="1500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FFFF"/>
                </a:solidFill>
              </a:rPr>
              <a:t>1=m+b</a:t>
            </a:r>
            <a:endParaRPr lang="zh-TW" altLang="en-US" sz="2600" i="1">
              <a:solidFill>
                <a:srgbClr val="00FFFF"/>
              </a:solidFill>
            </a:endParaRPr>
          </a:p>
        </p:txBody>
      </p:sp>
      <p:cxnSp>
        <p:nvCxnSpPr>
          <p:cNvPr id="16" name="直線單箭頭接點 15">
            <a:extLst>
              <a:ext uri="{FF2B5EF4-FFF2-40B4-BE49-F238E27FC236}">
                <a16:creationId xmlns:a16="http://schemas.microsoft.com/office/drawing/2014/main" id="{0864897C-6D66-1F40-8194-931794BBBA25}"/>
              </a:ext>
            </a:extLst>
          </p:cNvPr>
          <p:cNvCxnSpPr/>
          <p:nvPr/>
        </p:nvCxnSpPr>
        <p:spPr>
          <a:xfrm>
            <a:off x="1357313" y="3929063"/>
            <a:ext cx="1500187" cy="1071562"/>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7FC5B971-DFED-8847-BE51-E63A92F91CEE}"/>
              </a:ext>
            </a:extLst>
          </p:cNvPr>
          <p:cNvCxnSpPr/>
          <p:nvPr/>
        </p:nvCxnSpPr>
        <p:spPr>
          <a:xfrm>
            <a:off x="1143000" y="4429125"/>
            <a:ext cx="1857375" cy="71438"/>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6F3878B3-06BE-564F-8EE2-12E7A982E945}"/>
              </a:ext>
            </a:extLst>
          </p:cNvPr>
          <p:cNvCxnSpPr/>
          <p:nvPr/>
        </p:nvCxnSpPr>
        <p:spPr>
          <a:xfrm flipV="1">
            <a:off x="1357313" y="4000500"/>
            <a:ext cx="1500187" cy="85725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632F5750-8FD2-164F-B6E4-54DB441456F0}"/>
              </a:ext>
            </a:extLst>
          </p:cNvPr>
          <p:cNvCxnSpPr/>
          <p:nvPr/>
        </p:nvCxnSpPr>
        <p:spPr>
          <a:xfrm rot="16200000" flipH="1">
            <a:off x="1321594" y="3964781"/>
            <a:ext cx="1428750" cy="928688"/>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F94F2B25-17CC-3C46-AFFB-0F5825B4E16F}"/>
              </a:ext>
            </a:extLst>
          </p:cNvPr>
          <p:cNvCxnSpPr/>
          <p:nvPr/>
        </p:nvCxnSpPr>
        <p:spPr>
          <a:xfrm rot="16200000" flipH="1">
            <a:off x="1285875" y="4357688"/>
            <a:ext cx="1571625" cy="142875"/>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D01D9285-1017-584D-B043-2428842C38E0}"/>
              </a:ext>
            </a:extLst>
          </p:cNvPr>
          <p:cNvCxnSpPr/>
          <p:nvPr/>
        </p:nvCxnSpPr>
        <p:spPr>
          <a:xfrm rot="5400000">
            <a:off x="1357313" y="4143375"/>
            <a:ext cx="1428750" cy="57150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301" name="文字方塊 35"/>
          <p:cNvSpPr txBox="1">
            <a:spLocks noChangeArrowheads="1"/>
          </p:cNvSpPr>
          <p:nvPr/>
        </p:nvSpPr>
        <p:spPr bwMode="auto">
          <a:xfrm>
            <a:off x="1785938" y="4108450"/>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3800">
                <a:solidFill>
                  <a:srgbClr val="FF0000"/>
                </a:solidFill>
              </a:rPr>
              <a:t>．</a:t>
            </a:r>
            <a:r>
              <a:rPr lang="en-US" altLang="zh-TW" sz="1800"/>
              <a:t>(1,1)</a:t>
            </a:r>
            <a:endParaRPr lang="zh-TW" altLang="en-US" sz="1800"/>
          </a:p>
        </p:txBody>
      </p:sp>
      <p:sp>
        <p:nvSpPr>
          <p:cNvPr id="22" name="矩形 21"/>
          <p:cNvSpPr/>
          <p:nvPr/>
        </p:nvSpPr>
        <p:spPr>
          <a:xfrm>
            <a:off x="8604448" y="6405325"/>
            <a:ext cx="470803" cy="369332"/>
          </a:xfrm>
          <a:prstGeom prst="rect">
            <a:avLst/>
          </a:prstGeom>
        </p:spPr>
        <p:txBody>
          <a:bodyPr wrap="square">
            <a:spAutoFit/>
          </a:bodyPr>
          <a:lstStyle/>
          <a:p>
            <a:r>
              <a:rPr lang="en-US" altLang="zh-TW" dirty="0"/>
              <a:t>79</a:t>
            </a:r>
            <a:endParaRPr lang="zh-TW"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noChangeArrowheads="1"/>
          </p:cNvSpPr>
          <p:nvPr>
            <p:ph type="title"/>
          </p:nvPr>
        </p:nvSpPr>
        <p:spPr/>
        <p:txBody>
          <a:bodyPr/>
          <a:lstStyle/>
          <a:p>
            <a:r>
              <a:rPr lang="en-US" altLang="zh-TW" b="0"/>
              <a:t>Finding Straight-Line Segments</a:t>
            </a:r>
            <a:endParaRPr lang="zh-TW" altLang="en-US"/>
          </a:p>
        </p:txBody>
      </p:sp>
      <p:sp>
        <p:nvSpPr>
          <p:cNvPr id="98307" name="內容版面配置區 2"/>
          <p:cNvSpPr>
            <a:spLocks noGrp="1" noChangeArrowheads="1"/>
          </p:cNvSpPr>
          <p:nvPr>
            <p:ph idx="1"/>
          </p:nvPr>
        </p:nvSpPr>
        <p:spPr/>
        <p:txBody>
          <a:bodyPr/>
          <a:lstStyle/>
          <a:p>
            <a:r>
              <a:rPr lang="en-US" altLang="zh-TW"/>
              <a:t>Line equation </a:t>
            </a:r>
            <a:r>
              <a:rPr lang="en-US" altLang="zh-TW">
                <a:sym typeface="Wingdings" panose="05000000000000000000" pitchFamily="2" charset="2"/>
              </a:rPr>
              <a:t></a:t>
            </a:r>
            <a:r>
              <a:rPr lang="en-US" altLang="zh-TW"/>
              <a:t> </a:t>
            </a:r>
            <a:r>
              <a:rPr lang="en-US" altLang="zh-TW" i="1"/>
              <a:t>y=mx+b</a:t>
            </a:r>
          </a:p>
          <a:p>
            <a:r>
              <a:rPr lang="en-US" altLang="zh-TW"/>
              <a:t>point </a:t>
            </a:r>
            <a:r>
              <a:rPr lang="en-US" altLang="zh-TW">
                <a:sym typeface="Wingdings" panose="05000000000000000000" pitchFamily="2" charset="2"/>
              </a:rPr>
              <a:t></a:t>
            </a:r>
            <a:r>
              <a:rPr lang="en-US" altLang="zh-TW"/>
              <a:t> </a:t>
            </a:r>
            <a:r>
              <a:rPr lang="en-US" altLang="zh-TW" i="1"/>
              <a:t>(x,y)</a:t>
            </a:r>
          </a:p>
          <a:p>
            <a:pPr>
              <a:buFont typeface="Wingdings" panose="05000000000000000000" pitchFamily="2" charset="2"/>
              <a:buNone/>
            </a:pPr>
            <a:r>
              <a:rPr lang="en-US" altLang="zh-TW"/>
              <a:t>    slope </a:t>
            </a:r>
            <a:r>
              <a:rPr lang="en-US" altLang="zh-TW">
                <a:sym typeface="Wingdings" panose="05000000000000000000" pitchFamily="2" charset="2"/>
              </a:rPr>
              <a:t></a:t>
            </a:r>
            <a:r>
              <a:rPr lang="en-US" altLang="zh-TW"/>
              <a:t> </a:t>
            </a:r>
            <a:r>
              <a:rPr lang="en-US" altLang="zh-TW" i="1"/>
              <a:t>m</a:t>
            </a:r>
            <a:r>
              <a:rPr lang="en-US" altLang="zh-TW"/>
              <a:t>  ,   intercept  </a:t>
            </a:r>
            <a:r>
              <a:rPr lang="en-US" altLang="zh-TW">
                <a:sym typeface="Wingdings" panose="05000000000000000000" pitchFamily="2" charset="2"/>
              </a:rPr>
              <a:t> </a:t>
            </a:r>
            <a:r>
              <a:rPr lang="en-US" altLang="zh-TW" i="1">
                <a:sym typeface="Wingdings" panose="05000000000000000000" pitchFamily="2" charset="2"/>
              </a:rPr>
              <a:t>b</a:t>
            </a:r>
            <a:endParaRPr lang="en-US" altLang="zh-TW" i="1"/>
          </a:p>
          <a:p>
            <a:pPr>
              <a:buFont typeface="Wingdings" panose="05000000000000000000" pitchFamily="2" charset="2"/>
              <a:buNone/>
            </a:pPr>
            <a:endParaRPr lang="zh-TW" altLang="en-US"/>
          </a:p>
        </p:txBody>
      </p:sp>
      <p:sp>
        <p:nvSpPr>
          <p:cNvPr id="98308"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cxnSp>
        <p:nvCxnSpPr>
          <p:cNvPr id="6" name="直線單箭頭接點 5">
            <a:extLst>
              <a:ext uri="{FF2B5EF4-FFF2-40B4-BE49-F238E27FC236}">
                <a16:creationId xmlns:a16="http://schemas.microsoft.com/office/drawing/2014/main" id="{FA1360BC-BD1B-344C-B90F-80B0FE0A8763}"/>
              </a:ext>
            </a:extLst>
          </p:cNvPr>
          <p:cNvCxnSpPr/>
          <p:nvPr/>
        </p:nvCxnSpPr>
        <p:spPr>
          <a:xfrm>
            <a:off x="1643063" y="4070350"/>
            <a:ext cx="2143125"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60C4444E-048C-3848-8547-01F3873BCC57}"/>
              </a:ext>
            </a:extLst>
          </p:cNvPr>
          <p:cNvCxnSpPr/>
          <p:nvPr/>
        </p:nvCxnSpPr>
        <p:spPr>
          <a:xfrm rot="5400000">
            <a:off x="642938" y="5072063"/>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EA3AA40F-9296-264E-9440-0B832DFA2968}"/>
              </a:ext>
            </a:extLst>
          </p:cNvPr>
          <p:cNvCxnSpPr/>
          <p:nvPr/>
        </p:nvCxnSpPr>
        <p:spPr>
          <a:xfrm>
            <a:off x="4643438" y="4999038"/>
            <a:ext cx="3143250" cy="1587"/>
          </a:xfrm>
          <a:prstGeom prst="straightConnector1">
            <a:avLst/>
          </a:prstGeom>
          <a:ln w="28575">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42957644-9453-3F42-994B-AAD4FDDBA0D6}"/>
              </a:ext>
            </a:extLst>
          </p:cNvPr>
          <p:cNvCxnSpPr/>
          <p:nvPr/>
        </p:nvCxnSpPr>
        <p:spPr>
          <a:xfrm rot="16200000" flipV="1">
            <a:off x="4964907" y="4893469"/>
            <a:ext cx="2286000" cy="71437"/>
          </a:xfrm>
          <a:prstGeom prst="straightConnector1">
            <a:avLst/>
          </a:prstGeom>
          <a:ln w="28575">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B8633910-1BE3-604C-B324-0ADA20EE1F4F}"/>
              </a:ext>
            </a:extLst>
          </p:cNvPr>
          <p:cNvCxnSpPr/>
          <p:nvPr/>
        </p:nvCxnSpPr>
        <p:spPr>
          <a:xfrm>
            <a:off x="5429250" y="4000500"/>
            <a:ext cx="2286000" cy="171450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314" name="文字方塊 18"/>
          <p:cNvSpPr txBox="1">
            <a:spLocks noChangeArrowheads="1"/>
          </p:cNvSpPr>
          <p:nvPr/>
        </p:nvSpPr>
        <p:spPr bwMode="auto">
          <a:xfrm>
            <a:off x="3786188" y="3794125"/>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x</a:t>
            </a:r>
            <a:endParaRPr lang="zh-TW" altLang="en-US" sz="2600" i="1">
              <a:solidFill>
                <a:srgbClr val="0000FF"/>
              </a:solidFill>
            </a:endParaRPr>
          </a:p>
        </p:txBody>
      </p:sp>
      <p:sp>
        <p:nvSpPr>
          <p:cNvPr id="98315" name="文字方塊 19"/>
          <p:cNvSpPr txBox="1">
            <a:spLocks noChangeArrowheads="1"/>
          </p:cNvSpPr>
          <p:nvPr/>
        </p:nvSpPr>
        <p:spPr bwMode="auto">
          <a:xfrm>
            <a:off x="1500188" y="6000750"/>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y</a:t>
            </a:r>
            <a:endParaRPr lang="zh-TW" altLang="en-US" sz="2600" i="1">
              <a:solidFill>
                <a:srgbClr val="0000FF"/>
              </a:solidFill>
            </a:endParaRPr>
          </a:p>
        </p:txBody>
      </p:sp>
      <p:sp>
        <p:nvSpPr>
          <p:cNvPr id="98316" name="文字方塊 20"/>
          <p:cNvSpPr txBox="1">
            <a:spLocks noChangeArrowheads="1"/>
          </p:cNvSpPr>
          <p:nvPr/>
        </p:nvSpPr>
        <p:spPr bwMode="auto">
          <a:xfrm>
            <a:off x="6143625" y="3714750"/>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336600"/>
                </a:solidFill>
              </a:rPr>
              <a:t>b</a:t>
            </a:r>
            <a:endParaRPr lang="zh-TW" altLang="en-US" sz="2600" i="1">
              <a:solidFill>
                <a:srgbClr val="336600"/>
              </a:solidFill>
            </a:endParaRPr>
          </a:p>
        </p:txBody>
      </p:sp>
      <p:sp>
        <p:nvSpPr>
          <p:cNvPr id="98317" name="文字方塊 21"/>
          <p:cNvSpPr txBox="1">
            <a:spLocks noChangeArrowheads="1"/>
          </p:cNvSpPr>
          <p:nvPr/>
        </p:nvSpPr>
        <p:spPr bwMode="auto">
          <a:xfrm>
            <a:off x="7715250" y="47228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336600"/>
                </a:solidFill>
              </a:rPr>
              <a:t>m</a:t>
            </a:r>
            <a:endParaRPr lang="zh-TW" altLang="en-US" sz="2600" i="1">
              <a:solidFill>
                <a:srgbClr val="336600"/>
              </a:solidFill>
            </a:endParaRPr>
          </a:p>
        </p:txBody>
      </p:sp>
      <p:sp>
        <p:nvSpPr>
          <p:cNvPr id="98318" name="文字方塊 22"/>
          <p:cNvSpPr txBox="1">
            <a:spLocks noChangeArrowheads="1"/>
          </p:cNvSpPr>
          <p:nvPr/>
        </p:nvSpPr>
        <p:spPr bwMode="auto">
          <a:xfrm>
            <a:off x="7643813" y="5500688"/>
            <a:ext cx="1500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FFFF"/>
                </a:solidFill>
              </a:rPr>
              <a:t>1=m+b</a:t>
            </a:r>
            <a:endParaRPr lang="zh-TW" altLang="en-US" sz="2600" i="1">
              <a:solidFill>
                <a:srgbClr val="00FFFF"/>
              </a:solidFill>
            </a:endParaRPr>
          </a:p>
        </p:txBody>
      </p:sp>
      <p:cxnSp>
        <p:nvCxnSpPr>
          <p:cNvPr id="16" name="直線單箭頭接點 15">
            <a:extLst>
              <a:ext uri="{FF2B5EF4-FFF2-40B4-BE49-F238E27FC236}">
                <a16:creationId xmlns:a16="http://schemas.microsoft.com/office/drawing/2014/main" id="{CDA4DD1D-402A-A648-9A3E-D2E7935B5B28}"/>
              </a:ext>
            </a:extLst>
          </p:cNvPr>
          <p:cNvCxnSpPr/>
          <p:nvPr/>
        </p:nvCxnSpPr>
        <p:spPr>
          <a:xfrm>
            <a:off x="1357313" y="3929063"/>
            <a:ext cx="1500187" cy="1071562"/>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3D363D4C-2847-304B-AEF2-368C5599245C}"/>
              </a:ext>
            </a:extLst>
          </p:cNvPr>
          <p:cNvCxnSpPr/>
          <p:nvPr/>
        </p:nvCxnSpPr>
        <p:spPr>
          <a:xfrm>
            <a:off x="1143000" y="4429125"/>
            <a:ext cx="1857375" cy="71438"/>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DC9AB514-F606-E340-98B6-897C8FA5E61A}"/>
              </a:ext>
            </a:extLst>
          </p:cNvPr>
          <p:cNvCxnSpPr/>
          <p:nvPr/>
        </p:nvCxnSpPr>
        <p:spPr>
          <a:xfrm flipV="1">
            <a:off x="1357313" y="4000500"/>
            <a:ext cx="1500187" cy="85725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C1146EBF-9E9E-C042-8C4D-D510944556BB}"/>
              </a:ext>
            </a:extLst>
          </p:cNvPr>
          <p:cNvCxnSpPr/>
          <p:nvPr/>
        </p:nvCxnSpPr>
        <p:spPr>
          <a:xfrm rot="16200000" flipH="1">
            <a:off x="1321594" y="3964781"/>
            <a:ext cx="1428750" cy="928688"/>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BFAE329E-A76F-CB49-90BF-3C50397349F9}"/>
              </a:ext>
            </a:extLst>
          </p:cNvPr>
          <p:cNvCxnSpPr/>
          <p:nvPr/>
        </p:nvCxnSpPr>
        <p:spPr>
          <a:xfrm rot="16200000" flipH="1">
            <a:off x="1285875" y="4357688"/>
            <a:ext cx="1571625" cy="142875"/>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95B36EF2-D5D8-AC45-971C-FF763D5694C2}"/>
              </a:ext>
            </a:extLst>
          </p:cNvPr>
          <p:cNvCxnSpPr/>
          <p:nvPr/>
        </p:nvCxnSpPr>
        <p:spPr>
          <a:xfrm rot="5400000">
            <a:off x="1357313" y="4143375"/>
            <a:ext cx="1428750" cy="57150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a:extLst>
              <a:ext uri="{FF2B5EF4-FFF2-40B4-BE49-F238E27FC236}">
                <a16:creationId xmlns:a16="http://schemas.microsoft.com/office/drawing/2014/main" id="{16EBBF75-5680-F140-8E81-C8B806826246}"/>
              </a:ext>
            </a:extLst>
          </p:cNvPr>
          <p:cNvCxnSpPr/>
          <p:nvPr/>
        </p:nvCxnSpPr>
        <p:spPr>
          <a:xfrm>
            <a:off x="2143125" y="4500563"/>
            <a:ext cx="1500188" cy="1071562"/>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711D2C97-3653-1240-9B4E-5C844238A097}"/>
              </a:ext>
            </a:extLst>
          </p:cNvPr>
          <p:cNvCxnSpPr/>
          <p:nvPr/>
        </p:nvCxnSpPr>
        <p:spPr>
          <a:xfrm>
            <a:off x="1928813" y="5000625"/>
            <a:ext cx="1857375" cy="71438"/>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B09F1A61-E974-9E4D-A8B9-B00F416965EE}"/>
              </a:ext>
            </a:extLst>
          </p:cNvPr>
          <p:cNvCxnSpPr/>
          <p:nvPr/>
        </p:nvCxnSpPr>
        <p:spPr>
          <a:xfrm flipV="1">
            <a:off x="2143125" y="4572000"/>
            <a:ext cx="1500188" cy="85725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326960E3-9576-B848-B026-AE8BD6692C7E}"/>
              </a:ext>
            </a:extLst>
          </p:cNvPr>
          <p:cNvCxnSpPr/>
          <p:nvPr/>
        </p:nvCxnSpPr>
        <p:spPr>
          <a:xfrm rot="16200000" flipH="1">
            <a:off x="2107407" y="4536281"/>
            <a:ext cx="1428750" cy="928687"/>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EB463D2D-4D54-8348-91BB-69C78C64889D}"/>
              </a:ext>
            </a:extLst>
          </p:cNvPr>
          <p:cNvCxnSpPr/>
          <p:nvPr/>
        </p:nvCxnSpPr>
        <p:spPr>
          <a:xfrm rot="16200000" flipH="1">
            <a:off x="2071688" y="4929188"/>
            <a:ext cx="1571625" cy="142875"/>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a:extLst>
              <a:ext uri="{FF2B5EF4-FFF2-40B4-BE49-F238E27FC236}">
                <a16:creationId xmlns:a16="http://schemas.microsoft.com/office/drawing/2014/main" id="{54C3AB77-9CA3-2F4E-B770-225069B316C3}"/>
              </a:ext>
            </a:extLst>
          </p:cNvPr>
          <p:cNvCxnSpPr/>
          <p:nvPr/>
        </p:nvCxnSpPr>
        <p:spPr>
          <a:xfrm rot="5400000">
            <a:off x="2143125" y="4714875"/>
            <a:ext cx="1428750" cy="57150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331" name="文字方塊 42"/>
          <p:cNvSpPr txBox="1">
            <a:spLocks noChangeArrowheads="1"/>
          </p:cNvSpPr>
          <p:nvPr/>
        </p:nvSpPr>
        <p:spPr bwMode="auto">
          <a:xfrm>
            <a:off x="2571750" y="4679950"/>
            <a:ext cx="10715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3800">
                <a:solidFill>
                  <a:srgbClr val="FF0000"/>
                </a:solidFill>
              </a:rPr>
              <a:t>．</a:t>
            </a:r>
            <a:r>
              <a:rPr lang="en-US" altLang="zh-TW" sz="1800"/>
              <a:t>(2,2)</a:t>
            </a:r>
            <a:endParaRPr lang="zh-TW" altLang="en-US" sz="1800"/>
          </a:p>
        </p:txBody>
      </p:sp>
      <p:sp>
        <p:nvSpPr>
          <p:cNvPr id="98332" name="文字方塊 28"/>
          <p:cNvSpPr txBox="1">
            <a:spLocks noChangeArrowheads="1"/>
          </p:cNvSpPr>
          <p:nvPr/>
        </p:nvSpPr>
        <p:spPr bwMode="auto">
          <a:xfrm>
            <a:off x="1785938" y="4108450"/>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3800">
                <a:solidFill>
                  <a:srgbClr val="FF0000"/>
                </a:solidFill>
              </a:rPr>
              <a:t>．</a:t>
            </a:r>
            <a:r>
              <a:rPr lang="en-US" altLang="zh-TW" sz="1800"/>
              <a:t>(1,1)</a:t>
            </a:r>
            <a:endParaRPr lang="zh-TW" altLang="en-US" sz="1800"/>
          </a:p>
        </p:txBody>
      </p:sp>
      <p:cxnSp>
        <p:nvCxnSpPr>
          <p:cNvPr id="31" name="直線單箭頭接點 30">
            <a:extLst>
              <a:ext uri="{FF2B5EF4-FFF2-40B4-BE49-F238E27FC236}">
                <a16:creationId xmlns:a16="http://schemas.microsoft.com/office/drawing/2014/main" id="{700BFEE7-3412-C44C-843D-8EEC647B6166}"/>
              </a:ext>
            </a:extLst>
          </p:cNvPr>
          <p:cNvCxnSpPr/>
          <p:nvPr/>
        </p:nvCxnSpPr>
        <p:spPr>
          <a:xfrm rot="16200000" flipH="1">
            <a:off x="5429250" y="3929063"/>
            <a:ext cx="2428875" cy="1857375"/>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334" name="文字方塊 31"/>
          <p:cNvSpPr txBox="1">
            <a:spLocks noChangeArrowheads="1"/>
          </p:cNvSpPr>
          <p:nvPr/>
        </p:nvSpPr>
        <p:spPr bwMode="auto">
          <a:xfrm>
            <a:off x="6215063" y="5937250"/>
            <a:ext cx="1500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FFFF00"/>
                </a:solidFill>
              </a:rPr>
              <a:t>2=2m+b</a:t>
            </a:r>
            <a:endParaRPr lang="zh-TW" altLang="en-US" sz="2600" i="1">
              <a:solidFill>
                <a:srgbClr val="FFFF00"/>
              </a:solidFill>
            </a:endParaRPr>
          </a:p>
        </p:txBody>
      </p:sp>
      <p:sp>
        <p:nvSpPr>
          <p:cNvPr id="32" name="矩形 31"/>
          <p:cNvSpPr/>
          <p:nvPr/>
        </p:nvSpPr>
        <p:spPr>
          <a:xfrm>
            <a:off x="8604448" y="6405325"/>
            <a:ext cx="470803" cy="369332"/>
          </a:xfrm>
          <a:prstGeom prst="rect">
            <a:avLst/>
          </a:prstGeom>
        </p:spPr>
        <p:txBody>
          <a:bodyPr wrap="square">
            <a:spAutoFit/>
          </a:bodyPr>
          <a:lstStyle/>
          <a:p>
            <a:r>
              <a:rPr lang="en-US" altLang="zh-TW" dirty="0"/>
              <a:t>80</a:t>
            </a:r>
            <a:endParaRPr lang="zh-TW"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標題 1"/>
          <p:cNvSpPr>
            <a:spLocks noGrp="1" noChangeArrowheads="1"/>
          </p:cNvSpPr>
          <p:nvPr>
            <p:ph type="title"/>
          </p:nvPr>
        </p:nvSpPr>
        <p:spPr/>
        <p:txBody>
          <a:bodyPr/>
          <a:lstStyle/>
          <a:p>
            <a:r>
              <a:rPr lang="en-US" altLang="zh-TW" b="0"/>
              <a:t>Finding Straight-Line Segments</a:t>
            </a:r>
            <a:endParaRPr lang="zh-TW" altLang="en-US"/>
          </a:p>
        </p:txBody>
      </p:sp>
      <p:sp>
        <p:nvSpPr>
          <p:cNvPr id="99331" name="內容版面配置區 2"/>
          <p:cNvSpPr>
            <a:spLocks noGrp="1" noChangeArrowheads="1"/>
          </p:cNvSpPr>
          <p:nvPr>
            <p:ph idx="1"/>
          </p:nvPr>
        </p:nvSpPr>
        <p:spPr/>
        <p:txBody>
          <a:bodyPr/>
          <a:lstStyle/>
          <a:p>
            <a:r>
              <a:rPr lang="en-US" altLang="zh-TW"/>
              <a:t>Line equation </a:t>
            </a:r>
            <a:r>
              <a:rPr lang="en-US" altLang="zh-TW">
                <a:sym typeface="Wingdings" panose="05000000000000000000" pitchFamily="2" charset="2"/>
              </a:rPr>
              <a:t></a:t>
            </a:r>
            <a:r>
              <a:rPr lang="en-US" altLang="zh-TW"/>
              <a:t> </a:t>
            </a:r>
            <a:r>
              <a:rPr lang="en-US" altLang="zh-TW" i="1"/>
              <a:t>y=mx+b</a:t>
            </a:r>
          </a:p>
          <a:p>
            <a:r>
              <a:rPr lang="en-US" altLang="zh-TW"/>
              <a:t>point </a:t>
            </a:r>
            <a:r>
              <a:rPr lang="en-US" altLang="zh-TW">
                <a:sym typeface="Wingdings" panose="05000000000000000000" pitchFamily="2" charset="2"/>
              </a:rPr>
              <a:t></a:t>
            </a:r>
            <a:r>
              <a:rPr lang="en-US" altLang="zh-TW"/>
              <a:t> </a:t>
            </a:r>
            <a:r>
              <a:rPr lang="en-US" altLang="zh-TW" i="1"/>
              <a:t>(x,y)</a:t>
            </a:r>
          </a:p>
          <a:p>
            <a:pPr>
              <a:buFont typeface="Wingdings" panose="05000000000000000000" pitchFamily="2" charset="2"/>
              <a:buNone/>
            </a:pPr>
            <a:r>
              <a:rPr lang="en-US" altLang="zh-TW"/>
              <a:t>    slope </a:t>
            </a:r>
            <a:r>
              <a:rPr lang="en-US" altLang="zh-TW">
                <a:sym typeface="Wingdings" panose="05000000000000000000" pitchFamily="2" charset="2"/>
              </a:rPr>
              <a:t></a:t>
            </a:r>
            <a:r>
              <a:rPr lang="en-US" altLang="zh-TW"/>
              <a:t> </a:t>
            </a:r>
            <a:r>
              <a:rPr lang="en-US" altLang="zh-TW" i="1"/>
              <a:t>m</a:t>
            </a:r>
            <a:r>
              <a:rPr lang="en-US" altLang="zh-TW"/>
              <a:t>  ,   intercept  </a:t>
            </a:r>
            <a:r>
              <a:rPr lang="en-US" altLang="zh-TW">
                <a:sym typeface="Wingdings" panose="05000000000000000000" pitchFamily="2" charset="2"/>
              </a:rPr>
              <a:t> </a:t>
            </a:r>
            <a:r>
              <a:rPr lang="en-US" altLang="zh-TW" i="1">
                <a:sym typeface="Wingdings" panose="05000000000000000000" pitchFamily="2" charset="2"/>
              </a:rPr>
              <a:t>b</a:t>
            </a:r>
            <a:endParaRPr lang="en-US" altLang="zh-TW" i="1"/>
          </a:p>
          <a:p>
            <a:pPr>
              <a:buFont typeface="Wingdings" panose="05000000000000000000" pitchFamily="2" charset="2"/>
              <a:buNone/>
            </a:pPr>
            <a:endParaRPr lang="zh-TW" altLang="en-US"/>
          </a:p>
        </p:txBody>
      </p:sp>
      <p:sp>
        <p:nvSpPr>
          <p:cNvPr id="99332"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cxnSp>
        <p:nvCxnSpPr>
          <p:cNvPr id="6" name="直線單箭頭接點 5">
            <a:extLst>
              <a:ext uri="{FF2B5EF4-FFF2-40B4-BE49-F238E27FC236}">
                <a16:creationId xmlns:a16="http://schemas.microsoft.com/office/drawing/2014/main" id="{773BC0AB-F07B-F744-8C77-639A761FD086}"/>
              </a:ext>
            </a:extLst>
          </p:cNvPr>
          <p:cNvCxnSpPr/>
          <p:nvPr/>
        </p:nvCxnSpPr>
        <p:spPr>
          <a:xfrm>
            <a:off x="1643063" y="4070350"/>
            <a:ext cx="2143125"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10C082E7-C459-4340-914F-A7BAC8FF2391}"/>
              </a:ext>
            </a:extLst>
          </p:cNvPr>
          <p:cNvCxnSpPr/>
          <p:nvPr/>
        </p:nvCxnSpPr>
        <p:spPr>
          <a:xfrm rot="5400000">
            <a:off x="642938" y="5072063"/>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8C119DEA-C7D5-1348-A085-82123ED2F68E}"/>
              </a:ext>
            </a:extLst>
          </p:cNvPr>
          <p:cNvCxnSpPr/>
          <p:nvPr/>
        </p:nvCxnSpPr>
        <p:spPr>
          <a:xfrm>
            <a:off x="4643438" y="4999038"/>
            <a:ext cx="3143250" cy="1587"/>
          </a:xfrm>
          <a:prstGeom prst="straightConnector1">
            <a:avLst/>
          </a:prstGeom>
          <a:ln w="28575">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DA2D1050-EEA0-8D46-9449-1FB96D4AC903}"/>
              </a:ext>
            </a:extLst>
          </p:cNvPr>
          <p:cNvCxnSpPr/>
          <p:nvPr/>
        </p:nvCxnSpPr>
        <p:spPr>
          <a:xfrm rot="16200000" flipV="1">
            <a:off x="4964907" y="4893469"/>
            <a:ext cx="2286000" cy="71437"/>
          </a:xfrm>
          <a:prstGeom prst="straightConnector1">
            <a:avLst/>
          </a:prstGeom>
          <a:ln w="28575">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47528D2F-56F3-5F46-842C-B5DAED5084DB}"/>
              </a:ext>
            </a:extLst>
          </p:cNvPr>
          <p:cNvCxnSpPr/>
          <p:nvPr/>
        </p:nvCxnSpPr>
        <p:spPr>
          <a:xfrm>
            <a:off x="5429250" y="4000500"/>
            <a:ext cx="2286000" cy="171450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9338" name="文字方塊 18"/>
          <p:cNvSpPr txBox="1">
            <a:spLocks noChangeArrowheads="1"/>
          </p:cNvSpPr>
          <p:nvPr/>
        </p:nvSpPr>
        <p:spPr bwMode="auto">
          <a:xfrm>
            <a:off x="3786188" y="3794125"/>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x</a:t>
            </a:r>
            <a:endParaRPr lang="zh-TW" altLang="en-US" sz="2600" i="1">
              <a:solidFill>
                <a:srgbClr val="0000FF"/>
              </a:solidFill>
            </a:endParaRPr>
          </a:p>
        </p:txBody>
      </p:sp>
      <p:sp>
        <p:nvSpPr>
          <p:cNvPr id="99339" name="文字方塊 19"/>
          <p:cNvSpPr txBox="1">
            <a:spLocks noChangeArrowheads="1"/>
          </p:cNvSpPr>
          <p:nvPr/>
        </p:nvSpPr>
        <p:spPr bwMode="auto">
          <a:xfrm>
            <a:off x="1500188" y="6000750"/>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y</a:t>
            </a:r>
            <a:endParaRPr lang="zh-TW" altLang="en-US" sz="2600" i="1">
              <a:solidFill>
                <a:srgbClr val="0000FF"/>
              </a:solidFill>
            </a:endParaRPr>
          </a:p>
        </p:txBody>
      </p:sp>
      <p:sp>
        <p:nvSpPr>
          <p:cNvPr id="99340" name="文字方塊 20"/>
          <p:cNvSpPr txBox="1">
            <a:spLocks noChangeArrowheads="1"/>
          </p:cNvSpPr>
          <p:nvPr/>
        </p:nvSpPr>
        <p:spPr bwMode="auto">
          <a:xfrm>
            <a:off x="6143625" y="3714750"/>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336600"/>
                </a:solidFill>
              </a:rPr>
              <a:t>b</a:t>
            </a:r>
            <a:endParaRPr lang="zh-TW" altLang="en-US" sz="2600" i="1">
              <a:solidFill>
                <a:srgbClr val="336600"/>
              </a:solidFill>
            </a:endParaRPr>
          </a:p>
        </p:txBody>
      </p:sp>
      <p:sp>
        <p:nvSpPr>
          <p:cNvPr id="99341" name="文字方塊 21"/>
          <p:cNvSpPr txBox="1">
            <a:spLocks noChangeArrowheads="1"/>
          </p:cNvSpPr>
          <p:nvPr/>
        </p:nvSpPr>
        <p:spPr bwMode="auto">
          <a:xfrm>
            <a:off x="7715250" y="47228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336600"/>
                </a:solidFill>
              </a:rPr>
              <a:t>m</a:t>
            </a:r>
            <a:endParaRPr lang="zh-TW" altLang="en-US" sz="2600" i="1">
              <a:solidFill>
                <a:srgbClr val="336600"/>
              </a:solidFill>
            </a:endParaRPr>
          </a:p>
        </p:txBody>
      </p:sp>
      <p:sp>
        <p:nvSpPr>
          <p:cNvPr id="99342" name="文字方塊 22"/>
          <p:cNvSpPr txBox="1">
            <a:spLocks noChangeArrowheads="1"/>
          </p:cNvSpPr>
          <p:nvPr/>
        </p:nvSpPr>
        <p:spPr bwMode="auto">
          <a:xfrm>
            <a:off x="7643813" y="5500688"/>
            <a:ext cx="1500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FFFF"/>
                </a:solidFill>
              </a:rPr>
              <a:t>1=m+b</a:t>
            </a:r>
            <a:endParaRPr lang="zh-TW" altLang="en-US" sz="2600" i="1">
              <a:solidFill>
                <a:srgbClr val="00FFFF"/>
              </a:solidFill>
            </a:endParaRPr>
          </a:p>
        </p:txBody>
      </p:sp>
      <p:cxnSp>
        <p:nvCxnSpPr>
          <p:cNvPr id="16" name="直線單箭頭接點 15">
            <a:extLst>
              <a:ext uri="{FF2B5EF4-FFF2-40B4-BE49-F238E27FC236}">
                <a16:creationId xmlns:a16="http://schemas.microsoft.com/office/drawing/2014/main" id="{AEEE71C8-1853-DA49-BB3F-9E921FE8524D}"/>
              </a:ext>
            </a:extLst>
          </p:cNvPr>
          <p:cNvCxnSpPr/>
          <p:nvPr/>
        </p:nvCxnSpPr>
        <p:spPr>
          <a:xfrm>
            <a:off x="1357313" y="3929063"/>
            <a:ext cx="1500187" cy="1071562"/>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8BC9E1BA-528C-9447-A264-9A378BBFBDE5}"/>
              </a:ext>
            </a:extLst>
          </p:cNvPr>
          <p:cNvCxnSpPr/>
          <p:nvPr/>
        </p:nvCxnSpPr>
        <p:spPr>
          <a:xfrm>
            <a:off x="1143000" y="4429125"/>
            <a:ext cx="1857375" cy="71438"/>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1A2F20DD-AA99-734E-9202-F3A0363FC3B0}"/>
              </a:ext>
            </a:extLst>
          </p:cNvPr>
          <p:cNvCxnSpPr/>
          <p:nvPr/>
        </p:nvCxnSpPr>
        <p:spPr>
          <a:xfrm flipV="1">
            <a:off x="1357313" y="4000500"/>
            <a:ext cx="1500187" cy="85725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193ED28C-5451-8545-A45A-1EAB07A8B1BA}"/>
              </a:ext>
            </a:extLst>
          </p:cNvPr>
          <p:cNvCxnSpPr/>
          <p:nvPr/>
        </p:nvCxnSpPr>
        <p:spPr>
          <a:xfrm rot="16200000" flipH="1">
            <a:off x="1321594" y="3964781"/>
            <a:ext cx="1428750" cy="928688"/>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1157FC55-8F99-C24D-BA35-9747FE974287}"/>
              </a:ext>
            </a:extLst>
          </p:cNvPr>
          <p:cNvCxnSpPr/>
          <p:nvPr/>
        </p:nvCxnSpPr>
        <p:spPr>
          <a:xfrm rot="16200000" flipH="1">
            <a:off x="1285875" y="4357688"/>
            <a:ext cx="1571625" cy="142875"/>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2EA1A07F-8D3D-DF43-8C1B-A9D407DB3B9A}"/>
              </a:ext>
            </a:extLst>
          </p:cNvPr>
          <p:cNvCxnSpPr/>
          <p:nvPr/>
        </p:nvCxnSpPr>
        <p:spPr>
          <a:xfrm rot="5400000">
            <a:off x="1357313" y="4143375"/>
            <a:ext cx="1428750" cy="571500"/>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a:extLst>
              <a:ext uri="{FF2B5EF4-FFF2-40B4-BE49-F238E27FC236}">
                <a16:creationId xmlns:a16="http://schemas.microsoft.com/office/drawing/2014/main" id="{6F177CF9-A352-664B-B7A0-37239240CB37}"/>
              </a:ext>
            </a:extLst>
          </p:cNvPr>
          <p:cNvCxnSpPr/>
          <p:nvPr/>
        </p:nvCxnSpPr>
        <p:spPr>
          <a:xfrm>
            <a:off x="2143125" y="4500563"/>
            <a:ext cx="1500188" cy="1071562"/>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2992D65A-EBF9-1D45-8B10-5013AAE2C450}"/>
              </a:ext>
            </a:extLst>
          </p:cNvPr>
          <p:cNvCxnSpPr/>
          <p:nvPr/>
        </p:nvCxnSpPr>
        <p:spPr>
          <a:xfrm>
            <a:off x="1928813" y="5000625"/>
            <a:ext cx="1857375" cy="71438"/>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C8C01CBA-6E92-AD4D-8EA2-A57F7194D50D}"/>
              </a:ext>
            </a:extLst>
          </p:cNvPr>
          <p:cNvCxnSpPr/>
          <p:nvPr/>
        </p:nvCxnSpPr>
        <p:spPr>
          <a:xfrm flipV="1">
            <a:off x="2143125" y="4572000"/>
            <a:ext cx="1500188" cy="85725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EDD4A2DA-E182-7B49-8D7D-691773C66219}"/>
              </a:ext>
            </a:extLst>
          </p:cNvPr>
          <p:cNvCxnSpPr/>
          <p:nvPr/>
        </p:nvCxnSpPr>
        <p:spPr>
          <a:xfrm rot="16200000" flipH="1">
            <a:off x="2107407" y="4536281"/>
            <a:ext cx="1428750" cy="928687"/>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4F028F0B-9FF9-B64B-82F6-1A6B52AD2B4A}"/>
              </a:ext>
            </a:extLst>
          </p:cNvPr>
          <p:cNvCxnSpPr/>
          <p:nvPr/>
        </p:nvCxnSpPr>
        <p:spPr>
          <a:xfrm rot="16200000" flipH="1">
            <a:off x="2071688" y="4929188"/>
            <a:ext cx="1571625" cy="142875"/>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a:extLst>
              <a:ext uri="{FF2B5EF4-FFF2-40B4-BE49-F238E27FC236}">
                <a16:creationId xmlns:a16="http://schemas.microsoft.com/office/drawing/2014/main" id="{D97073C4-6A54-FE40-A900-CCD27749BDEE}"/>
              </a:ext>
            </a:extLst>
          </p:cNvPr>
          <p:cNvCxnSpPr/>
          <p:nvPr/>
        </p:nvCxnSpPr>
        <p:spPr>
          <a:xfrm rot="5400000">
            <a:off x="2143125" y="4714875"/>
            <a:ext cx="1428750" cy="57150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9355" name="文字方塊 42"/>
          <p:cNvSpPr txBox="1">
            <a:spLocks noChangeArrowheads="1"/>
          </p:cNvSpPr>
          <p:nvPr/>
        </p:nvSpPr>
        <p:spPr bwMode="auto">
          <a:xfrm>
            <a:off x="2571750" y="4679950"/>
            <a:ext cx="10715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3800">
                <a:solidFill>
                  <a:srgbClr val="FF0000"/>
                </a:solidFill>
              </a:rPr>
              <a:t>．</a:t>
            </a:r>
            <a:r>
              <a:rPr lang="en-US" altLang="zh-TW" sz="1800"/>
              <a:t>(2,2)</a:t>
            </a:r>
            <a:endParaRPr lang="zh-TW" altLang="en-US" sz="1800"/>
          </a:p>
        </p:txBody>
      </p:sp>
      <p:sp>
        <p:nvSpPr>
          <p:cNvPr id="99356" name="文字方塊 28"/>
          <p:cNvSpPr txBox="1">
            <a:spLocks noChangeArrowheads="1"/>
          </p:cNvSpPr>
          <p:nvPr/>
        </p:nvSpPr>
        <p:spPr bwMode="auto">
          <a:xfrm>
            <a:off x="1785938" y="4108450"/>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3800">
                <a:solidFill>
                  <a:srgbClr val="FF0000"/>
                </a:solidFill>
              </a:rPr>
              <a:t>．</a:t>
            </a:r>
            <a:r>
              <a:rPr lang="en-US" altLang="zh-TW" sz="1800"/>
              <a:t>(1,1)</a:t>
            </a:r>
            <a:endParaRPr lang="zh-TW" altLang="en-US" sz="1800"/>
          </a:p>
        </p:txBody>
      </p:sp>
      <p:cxnSp>
        <p:nvCxnSpPr>
          <p:cNvPr id="31" name="直線單箭頭接點 30">
            <a:extLst>
              <a:ext uri="{FF2B5EF4-FFF2-40B4-BE49-F238E27FC236}">
                <a16:creationId xmlns:a16="http://schemas.microsoft.com/office/drawing/2014/main" id="{EC02C0A6-C2D4-4840-938E-FA65C2145923}"/>
              </a:ext>
            </a:extLst>
          </p:cNvPr>
          <p:cNvCxnSpPr/>
          <p:nvPr/>
        </p:nvCxnSpPr>
        <p:spPr>
          <a:xfrm rot="16200000" flipH="1">
            <a:off x="5429250" y="3929063"/>
            <a:ext cx="2428875" cy="1857375"/>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9358" name="文字方塊 31"/>
          <p:cNvSpPr txBox="1">
            <a:spLocks noChangeArrowheads="1"/>
          </p:cNvSpPr>
          <p:nvPr/>
        </p:nvSpPr>
        <p:spPr bwMode="auto">
          <a:xfrm>
            <a:off x="6215063" y="5937250"/>
            <a:ext cx="1500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FFFF00"/>
                </a:solidFill>
              </a:rPr>
              <a:t>2=2m+b</a:t>
            </a:r>
            <a:endParaRPr lang="zh-TW" altLang="en-US" sz="2600" i="1">
              <a:solidFill>
                <a:srgbClr val="FFFF00"/>
              </a:solidFill>
            </a:endParaRPr>
          </a:p>
        </p:txBody>
      </p:sp>
      <p:sp>
        <p:nvSpPr>
          <p:cNvPr id="33" name="橢圓 32">
            <a:extLst>
              <a:ext uri="{FF2B5EF4-FFF2-40B4-BE49-F238E27FC236}">
                <a16:creationId xmlns:a16="http://schemas.microsoft.com/office/drawing/2014/main" id="{53A9ECFC-0F58-5748-BEB3-66A9DA24A5C4}"/>
              </a:ext>
            </a:extLst>
          </p:cNvPr>
          <p:cNvSpPr/>
          <p:nvPr/>
        </p:nvSpPr>
        <p:spPr>
          <a:xfrm>
            <a:off x="6572250" y="4857750"/>
            <a:ext cx="357188" cy="357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36" name="直線單箭頭接點 35">
            <a:extLst>
              <a:ext uri="{FF2B5EF4-FFF2-40B4-BE49-F238E27FC236}">
                <a16:creationId xmlns:a16="http://schemas.microsoft.com/office/drawing/2014/main" id="{DEC2FDAB-C2AB-9F4B-B473-7B9CB815E690}"/>
              </a:ext>
            </a:extLst>
          </p:cNvPr>
          <p:cNvCxnSpPr/>
          <p:nvPr/>
        </p:nvCxnSpPr>
        <p:spPr>
          <a:xfrm>
            <a:off x="928688" y="3571875"/>
            <a:ext cx="3286125" cy="2428875"/>
          </a:xfrm>
          <a:prstGeom prst="straightConnector1">
            <a:avLst/>
          </a:prstGeom>
          <a:ln w="381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直線單箭頭接點 49">
            <a:extLst>
              <a:ext uri="{FF2B5EF4-FFF2-40B4-BE49-F238E27FC236}">
                <a16:creationId xmlns:a16="http://schemas.microsoft.com/office/drawing/2014/main" id="{BCDBE2CE-9614-5A46-AD06-51E47ABD969B}"/>
              </a:ext>
            </a:extLst>
          </p:cNvPr>
          <p:cNvCxnSpPr/>
          <p:nvPr/>
        </p:nvCxnSpPr>
        <p:spPr>
          <a:xfrm rot="10800000" flipV="1">
            <a:off x="6715125" y="4519613"/>
            <a:ext cx="552450" cy="4810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9362" name="文字方塊 51"/>
          <p:cNvSpPr txBox="1">
            <a:spLocks noChangeArrowheads="1"/>
          </p:cNvSpPr>
          <p:nvPr/>
        </p:nvSpPr>
        <p:spPr bwMode="auto">
          <a:xfrm>
            <a:off x="6929438" y="4071938"/>
            <a:ext cx="1571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b="1" i="1">
                <a:solidFill>
                  <a:srgbClr val="FF0000"/>
                </a:solidFill>
              </a:rPr>
              <a:t>(1,0)</a:t>
            </a:r>
            <a:endParaRPr lang="zh-TW" altLang="en-US" sz="2600" b="1" i="1">
              <a:solidFill>
                <a:srgbClr val="FF0000"/>
              </a:solidFill>
            </a:endParaRPr>
          </a:p>
        </p:txBody>
      </p:sp>
      <p:sp>
        <p:nvSpPr>
          <p:cNvPr id="99363" name="文字方塊 52"/>
          <p:cNvSpPr txBox="1">
            <a:spLocks noChangeArrowheads="1"/>
          </p:cNvSpPr>
          <p:nvPr/>
        </p:nvSpPr>
        <p:spPr bwMode="auto">
          <a:xfrm>
            <a:off x="3571875" y="5929313"/>
            <a:ext cx="17859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b="1" i="1">
                <a:solidFill>
                  <a:srgbClr val="FF0000"/>
                </a:solidFill>
              </a:rPr>
              <a:t>y=1*x+0</a:t>
            </a:r>
            <a:endParaRPr lang="zh-TW" altLang="en-US" sz="2600" b="1" i="1">
              <a:solidFill>
                <a:srgbClr val="FF0000"/>
              </a:solidFill>
            </a:endParaRPr>
          </a:p>
        </p:txBody>
      </p:sp>
      <p:sp>
        <p:nvSpPr>
          <p:cNvPr id="43" name="矩形 42"/>
          <p:cNvSpPr/>
          <p:nvPr/>
        </p:nvSpPr>
        <p:spPr>
          <a:xfrm>
            <a:off x="8604448" y="6405325"/>
            <a:ext cx="470803" cy="369332"/>
          </a:xfrm>
          <a:prstGeom prst="rect">
            <a:avLst/>
          </a:prstGeom>
        </p:spPr>
        <p:txBody>
          <a:bodyPr wrap="square">
            <a:spAutoFit/>
          </a:bodyPr>
          <a:lstStyle/>
          <a:p>
            <a:r>
              <a:rPr lang="en-US" altLang="zh-TW" dirty="0"/>
              <a:t>81</a:t>
            </a:r>
            <a:endParaRPr lang="zh-TW"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a:spLocks noGrp="1" noChangeArrowheads="1"/>
          </p:cNvSpPr>
          <p:nvPr>
            <p:ph type="title"/>
          </p:nvPr>
        </p:nvSpPr>
        <p:spPr/>
        <p:txBody>
          <a:bodyPr/>
          <a:lstStyle/>
          <a:p>
            <a:r>
              <a:rPr lang="en-US" altLang="zh-TW"/>
              <a:t>Example</a:t>
            </a:r>
            <a:endParaRPr lang="zh-TW" altLang="en-US"/>
          </a:p>
        </p:txBody>
      </p:sp>
      <p:sp>
        <p:nvSpPr>
          <p:cNvPr id="100355" name="內容版面配置區 2"/>
          <p:cNvSpPr>
            <a:spLocks noGrp="1" noChangeArrowheads="1"/>
          </p:cNvSpPr>
          <p:nvPr>
            <p:ph idx="1"/>
          </p:nvPr>
        </p:nvSpPr>
        <p:spPr/>
        <p:txBody>
          <a:bodyPr/>
          <a:lstStyle/>
          <a:p>
            <a:pPr>
              <a:buFont typeface="Wingdings" panose="05000000000000000000" pitchFamily="2" charset="2"/>
              <a:buNone/>
            </a:pPr>
            <a:r>
              <a:rPr lang="en-US" altLang="zh-TW"/>
              <a:t> </a:t>
            </a:r>
            <a:endParaRPr lang="zh-TW" altLang="en-US"/>
          </a:p>
        </p:txBody>
      </p:sp>
      <p:sp>
        <p:nvSpPr>
          <p:cNvPr id="100356"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cxnSp>
        <p:nvCxnSpPr>
          <p:cNvPr id="5" name="直線單箭頭接點 4">
            <a:extLst>
              <a:ext uri="{FF2B5EF4-FFF2-40B4-BE49-F238E27FC236}">
                <a16:creationId xmlns:a16="http://schemas.microsoft.com/office/drawing/2014/main" id="{94BA8628-6D8A-794B-B220-ABB7EA4BC8A6}"/>
              </a:ext>
            </a:extLst>
          </p:cNvPr>
          <p:cNvCxnSpPr/>
          <p:nvPr/>
        </p:nvCxnSpPr>
        <p:spPr>
          <a:xfrm>
            <a:off x="1214438" y="3300413"/>
            <a:ext cx="2143125" cy="15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a:extLst>
              <a:ext uri="{FF2B5EF4-FFF2-40B4-BE49-F238E27FC236}">
                <a16:creationId xmlns:a16="http://schemas.microsoft.com/office/drawing/2014/main" id="{DE2FB0FD-2BE5-F245-AF69-E66C49C79453}"/>
              </a:ext>
            </a:extLst>
          </p:cNvPr>
          <p:cNvCxnSpPr/>
          <p:nvPr/>
        </p:nvCxnSpPr>
        <p:spPr>
          <a:xfrm rot="5400000">
            <a:off x="214313" y="4302125"/>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0359" name="文字方塊 6"/>
          <p:cNvSpPr txBox="1">
            <a:spLocks noChangeArrowheads="1"/>
          </p:cNvSpPr>
          <p:nvPr/>
        </p:nvSpPr>
        <p:spPr bwMode="auto">
          <a:xfrm>
            <a:off x="1428750" y="3481388"/>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cxnSp>
        <p:nvCxnSpPr>
          <p:cNvPr id="8" name="直線單箭頭接點 7">
            <a:extLst>
              <a:ext uri="{FF2B5EF4-FFF2-40B4-BE49-F238E27FC236}">
                <a16:creationId xmlns:a16="http://schemas.microsoft.com/office/drawing/2014/main" id="{2E5B690E-093E-4147-85D3-E2B0E56A2A46}"/>
              </a:ext>
            </a:extLst>
          </p:cNvPr>
          <p:cNvCxnSpPr/>
          <p:nvPr/>
        </p:nvCxnSpPr>
        <p:spPr>
          <a:xfrm flipV="1">
            <a:off x="3916756" y="3989357"/>
            <a:ext cx="3857625" cy="15875"/>
          </a:xfrm>
          <a:prstGeom prst="straightConnector1">
            <a:avLst/>
          </a:prstGeom>
          <a:ln w="28575">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43DCEA32-915E-D74A-8549-6F7B8D60B924}"/>
              </a:ext>
            </a:extLst>
          </p:cNvPr>
          <p:cNvCxnSpPr/>
          <p:nvPr/>
        </p:nvCxnSpPr>
        <p:spPr>
          <a:xfrm rot="16200000" flipV="1">
            <a:off x="3881037" y="3898076"/>
            <a:ext cx="3571875" cy="71438"/>
          </a:xfrm>
          <a:prstGeom prst="straightConnector1">
            <a:avLst/>
          </a:prstGeom>
          <a:ln w="28575">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9C3D0335-6B0D-654D-B52D-2EFD2C702CA4}"/>
              </a:ext>
            </a:extLst>
          </p:cNvPr>
          <p:cNvCxnSpPr/>
          <p:nvPr/>
        </p:nvCxnSpPr>
        <p:spPr>
          <a:xfrm>
            <a:off x="4273944" y="2505045"/>
            <a:ext cx="3857625" cy="2786062"/>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0363" name="文字方塊 10"/>
          <p:cNvSpPr txBox="1">
            <a:spLocks noChangeArrowheads="1"/>
          </p:cNvSpPr>
          <p:nvPr/>
        </p:nvSpPr>
        <p:spPr bwMode="auto">
          <a:xfrm>
            <a:off x="3286125" y="3024188"/>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x</a:t>
            </a:r>
            <a:endParaRPr lang="zh-TW" altLang="en-US" sz="2600" i="1">
              <a:solidFill>
                <a:srgbClr val="0000FF"/>
              </a:solidFill>
            </a:endParaRPr>
          </a:p>
        </p:txBody>
      </p:sp>
      <p:sp>
        <p:nvSpPr>
          <p:cNvPr id="100364" name="文字方塊 11"/>
          <p:cNvSpPr txBox="1">
            <a:spLocks noChangeArrowheads="1"/>
          </p:cNvSpPr>
          <p:nvPr/>
        </p:nvSpPr>
        <p:spPr bwMode="auto">
          <a:xfrm>
            <a:off x="1071563" y="52308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y</a:t>
            </a:r>
            <a:endParaRPr lang="zh-TW" altLang="en-US" sz="2600" i="1">
              <a:solidFill>
                <a:srgbClr val="0000FF"/>
              </a:solidFill>
            </a:endParaRPr>
          </a:p>
        </p:txBody>
      </p:sp>
      <p:sp>
        <p:nvSpPr>
          <p:cNvPr id="100365" name="文字方塊 12"/>
          <p:cNvSpPr txBox="1">
            <a:spLocks noChangeArrowheads="1"/>
          </p:cNvSpPr>
          <p:nvPr/>
        </p:nvSpPr>
        <p:spPr bwMode="auto">
          <a:xfrm>
            <a:off x="5702694" y="2076420"/>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336600"/>
                </a:solidFill>
              </a:rPr>
              <a:t>b</a:t>
            </a:r>
            <a:endParaRPr lang="zh-TW" altLang="en-US" sz="2600" i="1">
              <a:solidFill>
                <a:srgbClr val="336600"/>
              </a:solidFill>
            </a:endParaRPr>
          </a:p>
        </p:txBody>
      </p:sp>
      <p:sp>
        <p:nvSpPr>
          <p:cNvPr id="100366" name="文字方塊 13"/>
          <p:cNvSpPr txBox="1">
            <a:spLocks noChangeArrowheads="1"/>
          </p:cNvSpPr>
          <p:nvPr/>
        </p:nvSpPr>
        <p:spPr bwMode="auto">
          <a:xfrm>
            <a:off x="7774381" y="3671857"/>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336600"/>
                </a:solidFill>
              </a:rPr>
              <a:t>m</a:t>
            </a:r>
            <a:endParaRPr lang="zh-TW" altLang="en-US" sz="2600" i="1">
              <a:solidFill>
                <a:srgbClr val="336600"/>
              </a:solidFill>
            </a:endParaRPr>
          </a:p>
        </p:txBody>
      </p:sp>
      <p:sp>
        <p:nvSpPr>
          <p:cNvPr id="100367" name="文字方塊 14"/>
          <p:cNvSpPr txBox="1">
            <a:spLocks noChangeArrowheads="1"/>
          </p:cNvSpPr>
          <p:nvPr/>
        </p:nvSpPr>
        <p:spPr bwMode="auto">
          <a:xfrm>
            <a:off x="7988694" y="4932332"/>
            <a:ext cx="857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200">
                <a:solidFill>
                  <a:srgbClr val="00FFFF"/>
                </a:solidFill>
              </a:rPr>
              <a:t>(1,1)</a:t>
            </a:r>
            <a:endParaRPr lang="zh-TW" altLang="en-US" sz="2200">
              <a:solidFill>
                <a:srgbClr val="00FFFF"/>
              </a:solidFill>
            </a:endParaRPr>
          </a:p>
        </p:txBody>
      </p:sp>
      <p:sp>
        <p:nvSpPr>
          <p:cNvPr id="100368" name="文字方塊 15"/>
          <p:cNvSpPr txBox="1">
            <a:spLocks noChangeArrowheads="1"/>
          </p:cNvSpPr>
          <p:nvPr/>
        </p:nvSpPr>
        <p:spPr bwMode="auto">
          <a:xfrm>
            <a:off x="2714625" y="3990975"/>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0369" name="文字方塊 16"/>
          <p:cNvSpPr txBox="1">
            <a:spLocks noChangeArrowheads="1"/>
          </p:cNvSpPr>
          <p:nvPr/>
        </p:nvSpPr>
        <p:spPr bwMode="auto">
          <a:xfrm>
            <a:off x="2143125" y="3500438"/>
            <a:ext cx="785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0370" name="文字方塊 17"/>
          <p:cNvSpPr txBox="1">
            <a:spLocks noChangeArrowheads="1"/>
          </p:cNvSpPr>
          <p:nvPr/>
        </p:nvSpPr>
        <p:spPr bwMode="auto">
          <a:xfrm>
            <a:off x="1428750" y="2928938"/>
            <a:ext cx="785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0371" name="文字方塊 18"/>
          <p:cNvSpPr txBox="1">
            <a:spLocks noChangeArrowheads="1"/>
          </p:cNvSpPr>
          <p:nvPr/>
        </p:nvSpPr>
        <p:spPr bwMode="auto">
          <a:xfrm>
            <a:off x="857250" y="3481388"/>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0372" name="文字方塊 19"/>
          <p:cNvSpPr txBox="1">
            <a:spLocks noChangeArrowheads="1"/>
          </p:cNvSpPr>
          <p:nvPr/>
        </p:nvSpPr>
        <p:spPr bwMode="auto">
          <a:xfrm>
            <a:off x="1571625" y="37988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1,1)</a:t>
            </a:r>
            <a:endParaRPr lang="zh-TW" altLang="en-US" sz="2200"/>
          </a:p>
        </p:txBody>
      </p:sp>
      <p:sp>
        <p:nvSpPr>
          <p:cNvPr id="100373" name="文字方塊 20"/>
          <p:cNvSpPr txBox="1">
            <a:spLocks noChangeArrowheads="1"/>
          </p:cNvSpPr>
          <p:nvPr/>
        </p:nvSpPr>
        <p:spPr bwMode="auto">
          <a:xfrm>
            <a:off x="1643063" y="3230563"/>
            <a:ext cx="714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1,0)</a:t>
            </a:r>
            <a:endParaRPr lang="zh-TW" altLang="en-US" sz="2200"/>
          </a:p>
        </p:txBody>
      </p:sp>
      <p:sp>
        <p:nvSpPr>
          <p:cNvPr id="100374" name="文字方塊 21"/>
          <p:cNvSpPr txBox="1">
            <a:spLocks noChangeArrowheads="1"/>
          </p:cNvSpPr>
          <p:nvPr/>
        </p:nvSpPr>
        <p:spPr bwMode="auto">
          <a:xfrm>
            <a:off x="571500" y="3870325"/>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0,1)</a:t>
            </a:r>
            <a:endParaRPr lang="zh-TW" altLang="en-US" sz="2200"/>
          </a:p>
        </p:txBody>
      </p:sp>
      <p:sp>
        <p:nvSpPr>
          <p:cNvPr id="100375" name="文字方塊 22"/>
          <p:cNvSpPr txBox="1">
            <a:spLocks noChangeArrowheads="1"/>
          </p:cNvSpPr>
          <p:nvPr/>
        </p:nvSpPr>
        <p:spPr bwMode="auto">
          <a:xfrm>
            <a:off x="2428875" y="37988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2,1)</a:t>
            </a:r>
            <a:endParaRPr lang="zh-TW" altLang="en-US" sz="2200"/>
          </a:p>
        </p:txBody>
      </p:sp>
      <p:sp>
        <p:nvSpPr>
          <p:cNvPr id="100376" name="文字方塊 23"/>
          <p:cNvSpPr txBox="1">
            <a:spLocks noChangeArrowheads="1"/>
          </p:cNvSpPr>
          <p:nvPr/>
        </p:nvSpPr>
        <p:spPr bwMode="auto">
          <a:xfrm>
            <a:off x="2857500" y="43703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3,2)</a:t>
            </a:r>
            <a:endParaRPr lang="zh-TW" altLang="en-US" sz="2200"/>
          </a:p>
        </p:txBody>
      </p:sp>
      <p:cxnSp>
        <p:nvCxnSpPr>
          <p:cNvPr id="29" name="直線單箭頭接點 28">
            <a:extLst>
              <a:ext uri="{FF2B5EF4-FFF2-40B4-BE49-F238E27FC236}">
                <a16:creationId xmlns:a16="http://schemas.microsoft.com/office/drawing/2014/main" id="{5DADCD01-F7EC-B145-9F12-DD30B419533F}"/>
              </a:ext>
            </a:extLst>
          </p:cNvPr>
          <p:cNvCxnSpPr/>
          <p:nvPr/>
        </p:nvCxnSpPr>
        <p:spPr>
          <a:xfrm>
            <a:off x="4131069" y="2933670"/>
            <a:ext cx="3857625" cy="2714625"/>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0378" name="文字方塊 29"/>
          <p:cNvSpPr txBox="1">
            <a:spLocks noChangeArrowheads="1"/>
          </p:cNvSpPr>
          <p:nvPr/>
        </p:nvSpPr>
        <p:spPr bwMode="auto">
          <a:xfrm>
            <a:off x="3631006" y="2646332"/>
            <a:ext cx="857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200">
                <a:solidFill>
                  <a:srgbClr val="00FFFF"/>
                </a:solidFill>
              </a:rPr>
              <a:t>(1,0)</a:t>
            </a:r>
            <a:endParaRPr lang="zh-TW" altLang="en-US" sz="2200">
              <a:solidFill>
                <a:srgbClr val="00FFFF"/>
              </a:solidFill>
            </a:endParaRPr>
          </a:p>
        </p:txBody>
      </p:sp>
      <p:cxnSp>
        <p:nvCxnSpPr>
          <p:cNvPr id="31" name="直線單箭頭接點 30">
            <a:extLst>
              <a:ext uri="{FF2B5EF4-FFF2-40B4-BE49-F238E27FC236}">
                <a16:creationId xmlns:a16="http://schemas.microsoft.com/office/drawing/2014/main" id="{FDC2DEF8-7B39-4E44-AD28-1E41D252DE77}"/>
              </a:ext>
            </a:extLst>
          </p:cNvPr>
          <p:cNvCxnSpPr/>
          <p:nvPr/>
        </p:nvCxnSpPr>
        <p:spPr>
          <a:xfrm rot="16200000" flipH="1">
            <a:off x="4059631" y="2290732"/>
            <a:ext cx="4214813" cy="3643313"/>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0380" name="文字方塊 39"/>
          <p:cNvSpPr txBox="1">
            <a:spLocks noChangeArrowheads="1"/>
          </p:cNvSpPr>
          <p:nvPr/>
        </p:nvSpPr>
        <p:spPr bwMode="auto">
          <a:xfrm>
            <a:off x="7917256" y="5932457"/>
            <a:ext cx="857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200">
                <a:solidFill>
                  <a:srgbClr val="C00000"/>
                </a:solidFill>
              </a:rPr>
              <a:t>(2,1)</a:t>
            </a:r>
            <a:endParaRPr lang="zh-TW" altLang="en-US" sz="2200">
              <a:solidFill>
                <a:srgbClr val="C00000"/>
              </a:solidFill>
            </a:endParaRPr>
          </a:p>
        </p:txBody>
      </p:sp>
      <p:cxnSp>
        <p:nvCxnSpPr>
          <p:cNvPr id="41" name="直線單箭頭接點 40">
            <a:extLst>
              <a:ext uri="{FF2B5EF4-FFF2-40B4-BE49-F238E27FC236}">
                <a16:creationId xmlns:a16="http://schemas.microsoft.com/office/drawing/2014/main" id="{9E1282F3-D2C7-014B-9704-3DD7B96ECE55}"/>
              </a:ext>
            </a:extLst>
          </p:cNvPr>
          <p:cNvCxnSpPr/>
          <p:nvPr/>
        </p:nvCxnSpPr>
        <p:spPr>
          <a:xfrm rot="16200000" flipH="1">
            <a:off x="4166788" y="2755076"/>
            <a:ext cx="4214812" cy="2571750"/>
          </a:xfrm>
          <a:prstGeom prst="straightConnector1">
            <a:avLst/>
          </a:prstGeom>
          <a:ln w="38100">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0382" name="文字方塊 42"/>
          <p:cNvSpPr txBox="1">
            <a:spLocks noChangeArrowheads="1"/>
          </p:cNvSpPr>
          <p:nvPr/>
        </p:nvSpPr>
        <p:spPr bwMode="auto">
          <a:xfrm>
            <a:off x="4988319" y="1719232"/>
            <a:ext cx="857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200">
                <a:solidFill>
                  <a:srgbClr val="7030A0"/>
                </a:solidFill>
              </a:rPr>
              <a:t>(3,2)</a:t>
            </a:r>
            <a:endParaRPr lang="zh-TW" altLang="en-US" sz="2200">
              <a:solidFill>
                <a:srgbClr val="7030A0"/>
              </a:solidFill>
            </a:endParaRPr>
          </a:p>
        </p:txBody>
      </p:sp>
      <p:cxnSp>
        <p:nvCxnSpPr>
          <p:cNvPr id="46" name="直線單箭頭接點 45">
            <a:extLst>
              <a:ext uri="{FF2B5EF4-FFF2-40B4-BE49-F238E27FC236}">
                <a16:creationId xmlns:a16="http://schemas.microsoft.com/office/drawing/2014/main" id="{36E633E2-F007-D443-B1F5-59C48378E733}"/>
              </a:ext>
            </a:extLst>
          </p:cNvPr>
          <p:cNvCxnSpPr/>
          <p:nvPr/>
        </p:nvCxnSpPr>
        <p:spPr>
          <a:xfrm>
            <a:off x="3916756" y="3505170"/>
            <a:ext cx="3857625" cy="1587"/>
          </a:xfrm>
          <a:prstGeom prst="straightConnector1">
            <a:avLst/>
          </a:prstGeom>
          <a:ln w="38100">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文字方塊 55">
            <a:extLst>
              <a:ext uri="{FF2B5EF4-FFF2-40B4-BE49-F238E27FC236}">
                <a16:creationId xmlns:a16="http://schemas.microsoft.com/office/drawing/2014/main" id="{B0059DC4-0A66-114D-B4E7-DA505D31512D}"/>
              </a:ext>
            </a:extLst>
          </p:cNvPr>
          <p:cNvSpPr txBox="1"/>
          <p:nvPr/>
        </p:nvSpPr>
        <p:spPr>
          <a:xfrm>
            <a:off x="7488631" y="3074957"/>
            <a:ext cx="857250" cy="430213"/>
          </a:xfrm>
          <a:prstGeom prst="rect">
            <a:avLst/>
          </a:prstGeom>
          <a:noFill/>
        </p:spPr>
        <p:txBody>
          <a:bodyPr>
            <a:spAutoFit/>
          </a:bodyPr>
          <a:lstStyle/>
          <a:p>
            <a:pPr eaLnBrk="1" hangingPunct="1">
              <a:defRPr/>
            </a:pPr>
            <a:r>
              <a:rPr lang="en-US" altLang="zh-TW" sz="2200" dirty="0">
                <a:solidFill>
                  <a:schemeClr val="accent1">
                    <a:lumMod val="75000"/>
                  </a:schemeClr>
                </a:solidFill>
                <a:latin typeface="Arial" charset="0"/>
              </a:rPr>
              <a:t>(0,1)</a:t>
            </a:r>
            <a:endParaRPr lang="zh-TW" altLang="en-US" sz="2200" dirty="0">
              <a:solidFill>
                <a:schemeClr val="accent1">
                  <a:lumMod val="75000"/>
                </a:schemeClr>
              </a:solidFill>
              <a:latin typeface="Arial" charset="0"/>
            </a:endParaRPr>
          </a:p>
        </p:txBody>
      </p:sp>
      <p:sp>
        <p:nvSpPr>
          <p:cNvPr id="34" name="矩形 33"/>
          <p:cNvSpPr/>
          <p:nvPr/>
        </p:nvSpPr>
        <p:spPr>
          <a:xfrm>
            <a:off x="8604448" y="6405325"/>
            <a:ext cx="470803" cy="369332"/>
          </a:xfrm>
          <a:prstGeom prst="rect">
            <a:avLst/>
          </a:prstGeom>
        </p:spPr>
        <p:txBody>
          <a:bodyPr wrap="square">
            <a:spAutoFit/>
          </a:bodyPr>
          <a:lstStyle/>
          <a:p>
            <a:r>
              <a:rPr lang="en-US" altLang="zh-TW" dirty="0"/>
              <a:t>82</a:t>
            </a:r>
            <a:endParaRPr lang="zh-TW"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noChangeArrowheads="1"/>
          </p:cNvSpPr>
          <p:nvPr>
            <p:ph type="title"/>
          </p:nvPr>
        </p:nvSpPr>
        <p:spPr/>
        <p:txBody>
          <a:bodyPr/>
          <a:lstStyle/>
          <a:p>
            <a:r>
              <a:rPr lang="en-US" altLang="zh-TW"/>
              <a:t>Example</a:t>
            </a:r>
            <a:endParaRPr lang="zh-TW" altLang="en-US"/>
          </a:p>
        </p:txBody>
      </p:sp>
      <p:sp>
        <p:nvSpPr>
          <p:cNvPr id="101379" name="內容版面配置區 2"/>
          <p:cNvSpPr>
            <a:spLocks noGrp="1" noChangeArrowheads="1"/>
          </p:cNvSpPr>
          <p:nvPr>
            <p:ph idx="1"/>
          </p:nvPr>
        </p:nvSpPr>
        <p:spPr/>
        <p:txBody>
          <a:bodyPr/>
          <a:lstStyle/>
          <a:p>
            <a:pPr>
              <a:buFont typeface="Wingdings" panose="05000000000000000000" pitchFamily="2" charset="2"/>
              <a:buNone/>
            </a:pPr>
            <a:r>
              <a:rPr lang="en-US" altLang="zh-TW"/>
              <a:t> </a:t>
            </a:r>
            <a:endParaRPr lang="zh-TW" altLang="en-US"/>
          </a:p>
        </p:txBody>
      </p:sp>
      <p:sp>
        <p:nvSpPr>
          <p:cNvPr id="101380"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cxnSp>
        <p:nvCxnSpPr>
          <p:cNvPr id="5" name="直線單箭頭接點 4">
            <a:extLst>
              <a:ext uri="{FF2B5EF4-FFF2-40B4-BE49-F238E27FC236}">
                <a16:creationId xmlns:a16="http://schemas.microsoft.com/office/drawing/2014/main" id="{6BD50862-CE3F-1E4D-B73E-65ABD1856156}"/>
              </a:ext>
            </a:extLst>
          </p:cNvPr>
          <p:cNvCxnSpPr/>
          <p:nvPr/>
        </p:nvCxnSpPr>
        <p:spPr>
          <a:xfrm>
            <a:off x="1214438" y="3300413"/>
            <a:ext cx="2143125" cy="15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a:extLst>
              <a:ext uri="{FF2B5EF4-FFF2-40B4-BE49-F238E27FC236}">
                <a16:creationId xmlns:a16="http://schemas.microsoft.com/office/drawing/2014/main" id="{F28176FA-B8AE-194D-BB56-943CE8AC9768}"/>
              </a:ext>
            </a:extLst>
          </p:cNvPr>
          <p:cNvCxnSpPr/>
          <p:nvPr/>
        </p:nvCxnSpPr>
        <p:spPr>
          <a:xfrm rot="5400000">
            <a:off x="214313" y="4302125"/>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1383" name="文字方塊 6"/>
          <p:cNvSpPr txBox="1">
            <a:spLocks noChangeArrowheads="1"/>
          </p:cNvSpPr>
          <p:nvPr/>
        </p:nvSpPr>
        <p:spPr bwMode="auto">
          <a:xfrm>
            <a:off x="1428750" y="3481388"/>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cxnSp>
        <p:nvCxnSpPr>
          <p:cNvPr id="8" name="直線單箭頭接點 7">
            <a:extLst>
              <a:ext uri="{FF2B5EF4-FFF2-40B4-BE49-F238E27FC236}">
                <a16:creationId xmlns:a16="http://schemas.microsoft.com/office/drawing/2014/main" id="{2D52F5B7-6E34-174A-A901-6B06BA860C4E}"/>
              </a:ext>
            </a:extLst>
          </p:cNvPr>
          <p:cNvCxnSpPr/>
          <p:nvPr/>
        </p:nvCxnSpPr>
        <p:spPr>
          <a:xfrm flipV="1">
            <a:off x="4113213" y="3770312"/>
            <a:ext cx="3857625" cy="15875"/>
          </a:xfrm>
          <a:prstGeom prst="straightConnector1">
            <a:avLst/>
          </a:prstGeom>
          <a:ln w="28575">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91680D41-A5EE-C84A-BA7A-F2C16765FF6B}"/>
              </a:ext>
            </a:extLst>
          </p:cNvPr>
          <p:cNvCxnSpPr/>
          <p:nvPr/>
        </p:nvCxnSpPr>
        <p:spPr>
          <a:xfrm rot="16200000" flipV="1">
            <a:off x="4077494" y="3679031"/>
            <a:ext cx="3571875" cy="71438"/>
          </a:xfrm>
          <a:prstGeom prst="straightConnector1">
            <a:avLst/>
          </a:prstGeom>
          <a:ln w="28575">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16DCD4F8-AFD0-E844-BDB0-3032E373726B}"/>
              </a:ext>
            </a:extLst>
          </p:cNvPr>
          <p:cNvCxnSpPr/>
          <p:nvPr/>
        </p:nvCxnSpPr>
        <p:spPr>
          <a:xfrm>
            <a:off x="4470401" y="2286000"/>
            <a:ext cx="3857625" cy="2786062"/>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1387" name="文字方塊 10"/>
          <p:cNvSpPr txBox="1">
            <a:spLocks noChangeArrowheads="1"/>
          </p:cNvSpPr>
          <p:nvPr/>
        </p:nvSpPr>
        <p:spPr bwMode="auto">
          <a:xfrm>
            <a:off x="3286125" y="3024188"/>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x</a:t>
            </a:r>
            <a:endParaRPr lang="zh-TW" altLang="en-US" sz="2600" i="1">
              <a:solidFill>
                <a:srgbClr val="0000FF"/>
              </a:solidFill>
            </a:endParaRPr>
          </a:p>
        </p:txBody>
      </p:sp>
      <p:sp>
        <p:nvSpPr>
          <p:cNvPr id="101388" name="文字方塊 11"/>
          <p:cNvSpPr txBox="1">
            <a:spLocks noChangeArrowheads="1"/>
          </p:cNvSpPr>
          <p:nvPr/>
        </p:nvSpPr>
        <p:spPr bwMode="auto">
          <a:xfrm>
            <a:off x="1071563" y="52308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y</a:t>
            </a:r>
            <a:endParaRPr lang="zh-TW" altLang="en-US" sz="2600" i="1">
              <a:solidFill>
                <a:srgbClr val="0000FF"/>
              </a:solidFill>
            </a:endParaRPr>
          </a:p>
        </p:txBody>
      </p:sp>
      <p:sp>
        <p:nvSpPr>
          <p:cNvPr id="101389" name="文字方塊 12"/>
          <p:cNvSpPr txBox="1">
            <a:spLocks noChangeArrowheads="1"/>
          </p:cNvSpPr>
          <p:nvPr/>
        </p:nvSpPr>
        <p:spPr bwMode="auto">
          <a:xfrm>
            <a:off x="5899151" y="1857375"/>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336600"/>
                </a:solidFill>
              </a:rPr>
              <a:t>b</a:t>
            </a:r>
            <a:endParaRPr lang="zh-TW" altLang="en-US" sz="2600" i="1">
              <a:solidFill>
                <a:srgbClr val="336600"/>
              </a:solidFill>
            </a:endParaRPr>
          </a:p>
        </p:txBody>
      </p:sp>
      <p:sp>
        <p:nvSpPr>
          <p:cNvPr id="101390" name="文字方塊 13"/>
          <p:cNvSpPr txBox="1">
            <a:spLocks noChangeArrowheads="1"/>
          </p:cNvSpPr>
          <p:nvPr/>
        </p:nvSpPr>
        <p:spPr bwMode="auto">
          <a:xfrm>
            <a:off x="7970838" y="3452812"/>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336600"/>
                </a:solidFill>
              </a:rPr>
              <a:t>m</a:t>
            </a:r>
            <a:endParaRPr lang="zh-TW" altLang="en-US" sz="2600" i="1">
              <a:solidFill>
                <a:srgbClr val="336600"/>
              </a:solidFill>
            </a:endParaRPr>
          </a:p>
        </p:txBody>
      </p:sp>
      <p:sp>
        <p:nvSpPr>
          <p:cNvPr id="101391" name="文字方塊 14"/>
          <p:cNvSpPr txBox="1">
            <a:spLocks noChangeArrowheads="1"/>
          </p:cNvSpPr>
          <p:nvPr/>
        </p:nvSpPr>
        <p:spPr bwMode="auto">
          <a:xfrm>
            <a:off x="8185151" y="4713287"/>
            <a:ext cx="857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200">
                <a:solidFill>
                  <a:srgbClr val="00FFFF"/>
                </a:solidFill>
              </a:rPr>
              <a:t>(1,1)</a:t>
            </a:r>
            <a:endParaRPr lang="zh-TW" altLang="en-US" sz="2200">
              <a:solidFill>
                <a:srgbClr val="00FFFF"/>
              </a:solidFill>
            </a:endParaRPr>
          </a:p>
        </p:txBody>
      </p:sp>
      <p:sp>
        <p:nvSpPr>
          <p:cNvPr id="101392" name="文字方塊 15"/>
          <p:cNvSpPr txBox="1">
            <a:spLocks noChangeArrowheads="1"/>
          </p:cNvSpPr>
          <p:nvPr/>
        </p:nvSpPr>
        <p:spPr bwMode="auto">
          <a:xfrm>
            <a:off x="2714625" y="3990975"/>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1393" name="文字方塊 16"/>
          <p:cNvSpPr txBox="1">
            <a:spLocks noChangeArrowheads="1"/>
          </p:cNvSpPr>
          <p:nvPr/>
        </p:nvSpPr>
        <p:spPr bwMode="auto">
          <a:xfrm>
            <a:off x="2143125" y="3476625"/>
            <a:ext cx="785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1394" name="文字方塊 17"/>
          <p:cNvSpPr txBox="1">
            <a:spLocks noChangeArrowheads="1"/>
          </p:cNvSpPr>
          <p:nvPr/>
        </p:nvSpPr>
        <p:spPr bwMode="auto">
          <a:xfrm>
            <a:off x="1428750" y="2928938"/>
            <a:ext cx="785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1395" name="文字方塊 18"/>
          <p:cNvSpPr txBox="1">
            <a:spLocks noChangeArrowheads="1"/>
          </p:cNvSpPr>
          <p:nvPr/>
        </p:nvSpPr>
        <p:spPr bwMode="auto">
          <a:xfrm>
            <a:off x="857250" y="3481388"/>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1396" name="文字方塊 19"/>
          <p:cNvSpPr txBox="1">
            <a:spLocks noChangeArrowheads="1"/>
          </p:cNvSpPr>
          <p:nvPr/>
        </p:nvSpPr>
        <p:spPr bwMode="auto">
          <a:xfrm>
            <a:off x="1571625" y="37988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1,1)</a:t>
            </a:r>
            <a:endParaRPr lang="zh-TW" altLang="en-US" sz="2200"/>
          </a:p>
        </p:txBody>
      </p:sp>
      <p:sp>
        <p:nvSpPr>
          <p:cNvPr id="101397" name="文字方塊 20"/>
          <p:cNvSpPr txBox="1">
            <a:spLocks noChangeArrowheads="1"/>
          </p:cNvSpPr>
          <p:nvPr/>
        </p:nvSpPr>
        <p:spPr bwMode="auto">
          <a:xfrm>
            <a:off x="1643063" y="3230563"/>
            <a:ext cx="714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1,0)</a:t>
            </a:r>
            <a:endParaRPr lang="zh-TW" altLang="en-US" sz="2200"/>
          </a:p>
        </p:txBody>
      </p:sp>
      <p:sp>
        <p:nvSpPr>
          <p:cNvPr id="101398" name="文字方塊 21"/>
          <p:cNvSpPr txBox="1">
            <a:spLocks noChangeArrowheads="1"/>
          </p:cNvSpPr>
          <p:nvPr/>
        </p:nvSpPr>
        <p:spPr bwMode="auto">
          <a:xfrm>
            <a:off x="571500" y="3870325"/>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0,1)</a:t>
            </a:r>
            <a:endParaRPr lang="zh-TW" altLang="en-US" sz="2200"/>
          </a:p>
        </p:txBody>
      </p:sp>
      <p:sp>
        <p:nvSpPr>
          <p:cNvPr id="101399" name="文字方塊 22"/>
          <p:cNvSpPr txBox="1">
            <a:spLocks noChangeArrowheads="1"/>
          </p:cNvSpPr>
          <p:nvPr/>
        </p:nvSpPr>
        <p:spPr bwMode="auto">
          <a:xfrm>
            <a:off x="2428875" y="37988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2,1)</a:t>
            </a:r>
            <a:endParaRPr lang="zh-TW" altLang="en-US" sz="2200"/>
          </a:p>
        </p:txBody>
      </p:sp>
      <p:sp>
        <p:nvSpPr>
          <p:cNvPr id="101400" name="文字方塊 23"/>
          <p:cNvSpPr txBox="1">
            <a:spLocks noChangeArrowheads="1"/>
          </p:cNvSpPr>
          <p:nvPr/>
        </p:nvSpPr>
        <p:spPr bwMode="auto">
          <a:xfrm>
            <a:off x="2857500" y="43703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3,2)</a:t>
            </a:r>
            <a:endParaRPr lang="zh-TW" altLang="en-US" sz="2200"/>
          </a:p>
        </p:txBody>
      </p:sp>
      <p:cxnSp>
        <p:nvCxnSpPr>
          <p:cNvPr id="29" name="直線單箭頭接點 28">
            <a:extLst>
              <a:ext uri="{FF2B5EF4-FFF2-40B4-BE49-F238E27FC236}">
                <a16:creationId xmlns:a16="http://schemas.microsoft.com/office/drawing/2014/main" id="{8CE8BBFE-083E-D34F-A5D2-D411CB00ED19}"/>
              </a:ext>
            </a:extLst>
          </p:cNvPr>
          <p:cNvCxnSpPr/>
          <p:nvPr/>
        </p:nvCxnSpPr>
        <p:spPr>
          <a:xfrm>
            <a:off x="4327526" y="2714625"/>
            <a:ext cx="3857625" cy="2714625"/>
          </a:xfrm>
          <a:prstGeom prst="straightConnector1">
            <a:avLst/>
          </a:prstGeom>
          <a:ln w="381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1402" name="文字方塊 29"/>
          <p:cNvSpPr txBox="1">
            <a:spLocks noChangeArrowheads="1"/>
          </p:cNvSpPr>
          <p:nvPr/>
        </p:nvSpPr>
        <p:spPr bwMode="auto">
          <a:xfrm>
            <a:off x="3827463" y="2427287"/>
            <a:ext cx="857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200">
                <a:solidFill>
                  <a:srgbClr val="00FFFF"/>
                </a:solidFill>
              </a:rPr>
              <a:t>(1,0)</a:t>
            </a:r>
            <a:endParaRPr lang="zh-TW" altLang="en-US" sz="2200">
              <a:solidFill>
                <a:srgbClr val="00FFFF"/>
              </a:solidFill>
            </a:endParaRPr>
          </a:p>
        </p:txBody>
      </p:sp>
      <p:cxnSp>
        <p:nvCxnSpPr>
          <p:cNvPr id="31" name="直線單箭頭接點 30">
            <a:extLst>
              <a:ext uri="{FF2B5EF4-FFF2-40B4-BE49-F238E27FC236}">
                <a16:creationId xmlns:a16="http://schemas.microsoft.com/office/drawing/2014/main" id="{7BF755E6-67DF-CB40-95C8-3F85918CC88B}"/>
              </a:ext>
            </a:extLst>
          </p:cNvPr>
          <p:cNvCxnSpPr/>
          <p:nvPr/>
        </p:nvCxnSpPr>
        <p:spPr>
          <a:xfrm rot="16200000" flipH="1">
            <a:off x="4256088" y="2071687"/>
            <a:ext cx="4214813" cy="3643313"/>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1404" name="文字方塊 39"/>
          <p:cNvSpPr txBox="1">
            <a:spLocks noChangeArrowheads="1"/>
          </p:cNvSpPr>
          <p:nvPr/>
        </p:nvSpPr>
        <p:spPr bwMode="auto">
          <a:xfrm>
            <a:off x="8113713" y="5713412"/>
            <a:ext cx="857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200">
                <a:solidFill>
                  <a:srgbClr val="C00000"/>
                </a:solidFill>
              </a:rPr>
              <a:t>(2,1)</a:t>
            </a:r>
            <a:endParaRPr lang="zh-TW" altLang="en-US" sz="2200">
              <a:solidFill>
                <a:srgbClr val="C00000"/>
              </a:solidFill>
            </a:endParaRPr>
          </a:p>
        </p:txBody>
      </p:sp>
      <p:cxnSp>
        <p:nvCxnSpPr>
          <p:cNvPr id="41" name="直線單箭頭接點 40">
            <a:extLst>
              <a:ext uri="{FF2B5EF4-FFF2-40B4-BE49-F238E27FC236}">
                <a16:creationId xmlns:a16="http://schemas.microsoft.com/office/drawing/2014/main" id="{38B54F3F-3DD7-6440-966B-68596F1DA7C0}"/>
              </a:ext>
            </a:extLst>
          </p:cNvPr>
          <p:cNvCxnSpPr/>
          <p:nvPr/>
        </p:nvCxnSpPr>
        <p:spPr>
          <a:xfrm rot="16200000" flipH="1">
            <a:off x="4363245" y="2536031"/>
            <a:ext cx="4214812" cy="2571750"/>
          </a:xfrm>
          <a:prstGeom prst="straightConnector1">
            <a:avLst/>
          </a:prstGeom>
          <a:ln w="38100">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1406" name="文字方塊 42"/>
          <p:cNvSpPr txBox="1">
            <a:spLocks noChangeArrowheads="1"/>
          </p:cNvSpPr>
          <p:nvPr/>
        </p:nvSpPr>
        <p:spPr bwMode="auto">
          <a:xfrm>
            <a:off x="5184776" y="1500187"/>
            <a:ext cx="857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200">
                <a:solidFill>
                  <a:srgbClr val="7030A0"/>
                </a:solidFill>
              </a:rPr>
              <a:t>(3,2)</a:t>
            </a:r>
            <a:endParaRPr lang="zh-TW" altLang="en-US" sz="2200">
              <a:solidFill>
                <a:srgbClr val="7030A0"/>
              </a:solidFill>
            </a:endParaRPr>
          </a:p>
        </p:txBody>
      </p:sp>
      <p:cxnSp>
        <p:nvCxnSpPr>
          <p:cNvPr id="46" name="直線單箭頭接點 45">
            <a:extLst>
              <a:ext uri="{FF2B5EF4-FFF2-40B4-BE49-F238E27FC236}">
                <a16:creationId xmlns:a16="http://schemas.microsoft.com/office/drawing/2014/main" id="{7B26F64E-11A5-D14D-914A-8F4DD7833BAA}"/>
              </a:ext>
            </a:extLst>
          </p:cNvPr>
          <p:cNvCxnSpPr/>
          <p:nvPr/>
        </p:nvCxnSpPr>
        <p:spPr>
          <a:xfrm>
            <a:off x="4113213" y="3286125"/>
            <a:ext cx="3857625" cy="1587"/>
          </a:xfrm>
          <a:prstGeom prst="straightConnector1">
            <a:avLst/>
          </a:prstGeom>
          <a:ln w="38100">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文字方塊 55">
            <a:extLst>
              <a:ext uri="{FF2B5EF4-FFF2-40B4-BE49-F238E27FC236}">
                <a16:creationId xmlns:a16="http://schemas.microsoft.com/office/drawing/2014/main" id="{D6D7C0E2-4863-D54F-B1C6-F5D2087531A9}"/>
              </a:ext>
            </a:extLst>
          </p:cNvPr>
          <p:cNvSpPr txBox="1"/>
          <p:nvPr/>
        </p:nvSpPr>
        <p:spPr>
          <a:xfrm>
            <a:off x="7685088" y="2855912"/>
            <a:ext cx="857250" cy="430213"/>
          </a:xfrm>
          <a:prstGeom prst="rect">
            <a:avLst/>
          </a:prstGeom>
          <a:noFill/>
        </p:spPr>
        <p:txBody>
          <a:bodyPr>
            <a:spAutoFit/>
          </a:bodyPr>
          <a:lstStyle/>
          <a:p>
            <a:pPr eaLnBrk="1" hangingPunct="1">
              <a:defRPr/>
            </a:pPr>
            <a:r>
              <a:rPr lang="en-US" altLang="zh-TW" sz="2200" dirty="0">
                <a:solidFill>
                  <a:schemeClr val="accent1">
                    <a:lumMod val="75000"/>
                  </a:schemeClr>
                </a:solidFill>
                <a:latin typeface="Arial" charset="0"/>
              </a:rPr>
              <a:t>(0,1)</a:t>
            </a:r>
            <a:endParaRPr lang="zh-TW" altLang="en-US" sz="2200" dirty="0">
              <a:solidFill>
                <a:schemeClr val="accent1">
                  <a:lumMod val="75000"/>
                </a:schemeClr>
              </a:solidFill>
              <a:latin typeface="Arial" charset="0"/>
            </a:endParaRPr>
          </a:p>
        </p:txBody>
      </p:sp>
      <p:sp>
        <p:nvSpPr>
          <p:cNvPr id="33" name="橢圓 32">
            <a:extLst>
              <a:ext uri="{FF2B5EF4-FFF2-40B4-BE49-F238E27FC236}">
                <a16:creationId xmlns:a16="http://schemas.microsoft.com/office/drawing/2014/main" id="{E65E6607-3C05-A349-B5E6-0A68390B6C29}"/>
              </a:ext>
            </a:extLst>
          </p:cNvPr>
          <p:cNvSpPr/>
          <p:nvPr/>
        </p:nvSpPr>
        <p:spPr>
          <a:xfrm>
            <a:off x="6756401" y="4357687"/>
            <a:ext cx="357187" cy="3571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4" name="橢圓 33">
            <a:extLst>
              <a:ext uri="{FF2B5EF4-FFF2-40B4-BE49-F238E27FC236}">
                <a16:creationId xmlns:a16="http://schemas.microsoft.com/office/drawing/2014/main" id="{9CDC0945-D7D6-A94C-9D8C-59F313D97049}"/>
              </a:ext>
            </a:extLst>
          </p:cNvPr>
          <p:cNvSpPr/>
          <p:nvPr/>
        </p:nvSpPr>
        <p:spPr>
          <a:xfrm>
            <a:off x="5684838" y="3143250"/>
            <a:ext cx="357188" cy="357187"/>
          </a:xfrm>
          <a:prstGeom prst="ellipse">
            <a:avLst/>
          </a:prstGeom>
          <a:noFill/>
          <a:ln w="57150">
            <a:solidFill>
              <a:schemeClr val="accent4">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36" name="直線單箭頭接點 35">
            <a:extLst>
              <a:ext uri="{FF2B5EF4-FFF2-40B4-BE49-F238E27FC236}">
                <a16:creationId xmlns:a16="http://schemas.microsoft.com/office/drawing/2014/main" id="{F7EACEEF-9FB5-BC40-8CAD-506428AA27C3}"/>
              </a:ext>
            </a:extLst>
          </p:cNvPr>
          <p:cNvCxnSpPr/>
          <p:nvPr/>
        </p:nvCxnSpPr>
        <p:spPr>
          <a:xfrm>
            <a:off x="428625" y="3857625"/>
            <a:ext cx="3500438" cy="0"/>
          </a:xfrm>
          <a:prstGeom prst="straightConnector1">
            <a:avLst/>
          </a:prstGeom>
          <a:ln w="381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369F443B-1F9E-EF41-A069-990E7C47983D}"/>
              </a:ext>
            </a:extLst>
          </p:cNvPr>
          <p:cNvCxnSpPr/>
          <p:nvPr/>
        </p:nvCxnSpPr>
        <p:spPr>
          <a:xfrm>
            <a:off x="857250" y="2571750"/>
            <a:ext cx="3500438" cy="2857500"/>
          </a:xfrm>
          <a:prstGeom prst="straightConnector1">
            <a:avLst/>
          </a:prstGeom>
          <a:ln w="381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直線單箭頭接點 52">
            <a:extLst>
              <a:ext uri="{FF2B5EF4-FFF2-40B4-BE49-F238E27FC236}">
                <a16:creationId xmlns:a16="http://schemas.microsoft.com/office/drawing/2014/main" id="{BEAECF59-B782-824B-A45A-C804A1BF1D5F}"/>
              </a:ext>
            </a:extLst>
          </p:cNvPr>
          <p:cNvCxnSpPr/>
          <p:nvPr/>
        </p:nvCxnSpPr>
        <p:spPr>
          <a:xfrm rot="5400000" flipH="1" flipV="1">
            <a:off x="6149182" y="4750594"/>
            <a:ext cx="928687" cy="571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149D3741-8277-5948-B568-23E3A9F5354B}"/>
              </a:ext>
            </a:extLst>
          </p:cNvPr>
          <p:cNvCxnSpPr/>
          <p:nvPr/>
        </p:nvCxnSpPr>
        <p:spPr>
          <a:xfrm rot="10800000" flipV="1">
            <a:off x="5899151" y="2643187"/>
            <a:ext cx="1143000" cy="6429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415" name="文字方塊 63"/>
          <p:cNvSpPr txBox="1">
            <a:spLocks noChangeArrowheads="1"/>
          </p:cNvSpPr>
          <p:nvPr/>
        </p:nvSpPr>
        <p:spPr bwMode="auto">
          <a:xfrm>
            <a:off x="6970713" y="2222500"/>
            <a:ext cx="10715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b="1"/>
              <a:t>(0,1)</a:t>
            </a:r>
            <a:endParaRPr lang="zh-TW" altLang="en-US" sz="2600" b="1"/>
          </a:p>
        </p:txBody>
      </p:sp>
      <p:sp>
        <p:nvSpPr>
          <p:cNvPr id="101416" name="文字方塊 64"/>
          <p:cNvSpPr txBox="1">
            <a:spLocks noChangeArrowheads="1"/>
          </p:cNvSpPr>
          <p:nvPr/>
        </p:nvSpPr>
        <p:spPr bwMode="auto">
          <a:xfrm>
            <a:off x="5970588" y="5429250"/>
            <a:ext cx="10715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b="1">
                <a:solidFill>
                  <a:srgbClr val="FF0000"/>
                </a:solidFill>
              </a:rPr>
              <a:t>(1,-1)</a:t>
            </a:r>
            <a:endParaRPr lang="zh-TW" altLang="en-US" sz="2600" b="1">
              <a:solidFill>
                <a:srgbClr val="FF0000"/>
              </a:solidFill>
            </a:endParaRPr>
          </a:p>
        </p:txBody>
      </p:sp>
      <p:sp>
        <p:nvSpPr>
          <p:cNvPr id="101417" name="文字方塊 65"/>
          <p:cNvSpPr txBox="1">
            <a:spLocks noChangeArrowheads="1"/>
          </p:cNvSpPr>
          <p:nvPr/>
        </p:nvSpPr>
        <p:spPr bwMode="auto">
          <a:xfrm>
            <a:off x="285750" y="3286125"/>
            <a:ext cx="10715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b="1" i="1"/>
              <a:t>y=1</a:t>
            </a:r>
            <a:endParaRPr lang="zh-TW" altLang="en-US" sz="2600" b="1" i="1"/>
          </a:p>
        </p:txBody>
      </p:sp>
      <p:sp>
        <p:nvSpPr>
          <p:cNvPr id="101418" name="文字方塊 66"/>
          <p:cNvSpPr txBox="1">
            <a:spLocks noChangeArrowheads="1"/>
          </p:cNvSpPr>
          <p:nvPr/>
        </p:nvSpPr>
        <p:spPr bwMode="auto">
          <a:xfrm>
            <a:off x="3813176" y="5464687"/>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b="1" i="1">
                <a:solidFill>
                  <a:srgbClr val="FF0000"/>
                </a:solidFill>
              </a:rPr>
              <a:t>y=x-1</a:t>
            </a:r>
            <a:endParaRPr lang="zh-TW" altLang="en-US" sz="2600" b="1" i="1">
              <a:solidFill>
                <a:srgbClr val="FF0000"/>
              </a:solidFill>
            </a:endParaRPr>
          </a:p>
        </p:txBody>
      </p:sp>
      <p:sp>
        <p:nvSpPr>
          <p:cNvPr id="43" name="矩形 42"/>
          <p:cNvSpPr/>
          <p:nvPr/>
        </p:nvSpPr>
        <p:spPr>
          <a:xfrm>
            <a:off x="8604448" y="6405325"/>
            <a:ext cx="470803" cy="369332"/>
          </a:xfrm>
          <a:prstGeom prst="rect">
            <a:avLst/>
          </a:prstGeom>
        </p:spPr>
        <p:txBody>
          <a:bodyPr wrap="square">
            <a:spAutoFit/>
          </a:bodyPr>
          <a:lstStyle/>
          <a:p>
            <a:r>
              <a:rPr lang="en-US" altLang="zh-TW" dirty="0"/>
              <a:t>83</a:t>
            </a:r>
            <a:endParaRPr lang="zh-TW"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a:spLocks noGrp="1" noChangeArrowheads="1"/>
          </p:cNvSpPr>
          <p:nvPr>
            <p:ph type="title"/>
          </p:nvPr>
        </p:nvSpPr>
        <p:spPr/>
        <p:txBody>
          <a:bodyPr/>
          <a:lstStyle/>
          <a:p>
            <a:r>
              <a:rPr lang="en-US" altLang="zh-TW" b="0"/>
              <a:t>Finding Straight-Line Segments</a:t>
            </a:r>
            <a:endParaRPr lang="zh-TW" altLang="en-US"/>
          </a:p>
        </p:txBody>
      </p:sp>
      <p:sp>
        <p:nvSpPr>
          <p:cNvPr id="102403" name="內容版面配置區 2"/>
          <p:cNvSpPr>
            <a:spLocks noGrp="1" noChangeArrowheads="1"/>
          </p:cNvSpPr>
          <p:nvPr>
            <p:ph idx="1"/>
          </p:nvPr>
        </p:nvSpPr>
        <p:spPr>
          <a:xfrm>
            <a:off x="428625" y="2041525"/>
            <a:ext cx="8485188" cy="4411663"/>
          </a:xfrm>
        </p:spPr>
        <p:txBody>
          <a:bodyPr/>
          <a:lstStyle/>
          <a:p>
            <a:r>
              <a:rPr lang="en-US" altLang="zh-TW"/>
              <a:t>Vertical lines </a:t>
            </a:r>
            <a:r>
              <a:rPr lang="en-US" altLang="zh-TW">
                <a:sym typeface="Wingdings" panose="05000000000000000000" pitchFamily="2" charset="2"/>
              </a:rPr>
              <a:t> </a:t>
            </a:r>
            <a:r>
              <a:rPr lang="en-US" altLang="zh-TW" i="1">
                <a:sym typeface="Wingdings" panose="05000000000000000000" pitchFamily="2" charset="2"/>
              </a:rPr>
              <a:t>m=∞</a:t>
            </a:r>
            <a:r>
              <a:rPr lang="en-US" altLang="zh-TW">
                <a:sym typeface="Wingdings" panose="05000000000000000000" pitchFamily="2" charset="2"/>
              </a:rPr>
              <a:t>  doesn’t work</a:t>
            </a:r>
          </a:p>
          <a:p>
            <a:r>
              <a:rPr lang="en-US" altLang="zh-TW" i="1"/>
              <a:t>d</a:t>
            </a:r>
            <a:r>
              <a:rPr lang="en-US" altLang="zh-TW"/>
              <a:t> : perpendicular distance from line to origin</a:t>
            </a:r>
          </a:p>
          <a:p>
            <a:r>
              <a:rPr lang="el-GR" altLang="zh-TW" i="1"/>
              <a:t>θ</a:t>
            </a:r>
            <a:r>
              <a:rPr lang="en-US" altLang="zh-TW"/>
              <a:t> : the angle the perpendicular makes with the </a:t>
            </a:r>
            <a:r>
              <a:rPr lang="en-US" altLang="zh-TW" i="1"/>
              <a:t>x</a:t>
            </a:r>
            <a:r>
              <a:rPr lang="en-US" altLang="zh-TW"/>
              <a:t>-axis (column axis)</a:t>
            </a:r>
          </a:p>
        </p:txBody>
      </p:sp>
      <p:sp>
        <p:nvSpPr>
          <p:cNvPr id="102404"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024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657600"/>
            <a:ext cx="34861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604448" y="6405325"/>
            <a:ext cx="470803" cy="369332"/>
          </a:xfrm>
          <a:prstGeom prst="rect">
            <a:avLst/>
          </a:prstGeom>
        </p:spPr>
        <p:txBody>
          <a:bodyPr wrap="square">
            <a:spAutoFit/>
          </a:bodyPr>
          <a:lstStyle/>
          <a:p>
            <a:r>
              <a:rPr lang="en-US" altLang="zh-TW" dirty="0"/>
              <a:t>84</a:t>
            </a:r>
            <a:endParaRPr lang="zh-TW"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noChangeArrowheads="1"/>
          </p:cNvSpPr>
          <p:nvPr>
            <p:ph type="title"/>
          </p:nvPr>
        </p:nvSpPr>
        <p:spPr/>
        <p:txBody>
          <a:bodyPr/>
          <a:lstStyle/>
          <a:p>
            <a:r>
              <a:rPr lang="en-US" altLang="zh-TW" b="0"/>
              <a:t>Finding Straight-Line Segments</a:t>
            </a:r>
            <a:endParaRPr lang="zh-TW" altLang="en-US"/>
          </a:p>
        </p:txBody>
      </p:sp>
      <p:sp>
        <p:nvSpPr>
          <p:cNvPr id="103427" name="內容版面配置區 2"/>
          <p:cNvSpPr>
            <a:spLocks noGrp="1" noChangeArrowheads="1"/>
          </p:cNvSpPr>
          <p:nvPr>
            <p:ph idx="1"/>
          </p:nvPr>
        </p:nvSpPr>
        <p:spPr>
          <a:xfrm>
            <a:off x="428625" y="2041525"/>
            <a:ext cx="8485188" cy="4411663"/>
          </a:xfrm>
        </p:spPr>
        <p:txBody>
          <a:bodyPr/>
          <a:lstStyle/>
          <a:p>
            <a:pPr>
              <a:buFont typeface="Wingdings" panose="05000000000000000000" pitchFamily="2" charset="2"/>
              <a:buNone/>
            </a:pPr>
            <a:r>
              <a:rPr lang="en-US" altLang="zh-TW" dirty="0"/>
              <a:t> </a:t>
            </a:r>
          </a:p>
        </p:txBody>
      </p:sp>
      <p:sp>
        <p:nvSpPr>
          <p:cNvPr id="103428"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034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76475"/>
            <a:ext cx="4278313"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接點 8">
            <a:extLst>
              <a:ext uri="{FF2B5EF4-FFF2-40B4-BE49-F238E27FC236}">
                <a16:creationId xmlns:a16="http://schemas.microsoft.com/office/drawing/2014/main" id="{292643F5-518C-E044-B47C-35A82B1ACE90}"/>
              </a:ext>
            </a:extLst>
          </p:cNvPr>
          <p:cNvCxnSpPr/>
          <p:nvPr/>
        </p:nvCxnSpPr>
        <p:spPr>
          <a:xfrm rot="10800000">
            <a:off x="1116013" y="3357563"/>
            <a:ext cx="2000250" cy="1587"/>
          </a:xfrm>
          <a:prstGeom prst="line">
            <a:avLst/>
          </a:prstGeom>
          <a:ln w="381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73DFFE3F-5485-6A40-A609-B274B9C40843}"/>
              </a:ext>
            </a:extLst>
          </p:cNvPr>
          <p:cNvCxnSpPr/>
          <p:nvPr/>
        </p:nvCxnSpPr>
        <p:spPr>
          <a:xfrm rot="5400000" flipH="1" flipV="1">
            <a:off x="1535906" y="3464719"/>
            <a:ext cx="2073275" cy="1588"/>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03432" name="文字方塊 13"/>
          <p:cNvSpPr txBox="1">
            <a:spLocks noChangeArrowheads="1"/>
          </p:cNvSpPr>
          <p:nvPr/>
        </p:nvSpPr>
        <p:spPr bwMode="auto">
          <a:xfrm>
            <a:off x="2286000" y="3643313"/>
            <a:ext cx="2000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3200" dirty="0">
                <a:solidFill>
                  <a:srgbClr val="FF0000"/>
                </a:solidFill>
              </a:rPr>
              <a:t>．</a:t>
            </a:r>
            <a:r>
              <a:rPr lang="en-US" altLang="zh-TW" sz="1800" dirty="0">
                <a:solidFill>
                  <a:srgbClr val="FF0000"/>
                </a:solidFill>
              </a:rPr>
              <a:t>(</a:t>
            </a:r>
            <a:r>
              <a:rPr lang="en-US" altLang="zh-TW" sz="1800" i="1" dirty="0" err="1">
                <a:solidFill>
                  <a:srgbClr val="FF0000"/>
                </a:solidFill>
              </a:rPr>
              <a:t>d</a:t>
            </a:r>
            <a:r>
              <a:rPr lang="en-US" altLang="zh-TW" sz="1800" dirty="0" err="1">
                <a:solidFill>
                  <a:srgbClr val="FF0000"/>
                </a:solidFill>
              </a:rPr>
              <a:t>sin</a:t>
            </a:r>
            <a:r>
              <a:rPr lang="el-GR" altLang="zh-TW" sz="1800" dirty="0">
                <a:solidFill>
                  <a:srgbClr val="FF0000"/>
                </a:solidFill>
              </a:rPr>
              <a:t>θ</a:t>
            </a:r>
            <a:r>
              <a:rPr lang="en-US" altLang="zh-TW" sz="1800" dirty="0">
                <a:solidFill>
                  <a:srgbClr val="FF0000"/>
                </a:solidFill>
              </a:rPr>
              <a:t>,</a:t>
            </a:r>
            <a:r>
              <a:rPr lang="en-US" altLang="zh-TW" sz="1800" i="1" dirty="0" err="1">
                <a:solidFill>
                  <a:srgbClr val="FF0000"/>
                </a:solidFill>
              </a:rPr>
              <a:t>d</a:t>
            </a:r>
            <a:r>
              <a:rPr lang="en-US" altLang="zh-TW" sz="1800" dirty="0" err="1">
                <a:solidFill>
                  <a:srgbClr val="FF0000"/>
                </a:solidFill>
              </a:rPr>
              <a:t>cos</a:t>
            </a:r>
            <a:r>
              <a:rPr lang="el-GR" altLang="zh-TW" sz="1800" dirty="0">
                <a:solidFill>
                  <a:srgbClr val="FF0000"/>
                </a:solidFill>
              </a:rPr>
              <a:t>θ</a:t>
            </a:r>
            <a:r>
              <a:rPr lang="en-US" altLang="zh-TW" sz="1800" dirty="0">
                <a:solidFill>
                  <a:srgbClr val="FF0000"/>
                </a:solidFill>
              </a:rPr>
              <a:t>)</a:t>
            </a:r>
            <a:endParaRPr lang="zh-TW" altLang="en-US" sz="1800" dirty="0">
              <a:solidFill>
                <a:srgbClr val="FF0000"/>
              </a:solidFill>
            </a:endParaRPr>
          </a:p>
        </p:txBody>
      </p:sp>
      <p:sp>
        <p:nvSpPr>
          <p:cNvPr id="103433" name="文字方塊 9"/>
          <p:cNvSpPr txBox="1">
            <a:spLocks noChangeArrowheads="1"/>
          </p:cNvSpPr>
          <p:nvPr/>
        </p:nvSpPr>
        <p:spPr bwMode="auto">
          <a:xfrm>
            <a:off x="2843213" y="3068638"/>
            <a:ext cx="1000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3200" b="1">
                <a:solidFill>
                  <a:srgbClr val="FF0000"/>
                </a:solidFill>
              </a:rPr>
              <a:t>．</a:t>
            </a:r>
            <a:r>
              <a:rPr lang="en-US" altLang="zh-TW" sz="1800" b="1">
                <a:solidFill>
                  <a:srgbClr val="FF0000"/>
                </a:solidFill>
              </a:rPr>
              <a:t>(</a:t>
            </a:r>
            <a:r>
              <a:rPr lang="en-US" altLang="zh-TW" sz="1800" b="1" i="1">
                <a:solidFill>
                  <a:srgbClr val="FF0000"/>
                </a:solidFill>
              </a:rPr>
              <a:t>r</a:t>
            </a:r>
            <a:r>
              <a:rPr lang="en-US" altLang="zh-TW" sz="1800" b="1">
                <a:solidFill>
                  <a:srgbClr val="FF0000"/>
                </a:solidFill>
              </a:rPr>
              <a:t>,</a:t>
            </a:r>
            <a:r>
              <a:rPr lang="en-US" altLang="zh-TW" sz="1800" b="1" i="1">
                <a:solidFill>
                  <a:srgbClr val="FF0000"/>
                </a:solidFill>
              </a:rPr>
              <a:t>c</a:t>
            </a:r>
            <a:r>
              <a:rPr lang="en-US" altLang="zh-TW" sz="1800" b="1">
                <a:solidFill>
                  <a:srgbClr val="FF0000"/>
                </a:solidFill>
              </a:rPr>
              <a:t>)</a:t>
            </a:r>
            <a:endParaRPr lang="zh-TW" altLang="en-US" sz="1800" b="1">
              <a:solidFill>
                <a:srgbClr val="FF0000"/>
              </a:solidFill>
            </a:endParaRPr>
          </a:p>
        </p:txBody>
      </p:sp>
      <p:graphicFrame>
        <p:nvGraphicFramePr>
          <p:cNvPr id="103434" name="Object 8"/>
          <p:cNvGraphicFramePr>
            <a:graphicFrameLocks noChangeAspect="1"/>
          </p:cNvGraphicFramePr>
          <p:nvPr/>
        </p:nvGraphicFramePr>
        <p:xfrm>
          <a:off x="4427538" y="4292600"/>
          <a:ext cx="4433887" cy="660400"/>
        </p:xfrm>
        <a:graphic>
          <a:graphicData uri="http://schemas.openxmlformats.org/presentationml/2006/ole">
            <mc:AlternateContent xmlns:mc="http://schemas.openxmlformats.org/markup-compatibility/2006">
              <mc:Choice xmlns:v="urn:schemas-microsoft-com:vml" Requires="v">
                <p:oleObj name="方程式" r:id="rId3" imgW="20621625" imgH="3076575" progId="Equation.3">
                  <p:embed/>
                </p:oleObj>
              </mc:Choice>
              <mc:Fallback>
                <p:oleObj name="方程式" r:id="rId3" imgW="20621625" imgH="3076575"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4292600"/>
                        <a:ext cx="4433887"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cxnSp>
        <p:nvCxnSpPr>
          <p:cNvPr id="14" name="直線接點 13">
            <a:extLst>
              <a:ext uri="{FF2B5EF4-FFF2-40B4-BE49-F238E27FC236}">
                <a16:creationId xmlns:a16="http://schemas.microsoft.com/office/drawing/2014/main" id="{10703961-193A-2A4A-B8B9-D407A6847CB9}"/>
              </a:ext>
            </a:extLst>
          </p:cNvPr>
          <p:cNvCxnSpPr/>
          <p:nvPr/>
        </p:nvCxnSpPr>
        <p:spPr>
          <a:xfrm rot="10800000">
            <a:off x="1116013" y="3933825"/>
            <a:ext cx="2000250" cy="1588"/>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03436" name="文字方塊 50"/>
          <p:cNvSpPr txBox="1">
            <a:spLocks noChangeArrowheads="1"/>
          </p:cNvSpPr>
          <p:nvPr/>
        </p:nvSpPr>
        <p:spPr bwMode="auto">
          <a:xfrm>
            <a:off x="2124075" y="3284538"/>
            <a:ext cx="36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solidFill>
                  <a:srgbClr val="FF0000"/>
                </a:solidFill>
              </a:rPr>
              <a:t>Θ</a:t>
            </a:r>
            <a:endParaRPr lang="zh-TW" altLang="en-US" sz="1800">
              <a:solidFill>
                <a:srgbClr val="FF0000"/>
              </a:solidFill>
            </a:endParaRPr>
          </a:p>
        </p:txBody>
      </p:sp>
      <p:sp>
        <p:nvSpPr>
          <p:cNvPr id="103437" name="文字方塊 50"/>
          <p:cNvSpPr txBox="1">
            <a:spLocks noChangeArrowheads="1"/>
          </p:cNvSpPr>
          <p:nvPr/>
        </p:nvSpPr>
        <p:spPr bwMode="auto">
          <a:xfrm>
            <a:off x="1619250" y="3068638"/>
            <a:ext cx="36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solidFill>
                  <a:srgbClr val="FF0000"/>
                </a:solidFill>
              </a:rPr>
              <a:t>Θ</a:t>
            </a:r>
            <a:endParaRPr lang="zh-TW" altLang="en-US" sz="1800">
              <a:solidFill>
                <a:srgbClr val="FF0000"/>
              </a:solidFill>
            </a:endParaRPr>
          </a:p>
        </p:txBody>
      </p:sp>
      <p:cxnSp>
        <p:nvCxnSpPr>
          <p:cNvPr id="17" name="直線接點 16">
            <a:extLst>
              <a:ext uri="{FF2B5EF4-FFF2-40B4-BE49-F238E27FC236}">
                <a16:creationId xmlns:a16="http://schemas.microsoft.com/office/drawing/2014/main" id="{61CEFACE-664E-7A44-A655-63AE61D7C835}"/>
              </a:ext>
            </a:extLst>
          </p:cNvPr>
          <p:cNvCxnSpPr/>
          <p:nvPr/>
        </p:nvCxnSpPr>
        <p:spPr>
          <a:xfrm flipH="1">
            <a:off x="1116013" y="2997200"/>
            <a:ext cx="503237" cy="3603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439" name="文字方塊 50"/>
          <p:cNvSpPr txBox="1">
            <a:spLocks noChangeArrowheads="1"/>
          </p:cNvSpPr>
          <p:nvPr/>
        </p:nvSpPr>
        <p:spPr bwMode="auto">
          <a:xfrm>
            <a:off x="1116013" y="2924175"/>
            <a:ext cx="287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600">
                <a:solidFill>
                  <a:srgbClr val="FF0000"/>
                </a:solidFill>
              </a:rPr>
              <a:t>Θ</a:t>
            </a:r>
            <a:endParaRPr lang="zh-TW" altLang="en-US" sz="1600">
              <a:solidFill>
                <a:srgbClr val="FF0000"/>
              </a:solidFill>
            </a:endParaRPr>
          </a:p>
        </p:txBody>
      </p:sp>
      <p:sp>
        <p:nvSpPr>
          <p:cNvPr id="16" name="矩形 15"/>
          <p:cNvSpPr/>
          <p:nvPr/>
        </p:nvSpPr>
        <p:spPr>
          <a:xfrm>
            <a:off x="8604448" y="6405325"/>
            <a:ext cx="470803" cy="369332"/>
          </a:xfrm>
          <a:prstGeom prst="rect">
            <a:avLst/>
          </a:prstGeom>
        </p:spPr>
        <p:txBody>
          <a:bodyPr wrap="square">
            <a:spAutoFit/>
          </a:bodyPr>
          <a:lstStyle/>
          <a:p>
            <a:r>
              <a:rPr lang="en-US" altLang="zh-TW" dirty="0"/>
              <a:t>85</a:t>
            </a:r>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noChangeArrowheads="1"/>
          </p:cNvSpPr>
          <p:nvPr>
            <p:ph type="title"/>
          </p:nvPr>
        </p:nvSpPr>
        <p:spPr/>
        <p:txBody>
          <a:bodyPr/>
          <a:lstStyle/>
          <a:p>
            <a:pPr eaLnBrk="1" hangingPunct="1"/>
            <a:r>
              <a:rPr lang="en-US" altLang="zh-TW" b="0" dirty="0"/>
              <a:t>11.2.2 </a:t>
            </a:r>
            <a:r>
              <a:rPr lang="en-US" altLang="en-US" b="0" dirty="0"/>
              <a:t>Border</a:t>
            </a:r>
            <a:r>
              <a:rPr lang="en-US" altLang="zh-TW" b="0" dirty="0"/>
              <a:t>-</a:t>
            </a:r>
            <a:r>
              <a:rPr lang="en-US" altLang="en-US" b="0" dirty="0"/>
              <a:t>Tracking Algorithm</a:t>
            </a:r>
            <a:endParaRPr lang="zh-TW" altLang="en-US" dirty="0"/>
          </a:p>
        </p:txBody>
      </p:sp>
      <p:sp>
        <p:nvSpPr>
          <p:cNvPr id="2253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dirty="0">
                <a:latin typeface="Times New Roman" panose="02020603050405020304" pitchFamily="18" charset="0"/>
              </a:rPr>
              <a:t>DC &amp; CV Lab.</a:t>
            </a:r>
          </a:p>
          <a:p>
            <a:pPr>
              <a:spcBef>
                <a:spcPct val="0"/>
              </a:spcBef>
              <a:buClrTx/>
              <a:buSzTx/>
              <a:buFontTx/>
              <a:buNone/>
            </a:pPr>
            <a:r>
              <a:rPr kumimoji="0" lang="en-US" altLang="zh-TW" sz="1000" dirty="0">
                <a:latin typeface="Times New Roman" panose="02020603050405020304" pitchFamily="18" charset="0"/>
              </a:rPr>
              <a:t>CSIE NTU</a:t>
            </a:r>
          </a:p>
        </p:txBody>
      </p:sp>
      <p:pic>
        <p:nvPicPr>
          <p:cNvPr id="2253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2071688"/>
            <a:ext cx="6599237" cy="4206875"/>
          </a:xfrm>
          <a:noFill/>
        </p:spPr>
      </p:pic>
      <p:sp>
        <p:nvSpPr>
          <p:cNvPr id="5" name="矩形 4">
            <a:extLst>
              <a:ext uri="{FF2B5EF4-FFF2-40B4-BE49-F238E27FC236}">
                <a16:creationId xmlns:a16="http://schemas.microsoft.com/office/drawing/2014/main" id="{43DB8492-8038-2D43-9CF7-EAC59C2C6A73}"/>
              </a:ext>
            </a:extLst>
          </p:cNvPr>
          <p:cNvSpPr/>
          <p:nvPr/>
        </p:nvSpPr>
        <p:spPr>
          <a:xfrm>
            <a:off x="2771775" y="2924175"/>
            <a:ext cx="3816350" cy="5000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2534" name="文字方塊 6"/>
          <p:cNvSpPr txBox="1">
            <a:spLocks noChangeArrowheads="1"/>
          </p:cNvSpPr>
          <p:nvPr/>
        </p:nvSpPr>
        <p:spPr bwMode="auto">
          <a:xfrm>
            <a:off x="6696075" y="3716338"/>
            <a:ext cx="2447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b="1" dirty="0"/>
              <a:t>Past region:</a:t>
            </a:r>
            <a:r>
              <a:rPr lang="zh-TW" altLang="en-US" sz="1800" b="1"/>
              <a:t> </a:t>
            </a:r>
            <a:r>
              <a:rPr lang="en-US" altLang="zh-TW" sz="1800" b="1" dirty="0"/>
              <a:t>null</a:t>
            </a:r>
          </a:p>
          <a:p>
            <a:pPr eaLnBrk="1" hangingPunct="1">
              <a:spcBef>
                <a:spcPct val="0"/>
              </a:spcBef>
              <a:buClrTx/>
              <a:buSzTx/>
              <a:buFontTx/>
              <a:buNone/>
            </a:pPr>
            <a:r>
              <a:rPr lang="en-US" altLang="zh-TW" sz="1800" b="1" dirty="0"/>
              <a:t>Current region: </a:t>
            </a:r>
            <a:r>
              <a:rPr lang="en-US" altLang="zh-TW" sz="1800" b="1" dirty="0">
                <a:solidFill>
                  <a:srgbClr val="FF0000"/>
                </a:solidFill>
              </a:rPr>
              <a:t>2</a:t>
            </a:r>
          </a:p>
          <a:p>
            <a:pPr eaLnBrk="1" hangingPunct="1">
              <a:spcBef>
                <a:spcPct val="0"/>
              </a:spcBef>
              <a:buClrTx/>
              <a:buSzTx/>
              <a:buFontTx/>
              <a:buNone/>
            </a:pPr>
            <a:r>
              <a:rPr lang="en-US" altLang="zh-TW" sz="1800" b="1" dirty="0"/>
              <a:t>Future region: </a:t>
            </a:r>
            <a:r>
              <a:rPr lang="en-US" altLang="zh-TW" sz="1800" b="1" dirty="0">
                <a:solidFill>
                  <a:srgbClr val="00B0F0"/>
                </a:solidFill>
              </a:rPr>
              <a:t>1</a:t>
            </a:r>
            <a:endParaRPr lang="zh-TW" altLang="en-US" sz="1800" b="1">
              <a:solidFill>
                <a:srgbClr val="00B0F0"/>
              </a:solidFill>
            </a:endParaRPr>
          </a:p>
        </p:txBody>
      </p:sp>
      <p:sp>
        <p:nvSpPr>
          <p:cNvPr id="7" name="橢圓 6">
            <a:extLst>
              <a:ext uri="{FF2B5EF4-FFF2-40B4-BE49-F238E27FC236}">
                <a16:creationId xmlns:a16="http://schemas.microsoft.com/office/drawing/2014/main" id="{5CF12AD6-CE12-6043-AB21-36593963C2C4}"/>
              </a:ext>
            </a:extLst>
          </p:cNvPr>
          <p:cNvSpPr/>
          <p:nvPr/>
        </p:nvSpPr>
        <p:spPr>
          <a:xfrm>
            <a:off x="3441700" y="3452813"/>
            <a:ext cx="357188" cy="3571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橢圓 7">
            <a:extLst>
              <a:ext uri="{FF2B5EF4-FFF2-40B4-BE49-F238E27FC236}">
                <a16:creationId xmlns:a16="http://schemas.microsoft.com/office/drawing/2014/main" id="{7D8C2EFD-A358-BB43-8BFA-1E75410D95C9}"/>
              </a:ext>
            </a:extLst>
          </p:cNvPr>
          <p:cNvSpPr/>
          <p:nvPr/>
        </p:nvSpPr>
        <p:spPr>
          <a:xfrm>
            <a:off x="5094288" y="3000375"/>
            <a:ext cx="355600"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矩形 8"/>
          <p:cNvSpPr/>
          <p:nvPr/>
        </p:nvSpPr>
        <p:spPr>
          <a:xfrm>
            <a:off x="8685699" y="6405325"/>
            <a:ext cx="389552" cy="369332"/>
          </a:xfrm>
          <a:prstGeom prst="rect">
            <a:avLst/>
          </a:prstGeom>
        </p:spPr>
        <p:txBody>
          <a:bodyPr wrap="square">
            <a:spAutoFit/>
          </a:bodyPr>
          <a:lstStyle/>
          <a:p>
            <a:r>
              <a:rPr lang="en-US" altLang="zh-TW" dirty="0"/>
              <a:t>8</a:t>
            </a:r>
            <a:endParaRPr lang="zh-TW"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p:cNvSpPr>
            <a:spLocks noGrp="1" noChangeArrowheads="1"/>
          </p:cNvSpPr>
          <p:nvPr>
            <p:ph type="title"/>
          </p:nvPr>
        </p:nvSpPr>
        <p:spPr/>
        <p:txBody>
          <a:bodyPr/>
          <a:lstStyle/>
          <a:p>
            <a:r>
              <a:rPr lang="en-US" altLang="zh-TW" b="0"/>
              <a:t>Example</a:t>
            </a:r>
            <a:endParaRPr lang="zh-TW" altLang="en-US"/>
          </a:p>
        </p:txBody>
      </p:sp>
      <p:sp>
        <p:nvSpPr>
          <p:cNvPr id="10445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graphicFrame>
        <p:nvGraphicFramePr>
          <p:cNvPr id="104452" name="Object 8"/>
          <p:cNvGraphicFramePr>
            <a:graphicFrameLocks noGrp="1" noChangeAspect="1"/>
          </p:cNvGraphicFramePr>
          <p:nvPr>
            <p:ph idx="1"/>
          </p:nvPr>
        </p:nvGraphicFramePr>
        <p:xfrm>
          <a:off x="3590925" y="1000125"/>
          <a:ext cx="4695825" cy="700088"/>
        </p:xfrm>
        <a:graphic>
          <a:graphicData uri="http://schemas.openxmlformats.org/presentationml/2006/ole">
            <mc:AlternateContent xmlns:mc="http://schemas.openxmlformats.org/markup-compatibility/2006">
              <mc:Choice xmlns:v="urn:schemas-microsoft-com:vml" Requires="v">
                <p:oleObj name="方程式" r:id="rId2" imgW="20621625" imgH="3076575" progId="Equation.3">
                  <p:embed/>
                </p:oleObj>
              </mc:Choice>
              <mc:Fallback>
                <p:oleObj name="方程式" r:id="rId2" imgW="20621625" imgH="3076575"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925" y="1000125"/>
                        <a:ext cx="469582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3" name="直線單箭頭接點 32">
            <a:extLst>
              <a:ext uri="{FF2B5EF4-FFF2-40B4-BE49-F238E27FC236}">
                <a16:creationId xmlns:a16="http://schemas.microsoft.com/office/drawing/2014/main" id="{49B86C8B-3CD6-8E40-9646-4265BC5BA2ED}"/>
              </a:ext>
            </a:extLst>
          </p:cNvPr>
          <p:cNvCxnSpPr/>
          <p:nvPr/>
        </p:nvCxnSpPr>
        <p:spPr>
          <a:xfrm>
            <a:off x="4429125" y="4078288"/>
            <a:ext cx="2143125" cy="15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5BAC265D-A5DE-EA41-A27C-DD38F986B123}"/>
              </a:ext>
            </a:extLst>
          </p:cNvPr>
          <p:cNvCxnSpPr/>
          <p:nvPr/>
        </p:nvCxnSpPr>
        <p:spPr>
          <a:xfrm rot="5400000">
            <a:off x="3429000" y="5080000"/>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4455" name="文字方塊 11"/>
          <p:cNvSpPr txBox="1">
            <a:spLocks noChangeArrowheads="1"/>
          </p:cNvSpPr>
          <p:nvPr/>
        </p:nvSpPr>
        <p:spPr bwMode="auto">
          <a:xfrm>
            <a:off x="4286250" y="6008688"/>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r</a:t>
            </a:r>
            <a:endParaRPr lang="zh-TW" altLang="en-US" sz="2600" i="1">
              <a:solidFill>
                <a:srgbClr val="0000FF"/>
              </a:solidFill>
            </a:endParaRPr>
          </a:p>
        </p:txBody>
      </p:sp>
      <p:sp>
        <p:nvSpPr>
          <p:cNvPr id="104456" name="文字方塊 11"/>
          <p:cNvSpPr txBox="1">
            <a:spLocks noChangeArrowheads="1"/>
          </p:cNvSpPr>
          <p:nvPr/>
        </p:nvSpPr>
        <p:spPr bwMode="auto">
          <a:xfrm>
            <a:off x="6572250" y="3786188"/>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c</a:t>
            </a:r>
            <a:endParaRPr lang="zh-TW" altLang="en-US" sz="2600" i="1">
              <a:solidFill>
                <a:srgbClr val="0000FF"/>
              </a:solidFill>
            </a:endParaRPr>
          </a:p>
        </p:txBody>
      </p:sp>
      <p:cxnSp>
        <p:nvCxnSpPr>
          <p:cNvPr id="50" name="直線接點 49">
            <a:extLst>
              <a:ext uri="{FF2B5EF4-FFF2-40B4-BE49-F238E27FC236}">
                <a16:creationId xmlns:a16="http://schemas.microsoft.com/office/drawing/2014/main" id="{3226000A-D6CB-9A4E-A09B-3EBA6B9FFBE7}"/>
              </a:ext>
            </a:extLst>
          </p:cNvPr>
          <p:cNvCxnSpPr/>
          <p:nvPr/>
        </p:nvCxnSpPr>
        <p:spPr>
          <a:xfrm rot="10800000">
            <a:off x="2214563" y="4071938"/>
            <a:ext cx="2214562" cy="1587"/>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接點 52">
            <a:extLst>
              <a:ext uri="{FF2B5EF4-FFF2-40B4-BE49-F238E27FC236}">
                <a16:creationId xmlns:a16="http://schemas.microsoft.com/office/drawing/2014/main" id="{AF4B6B1E-C650-BF44-AB2F-3610E5209C5E}"/>
              </a:ext>
            </a:extLst>
          </p:cNvPr>
          <p:cNvCxnSpPr/>
          <p:nvPr/>
        </p:nvCxnSpPr>
        <p:spPr>
          <a:xfrm rot="16200000" flipV="1">
            <a:off x="3392488" y="3108325"/>
            <a:ext cx="2082800" cy="9525"/>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接點 57">
            <a:extLst>
              <a:ext uri="{FF2B5EF4-FFF2-40B4-BE49-F238E27FC236}">
                <a16:creationId xmlns:a16="http://schemas.microsoft.com/office/drawing/2014/main" id="{891047AB-E75B-E442-BC39-99FEBD6CC7E4}"/>
              </a:ext>
            </a:extLst>
          </p:cNvPr>
          <p:cNvCxnSpPr/>
          <p:nvPr/>
        </p:nvCxnSpPr>
        <p:spPr>
          <a:xfrm rot="16200000" flipH="1">
            <a:off x="4000500" y="4500563"/>
            <a:ext cx="114300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接點 62">
            <a:extLst>
              <a:ext uri="{FF2B5EF4-FFF2-40B4-BE49-F238E27FC236}">
                <a16:creationId xmlns:a16="http://schemas.microsoft.com/office/drawing/2014/main" id="{D6B38581-66E1-4D4A-AC2A-127D4A0838E6}"/>
              </a:ext>
            </a:extLst>
          </p:cNvPr>
          <p:cNvCxnSpPr/>
          <p:nvPr/>
        </p:nvCxnSpPr>
        <p:spPr>
          <a:xfrm flipV="1">
            <a:off x="4429125" y="3714750"/>
            <a:ext cx="857250" cy="3571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a16="http://schemas.microsoft.com/office/drawing/2014/main" id="{8127B304-7AA5-FB42-931E-E7961E6F872E}"/>
              </a:ext>
            </a:extLst>
          </p:cNvPr>
          <p:cNvCxnSpPr/>
          <p:nvPr/>
        </p:nvCxnSpPr>
        <p:spPr>
          <a:xfrm rot="16200000" flipH="1">
            <a:off x="4393407" y="4107656"/>
            <a:ext cx="785812" cy="714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a16="http://schemas.microsoft.com/office/drawing/2014/main" id="{B5883DF5-CFE8-5743-A60E-2CFDAD0EC57A}"/>
              </a:ext>
            </a:extLst>
          </p:cNvPr>
          <p:cNvCxnSpPr/>
          <p:nvPr/>
        </p:nvCxnSpPr>
        <p:spPr>
          <a:xfrm>
            <a:off x="4429125" y="4071938"/>
            <a:ext cx="857250" cy="4286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id="{EF18A8A8-C1A7-014B-ADFB-A08AD4FA184B}"/>
              </a:ext>
            </a:extLst>
          </p:cNvPr>
          <p:cNvCxnSpPr/>
          <p:nvPr/>
        </p:nvCxnSpPr>
        <p:spPr>
          <a:xfrm>
            <a:off x="4429125" y="4071938"/>
            <a:ext cx="928688"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接點 74">
            <a:extLst>
              <a:ext uri="{FF2B5EF4-FFF2-40B4-BE49-F238E27FC236}">
                <a16:creationId xmlns:a16="http://schemas.microsoft.com/office/drawing/2014/main" id="{41A66581-1E8E-2849-BD3A-CA70DB66F21B}"/>
              </a:ext>
            </a:extLst>
          </p:cNvPr>
          <p:cNvCxnSpPr/>
          <p:nvPr/>
        </p:nvCxnSpPr>
        <p:spPr>
          <a:xfrm rot="5400000">
            <a:off x="3821907" y="4679156"/>
            <a:ext cx="1214438" cy="3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接點 78">
            <a:extLst>
              <a:ext uri="{FF2B5EF4-FFF2-40B4-BE49-F238E27FC236}">
                <a16:creationId xmlns:a16="http://schemas.microsoft.com/office/drawing/2014/main" id="{E53FA9B7-A4F3-AA45-BFB0-0681AFBDDDB0}"/>
              </a:ext>
            </a:extLst>
          </p:cNvPr>
          <p:cNvCxnSpPr/>
          <p:nvPr/>
        </p:nvCxnSpPr>
        <p:spPr>
          <a:xfrm flipV="1">
            <a:off x="4429125" y="3429000"/>
            <a:ext cx="714375" cy="64293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直線接點 80">
            <a:extLst>
              <a:ext uri="{FF2B5EF4-FFF2-40B4-BE49-F238E27FC236}">
                <a16:creationId xmlns:a16="http://schemas.microsoft.com/office/drawing/2014/main" id="{6F52D976-C2BE-8D43-A11D-C535990D532A}"/>
              </a:ext>
            </a:extLst>
          </p:cNvPr>
          <p:cNvCxnSpPr/>
          <p:nvPr/>
        </p:nvCxnSpPr>
        <p:spPr>
          <a:xfrm rot="5400000" flipH="1" flipV="1">
            <a:off x="4179094" y="3393281"/>
            <a:ext cx="928688" cy="4286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直線接點 83">
            <a:extLst>
              <a:ext uri="{FF2B5EF4-FFF2-40B4-BE49-F238E27FC236}">
                <a16:creationId xmlns:a16="http://schemas.microsoft.com/office/drawing/2014/main" id="{C92DB6DC-DAC6-A24E-90D5-DB625714D4D0}"/>
              </a:ext>
            </a:extLst>
          </p:cNvPr>
          <p:cNvCxnSpPr/>
          <p:nvPr/>
        </p:nvCxnSpPr>
        <p:spPr>
          <a:xfrm rot="5400000" flipH="1" flipV="1">
            <a:off x="3998913" y="3643313"/>
            <a:ext cx="858837" cy="15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7" name="直線接點 86">
            <a:extLst>
              <a:ext uri="{FF2B5EF4-FFF2-40B4-BE49-F238E27FC236}">
                <a16:creationId xmlns:a16="http://schemas.microsoft.com/office/drawing/2014/main" id="{10AAEEAD-C3A5-BC42-9BDD-258C8B1D08D6}"/>
              </a:ext>
            </a:extLst>
          </p:cNvPr>
          <p:cNvCxnSpPr/>
          <p:nvPr/>
        </p:nvCxnSpPr>
        <p:spPr>
          <a:xfrm>
            <a:off x="3786188" y="3141663"/>
            <a:ext cx="1295400" cy="158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線接點 88">
            <a:extLst>
              <a:ext uri="{FF2B5EF4-FFF2-40B4-BE49-F238E27FC236}">
                <a16:creationId xmlns:a16="http://schemas.microsoft.com/office/drawing/2014/main" id="{C29C28BD-53A2-5741-B9F1-E98385415A14}"/>
              </a:ext>
            </a:extLst>
          </p:cNvPr>
          <p:cNvCxnSpPr/>
          <p:nvPr/>
        </p:nvCxnSpPr>
        <p:spPr>
          <a:xfrm>
            <a:off x="4267200" y="2928938"/>
            <a:ext cx="1090613" cy="509587"/>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91" name="直線接點 90">
            <a:extLst>
              <a:ext uri="{FF2B5EF4-FFF2-40B4-BE49-F238E27FC236}">
                <a16:creationId xmlns:a16="http://schemas.microsoft.com/office/drawing/2014/main" id="{56084381-869F-194D-A31D-662E8B2AD139}"/>
              </a:ext>
            </a:extLst>
          </p:cNvPr>
          <p:cNvCxnSpPr/>
          <p:nvPr/>
        </p:nvCxnSpPr>
        <p:spPr>
          <a:xfrm>
            <a:off x="4714875" y="3062288"/>
            <a:ext cx="857250" cy="795337"/>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94" name="直線接點 93">
            <a:extLst>
              <a:ext uri="{FF2B5EF4-FFF2-40B4-BE49-F238E27FC236}">
                <a16:creationId xmlns:a16="http://schemas.microsoft.com/office/drawing/2014/main" id="{58475B52-9640-2E4F-A528-8F2D44898C30}"/>
              </a:ext>
            </a:extLst>
          </p:cNvPr>
          <p:cNvCxnSpPr/>
          <p:nvPr/>
        </p:nvCxnSpPr>
        <p:spPr>
          <a:xfrm rot="16200000" flipH="1">
            <a:off x="4786312" y="3571876"/>
            <a:ext cx="1071563" cy="500062"/>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99" name="直線接點 98">
            <a:extLst>
              <a:ext uri="{FF2B5EF4-FFF2-40B4-BE49-F238E27FC236}">
                <a16:creationId xmlns:a16="http://schemas.microsoft.com/office/drawing/2014/main" id="{AD12E505-95D4-A845-8D35-3F9EB57B1696}"/>
              </a:ext>
            </a:extLst>
          </p:cNvPr>
          <p:cNvCxnSpPr/>
          <p:nvPr/>
        </p:nvCxnSpPr>
        <p:spPr>
          <a:xfrm rot="5400000">
            <a:off x="4764882" y="4255294"/>
            <a:ext cx="1052512" cy="438150"/>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02" name="直線接點 101">
            <a:extLst>
              <a:ext uri="{FF2B5EF4-FFF2-40B4-BE49-F238E27FC236}">
                <a16:creationId xmlns:a16="http://schemas.microsoft.com/office/drawing/2014/main" id="{98E0C400-1A64-754D-8277-CB9184FB1FB8}"/>
              </a:ext>
            </a:extLst>
          </p:cNvPr>
          <p:cNvCxnSpPr/>
          <p:nvPr/>
        </p:nvCxnSpPr>
        <p:spPr>
          <a:xfrm rot="5400000">
            <a:off x="4702969" y="4541044"/>
            <a:ext cx="828675" cy="661987"/>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04" name="直線接點 103">
            <a:extLst>
              <a:ext uri="{FF2B5EF4-FFF2-40B4-BE49-F238E27FC236}">
                <a16:creationId xmlns:a16="http://schemas.microsoft.com/office/drawing/2014/main" id="{DF4775CF-C6BA-B64C-80BD-5037F8392656}"/>
              </a:ext>
            </a:extLst>
          </p:cNvPr>
          <p:cNvCxnSpPr/>
          <p:nvPr/>
        </p:nvCxnSpPr>
        <p:spPr>
          <a:xfrm rot="10800000" flipV="1">
            <a:off x="4357688" y="5000625"/>
            <a:ext cx="928687" cy="357188"/>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07" name="直線接點 106">
            <a:extLst>
              <a:ext uri="{FF2B5EF4-FFF2-40B4-BE49-F238E27FC236}">
                <a16:creationId xmlns:a16="http://schemas.microsoft.com/office/drawing/2014/main" id="{FF0F74FD-CE64-B045-8EC1-60B344AC74EF}"/>
              </a:ext>
            </a:extLst>
          </p:cNvPr>
          <p:cNvCxnSpPr/>
          <p:nvPr/>
        </p:nvCxnSpPr>
        <p:spPr>
          <a:xfrm rot="10800000">
            <a:off x="3714750" y="5357813"/>
            <a:ext cx="135731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直線接點 110">
            <a:extLst>
              <a:ext uri="{FF2B5EF4-FFF2-40B4-BE49-F238E27FC236}">
                <a16:creationId xmlns:a16="http://schemas.microsoft.com/office/drawing/2014/main" id="{E177C4EB-A077-5749-9801-1D6E30B7236C}"/>
              </a:ext>
            </a:extLst>
          </p:cNvPr>
          <p:cNvCxnSpPr/>
          <p:nvPr/>
        </p:nvCxnSpPr>
        <p:spPr>
          <a:xfrm rot="16200000" flipH="1">
            <a:off x="4679157" y="4098131"/>
            <a:ext cx="1366838" cy="95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604448" y="6405325"/>
            <a:ext cx="470803" cy="369332"/>
          </a:xfrm>
          <a:prstGeom prst="rect">
            <a:avLst/>
          </a:prstGeom>
        </p:spPr>
        <p:txBody>
          <a:bodyPr wrap="square">
            <a:spAutoFit/>
          </a:bodyPr>
          <a:lstStyle/>
          <a:p>
            <a:r>
              <a:rPr lang="en-US" altLang="zh-TW" dirty="0"/>
              <a:t>86</a:t>
            </a:r>
            <a:endParaRPr lang="zh-TW"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noChangeArrowheads="1"/>
          </p:cNvSpPr>
          <p:nvPr>
            <p:ph type="title"/>
          </p:nvPr>
        </p:nvSpPr>
        <p:spPr/>
        <p:txBody>
          <a:bodyPr/>
          <a:lstStyle/>
          <a:p>
            <a:endParaRPr lang="zh-TW" altLang="en-US"/>
          </a:p>
        </p:txBody>
      </p:sp>
      <p:sp>
        <p:nvSpPr>
          <p:cNvPr id="105475" name="內容版面配置區 2"/>
          <p:cNvSpPr>
            <a:spLocks noGrp="1" noChangeArrowheads="1"/>
          </p:cNvSpPr>
          <p:nvPr>
            <p:ph idx="1"/>
          </p:nvPr>
        </p:nvSpPr>
        <p:spPr/>
        <p:txBody>
          <a:bodyPr/>
          <a:lstStyle/>
          <a:p>
            <a:endParaRPr lang="zh-TW" altLang="en-US"/>
          </a:p>
        </p:txBody>
      </p:sp>
      <p:sp>
        <p:nvSpPr>
          <p:cNvPr id="105476"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05477"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604448" y="6405325"/>
            <a:ext cx="470803" cy="369332"/>
          </a:xfrm>
          <a:prstGeom prst="rect">
            <a:avLst/>
          </a:prstGeom>
        </p:spPr>
        <p:txBody>
          <a:bodyPr wrap="square">
            <a:spAutoFit/>
          </a:bodyPr>
          <a:lstStyle/>
          <a:p>
            <a:r>
              <a:rPr lang="en-US" altLang="zh-TW" dirty="0"/>
              <a:t>87</a:t>
            </a:r>
            <a:endParaRPr lang="zh-TW"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標題 1"/>
          <p:cNvSpPr>
            <a:spLocks noGrp="1" noChangeArrowheads="1"/>
          </p:cNvSpPr>
          <p:nvPr>
            <p:ph type="title"/>
          </p:nvPr>
        </p:nvSpPr>
        <p:spPr/>
        <p:txBody>
          <a:bodyPr/>
          <a:lstStyle/>
          <a:p>
            <a:endParaRPr lang="zh-TW" altLang="en-US"/>
          </a:p>
        </p:txBody>
      </p:sp>
      <p:sp>
        <p:nvSpPr>
          <p:cNvPr id="106499" name="內容版面配置區 2"/>
          <p:cNvSpPr>
            <a:spLocks noGrp="1" noChangeArrowheads="1"/>
          </p:cNvSpPr>
          <p:nvPr>
            <p:ph idx="1"/>
          </p:nvPr>
        </p:nvSpPr>
        <p:spPr/>
        <p:txBody>
          <a:bodyPr/>
          <a:lstStyle/>
          <a:p>
            <a:endParaRPr lang="zh-TW" altLang="en-US"/>
          </a:p>
        </p:txBody>
      </p:sp>
      <p:sp>
        <p:nvSpPr>
          <p:cNvPr id="106500"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06501"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604448" y="6405325"/>
            <a:ext cx="470803" cy="369332"/>
          </a:xfrm>
          <a:prstGeom prst="rect">
            <a:avLst/>
          </a:prstGeom>
        </p:spPr>
        <p:txBody>
          <a:bodyPr wrap="square">
            <a:spAutoFit/>
          </a:bodyPr>
          <a:lstStyle/>
          <a:p>
            <a:r>
              <a:rPr lang="en-US" altLang="zh-TW" dirty="0"/>
              <a:t>88</a:t>
            </a:r>
            <a:endParaRPr lang="zh-TW"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noChangeArrowheads="1"/>
          </p:cNvSpPr>
          <p:nvPr>
            <p:ph type="title"/>
          </p:nvPr>
        </p:nvSpPr>
        <p:spPr/>
        <p:txBody>
          <a:bodyPr/>
          <a:lstStyle/>
          <a:p>
            <a:r>
              <a:rPr lang="en-US" altLang="zh-TW" b="0"/>
              <a:t>Example</a:t>
            </a:r>
            <a:endParaRPr lang="zh-TW" altLang="en-US"/>
          </a:p>
        </p:txBody>
      </p:sp>
      <p:sp>
        <p:nvSpPr>
          <p:cNvPr id="107523"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cxnSp>
        <p:nvCxnSpPr>
          <p:cNvPr id="7" name="直線單箭頭接點 6">
            <a:extLst>
              <a:ext uri="{FF2B5EF4-FFF2-40B4-BE49-F238E27FC236}">
                <a16:creationId xmlns:a16="http://schemas.microsoft.com/office/drawing/2014/main" id="{3D841D83-2DDB-1841-9BEC-0E3D6CA04000}"/>
              </a:ext>
            </a:extLst>
          </p:cNvPr>
          <p:cNvCxnSpPr/>
          <p:nvPr/>
        </p:nvCxnSpPr>
        <p:spPr>
          <a:xfrm>
            <a:off x="1214438" y="3300413"/>
            <a:ext cx="2143125" cy="15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9E32879E-5FF1-8746-AD2B-C75DD7A516A0}"/>
              </a:ext>
            </a:extLst>
          </p:cNvPr>
          <p:cNvCxnSpPr/>
          <p:nvPr/>
        </p:nvCxnSpPr>
        <p:spPr>
          <a:xfrm rot="5400000">
            <a:off x="214313" y="4302125"/>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7526" name="文字方塊 6"/>
          <p:cNvSpPr txBox="1">
            <a:spLocks noChangeArrowheads="1"/>
          </p:cNvSpPr>
          <p:nvPr/>
        </p:nvSpPr>
        <p:spPr bwMode="auto">
          <a:xfrm>
            <a:off x="1428750" y="3481388"/>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7527" name="文字方塊 11"/>
          <p:cNvSpPr txBox="1">
            <a:spLocks noChangeArrowheads="1"/>
          </p:cNvSpPr>
          <p:nvPr/>
        </p:nvSpPr>
        <p:spPr bwMode="auto">
          <a:xfrm>
            <a:off x="1071563" y="52308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y</a:t>
            </a:r>
            <a:endParaRPr lang="zh-TW" altLang="en-US" sz="2600" i="1">
              <a:solidFill>
                <a:srgbClr val="0000FF"/>
              </a:solidFill>
            </a:endParaRPr>
          </a:p>
        </p:txBody>
      </p:sp>
      <p:sp>
        <p:nvSpPr>
          <p:cNvPr id="107528" name="文字方塊 15"/>
          <p:cNvSpPr txBox="1">
            <a:spLocks noChangeArrowheads="1"/>
          </p:cNvSpPr>
          <p:nvPr/>
        </p:nvSpPr>
        <p:spPr bwMode="auto">
          <a:xfrm>
            <a:off x="2714625" y="3990975"/>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7529" name="文字方塊 16"/>
          <p:cNvSpPr txBox="1">
            <a:spLocks noChangeArrowheads="1"/>
          </p:cNvSpPr>
          <p:nvPr/>
        </p:nvSpPr>
        <p:spPr bwMode="auto">
          <a:xfrm>
            <a:off x="2143125" y="3516313"/>
            <a:ext cx="785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7530" name="文字方塊 17"/>
          <p:cNvSpPr txBox="1">
            <a:spLocks noChangeArrowheads="1"/>
          </p:cNvSpPr>
          <p:nvPr/>
        </p:nvSpPr>
        <p:spPr bwMode="auto">
          <a:xfrm>
            <a:off x="1428750" y="2928938"/>
            <a:ext cx="785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7531" name="文字方塊 18"/>
          <p:cNvSpPr txBox="1">
            <a:spLocks noChangeArrowheads="1"/>
          </p:cNvSpPr>
          <p:nvPr/>
        </p:nvSpPr>
        <p:spPr bwMode="auto">
          <a:xfrm>
            <a:off x="857250" y="3481388"/>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7532" name="文字方塊 19"/>
          <p:cNvSpPr txBox="1">
            <a:spLocks noChangeArrowheads="1"/>
          </p:cNvSpPr>
          <p:nvPr/>
        </p:nvSpPr>
        <p:spPr bwMode="auto">
          <a:xfrm>
            <a:off x="1571625" y="37988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1,1)</a:t>
            </a:r>
            <a:endParaRPr lang="zh-TW" altLang="en-US" sz="2200"/>
          </a:p>
        </p:txBody>
      </p:sp>
      <p:sp>
        <p:nvSpPr>
          <p:cNvPr id="107533" name="文字方塊 20"/>
          <p:cNvSpPr txBox="1">
            <a:spLocks noChangeArrowheads="1"/>
          </p:cNvSpPr>
          <p:nvPr/>
        </p:nvSpPr>
        <p:spPr bwMode="auto">
          <a:xfrm>
            <a:off x="1643063" y="3230563"/>
            <a:ext cx="714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1,0)</a:t>
            </a:r>
            <a:endParaRPr lang="zh-TW" altLang="en-US" sz="2200"/>
          </a:p>
        </p:txBody>
      </p:sp>
      <p:sp>
        <p:nvSpPr>
          <p:cNvPr id="107534" name="文字方塊 21"/>
          <p:cNvSpPr txBox="1">
            <a:spLocks noChangeArrowheads="1"/>
          </p:cNvSpPr>
          <p:nvPr/>
        </p:nvSpPr>
        <p:spPr bwMode="auto">
          <a:xfrm>
            <a:off x="571500" y="3870325"/>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0,1)</a:t>
            </a:r>
            <a:endParaRPr lang="zh-TW" altLang="en-US" sz="2200"/>
          </a:p>
        </p:txBody>
      </p:sp>
      <p:sp>
        <p:nvSpPr>
          <p:cNvPr id="107535" name="文字方塊 22"/>
          <p:cNvSpPr txBox="1">
            <a:spLocks noChangeArrowheads="1"/>
          </p:cNvSpPr>
          <p:nvPr/>
        </p:nvSpPr>
        <p:spPr bwMode="auto">
          <a:xfrm>
            <a:off x="2428875" y="37988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2,1)</a:t>
            </a:r>
            <a:endParaRPr lang="zh-TW" altLang="en-US" sz="2200"/>
          </a:p>
        </p:txBody>
      </p:sp>
      <p:sp>
        <p:nvSpPr>
          <p:cNvPr id="107536" name="文字方塊 23"/>
          <p:cNvSpPr txBox="1">
            <a:spLocks noChangeArrowheads="1"/>
          </p:cNvSpPr>
          <p:nvPr/>
        </p:nvSpPr>
        <p:spPr bwMode="auto">
          <a:xfrm>
            <a:off x="2857500" y="43703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3,2)</a:t>
            </a:r>
            <a:endParaRPr lang="zh-TW" altLang="en-US" sz="2200"/>
          </a:p>
        </p:txBody>
      </p:sp>
      <p:graphicFrame>
        <p:nvGraphicFramePr>
          <p:cNvPr id="107537" name="Object 8"/>
          <p:cNvGraphicFramePr>
            <a:graphicFrameLocks noGrp="1" noChangeAspect="1"/>
          </p:cNvGraphicFramePr>
          <p:nvPr>
            <p:ph idx="1"/>
            <p:extLst>
              <p:ext uri="{D42A27DB-BD31-4B8C-83A1-F6EECF244321}">
                <p14:modId xmlns:p14="http://schemas.microsoft.com/office/powerpoint/2010/main" val="3262149634"/>
              </p:ext>
            </p:extLst>
          </p:nvPr>
        </p:nvGraphicFramePr>
        <p:xfrm>
          <a:off x="2500313" y="2143125"/>
          <a:ext cx="4695825" cy="700088"/>
        </p:xfrm>
        <a:graphic>
          <a:graphicData uri="http://schemas.openxmlformats.org/presentationml/2006/ole">
            <mc:AlternateContent xmlns:mc="http://schemas.openxmlformats.org/markup-compatibility/2006">
              <mc:Choice xmlns:v="urn:schemas-microsoft-com:vml" Requires="v">
                <p:oleObj name="方程式" r:id="rId3" imgW="1193760" imgH="177480" progId="Equation.3">
                  <p:embed/>
                </p:oleObj>
              </mc:Choice>
              <mc:Fallback>
                <p:oleObj name="方程式" r:id="rId3" imgW="1193760" imgH="177480" progId="Equation.3">
                  <p:embed/>
                  <p:pic>
                    <p:nvPicPr>
                      <p:cNvPr id="0" name="Object 8"/>
                      <p:cNvPicPr>
                        <a:picLocks noChangeAspect="1" noChangeArrowheads="1"/>
                      </p:cNvPicPr>
                      <p:nvPr/>
                    </p:nvPicPr>
                    <p:blipFill>
                      <a:blip r:embed="rId4"/>
                      <a:srcRect/>
                      <a:stretch>
                        <a:fillRect/>
                      </a:stretch>
                    </p:blipFill>
                    <p:spPr bwMode="auto">
                      <a:xfrm>
                        <a:off x="2500313" y="2143125"/>
                        <a:ext cx="469582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38" name="文字方塊 11"/>
          <p:cNvSpPr txBox="1">
            <a:spLocks noChangeArrowheads="1"/>
          </p:cNvSpPr>
          <p:nvPr/>
        </p:nvSpPr>
        <p:spPr bwMode="auto">
          <a:xfrm>
            <a:off x="3357563" y="30083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x</a:t>
            </a:r>
            <a:endParaRPr lang="zh-TW" altLang="en-US" sz="2600" i="1">
              <a:solidFill>
                <a:srgbClr val="0000FF"/>
              </a:solidFill>
            </a:endParaRPr>
          </a:p>
        </p:txBody>
      </p:sp>
      <p:cxnSp>
        <p:nvCxnSpPr>
          <p:cNvPr id="22" name="直線單箭頭接點 21">
            <a:extLst>
              <a:ext uri="{FF2B5EF4-FFF2-40B4-BE49-F238E27FC236}">
                <a16:creationId xmlns:a16="http://schemas.microsoft.com/office/drawing/2014/main" id="{6931B559-800D-1642-A2D1-6CA06244A281}"/>
              </a:ext>
            </a:extLst>
          </p:cNvPr>
          <p:cNvCxnSpPr/>
          <p:nvPr/>
        </p:nvCxnSpPr>
        <p:spPr>
          <a:xfrm>
            <a:off x="4786313" y="3300413"/>
            <a:ext cx="2143125" cy="15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6BB51C73-A7FC-F54D-ACE6-40EE568ED984}"/>
              </a:ext>
            </a:extLst>
          </p:cNvPr>
          <p:cNvCxnSpPr/>
          <p:nvPr/>
        </p:nvCxnSpPr>
        <p:spPr>
          <a:xfrm rot="5400000">
            <a:off x="3786188" y="4302125"/>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7541" name="文字方塊 6"/>
          <p:cNvSpPr txBox="1">
            <a:spLocks noChangeArrowheads="1"/>
          </p:cNvSpPr>
          <p:nvPr/>
        </p:nvSpPr>
        <p:spPr bwMode="auto">
          <a:xfrm>
            <a:off x="5000625" y="3481388"/>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7542" name="文字方塊 11"/>
          <p:cNvSpPr txBox="1">
            <a:spLocks noChangeArrowheads="1"/>
          </p:cNvSpPr>
          <p:nvPr/>
        </p:nvSpPr>
        <p:spPr bwMode="auto">
          <a:xfrm>
            <a:off x="4643438" y="52308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r</a:t>
            </a:r>
            <a:endParaRPr lang="zh-TW" altLang="en-US" sz="2600" i="1">
              <a:solidFill>
                <a:srgbClr val="0000FF"/>
              </a:solidFill>
            </a:endParaRPr>
          </a:p>
        </p:txBody>
      </p:sp>
      <p:sp>
        <p:nvSpPr>
          <p:cNvPr id="107543" name="文字方塊 15"/>
          <p:cNvSpPr txBox="1">
            <a:spLocks noChangeArrowheads="1"/>
          </p:cNvSpPr>
          <p:nvPr/>
        </p:nvSpPr>
        <p:spPr bwMode="auto">
          <a:xfrm>
            <a:off x="6286500" y="3990975"/>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7544" name="文字方塊 16"/>
          <p:cNvSpPr txBox="1">
            <a:spLocks noChangeArrowheads="1"/>
          </p:cNvSpPr>
          <p:nvPr/>
        </p:nvSpPr>
        <p:spPr bwMode="auto">
          <a:xfrm>
            <a:off x="5715000" y="3516313"/>
            <a:ext cx="785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7545" name="文字方塊 17"/>
          <p:cNvSpPr txBox="1">
            <a:spLocks noChangeArrowheads="1"/>
          </p:cNvSpPr>
          <p:nvPr/>
        </p:nvSpPr>
        <p:spPr bwMode="auto">
          <a:xfrm>
            <a:off x="5000625" y="2928938"/>
            <a:ext cx="785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7546" name="文字方塊 18"/>
          <p:cNvSpPr txBox="1">
            <a:spLocks noChangeArrowheads="1"/>
          </p:cNvSpPr>
          <p:nvPr/>
        </p:nvSpPr>
        <p:spPr bwMode="auto">
          <a:xfrm>
            <a:off x="4429125" y="3481388"/>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7547" name="文字方塊 19"/>
          <p:cNvSpPr txBox="1">
            <a:spLocks noChangeArrowheads="1"/>
          </p:cNvSpPr>
          <p:nvPr/>
        </p:nvSpPr>
        <p:spPr bwMode="auto">
          <a:xfrm>
            <a:off x="5143500" y="37988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1,1)</a:t>
            </a:r>
            <a:endParaRPr lang="zh-TW" altLang="en-US" sz="2200"/>
          </a:p>
        </p:txBody>
      </p:sp>
      <p:sp>
        <p:nvSpPr>
          <p:cNvPr id="107548" name="文字方塊 20"/>
          <p:cNvSpPr txBox="1">
            <a:spLocks noChangeArrowheads="1"/>
          </p:cNvSpPr>
          <p:nvPr/>
        </p:nvSpPr>
        <p:spPr bwMode="auto">
          <a:xfrm>
            <a:off x="5214938" y="3230563"/>
            <a:ext cx="714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0,1)</a:t>
            </a:r>
            <a:endParaRPr lang="zh-TW" altLang="en-US" sz="2200"/>
          </a:p>
        </p:txBody>
      </p:sp>
      <p:sp>
        <p:nvSpPr>
          <p:cNvPr id="107549" name="文字方塊 21"/>
          <p:cNvSpPr txBox="1">
            <a:spLocks noChangeArrowheads="1"/>
          </p:cNvSpPr>
          <p:nvPr/>
        </p:nvSpPr>
        <p:spPr bwMode="auto">
          <a:xfrm>
            <a:off x="4143375" y="3870325"/>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1,0)</a:t>
            </a:r>
            <a:endParaRPr lang="zh-TW" altLang="en-US" sz="2200"/>
          </a:p>
        </p:txBody>
      </p:sp>
      <p:sp>
        <p:nvSpPr>
          <p:cNvPr id="107550" name="文字方塊 22"/>
          <p:cNvSpPr txBox="1">
            <a:spLocks noChangeArrowheads="1"/>
          </p:cNvSpPr>
          <p:nvPr/>
        </p:nvSpPr>
        <p:spPr bwMode="auto">
          <a:xfrm>
            <a:off x="6000750" y="37988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1,2)</a:t>
            </a:r>
            <a:endParaRPr lang="zh-TW" altLang="en-US" sz="2200"/>
          </a:p>
        </p:txBody>
      </p:sp>
      <p:sp>
        <p:nvSpPr>
          <p:cNvPr id="107551" name="文字方塊 23"/>
          <p:cNvSpPr txBox="1">
            <a:spLocks noChangeArrowheads="1"/>
          </p:cNvSpPr>
          <p:nvPr/>
        </p:nvSpPr>
        <p:spPr bwMode="auto">
          <a:xfrm>
            <a:off x="6429375" y="43703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2,3)</a:t>
            </a:r>
            <a:endParaRPr lang="zh-TW" altLang="en-US" sz="2200"/>
          </a:p>
        </p:txBody>
      </p:sp>
      <p:sp>
        <p:nvSpPr>
          <p:cNvPr id="107552" name="文字方塊 11"/>
          <p:cNvSpPr txBox="1">
            <a:spLocks noChangeArrowheads="1"/>
          </p:cNvSpPr>
          <p:nvPr/>
        </p:nvSpPr>
        <p:spPr bwMode="auto">
          <a:xfrm>
            <a:off x="6929438" y="30083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c</a:t>
            </a:r>
            <a:endParaRPr lang="zh-TW" altLang="en-US" sz="2600" i="1">
              <a:solidFill>
                <a:srgbClr val="0000FF"/>
              </a:solidFill>
            </a:endParaRPr>
          </a:p>
        </p:txBody>
      </p:sp>
      <p:sp>
        <p:nvSpPr>
          <p:cNvPr id="33" name="矩形 32"/>
          <p:cNvSpPr/>
          <p:nvPr/>
        </p:nvSpPr>
        <p:spPr>
          <a:xfrm>
            <a:off x="8604448" y="6405325"/>
            <a:ext cx="470803" cy="369332"/>
          </a:xfrm>
          <a:prstGeom prst="rect">
            <a:avLst/>
          </a:prstGeom>
        </p:spPr>
        <p:txBody>
          <a:bodyPr wrap="square">
            <a:spAutoFit/>
          </a:bodyPr>
          <a:lstStyle/>
          <a:p>
            <a:r>
              <a:rPr lang="en-US" altLang="zh-TW" dirty="0"/>
              <a:t>89</a:t>
            </a:r>
            <a:endParaRPr lang="zh-TW"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noChangeArrowheads="1"/>
          </p:cNvSpPr>
          <p:nvPr>
            <p:ph type="title"/>
          </p:nvPr>
        </p:nvSpPr>
        <p:spPr/>
        <p:txBody>
          <a:bodyPr/>
          <a:lstStyle/>
          <a:p>
            <a:r>
              <a:rPr lang="en-US" altLang="zh-TW" b="0"/>
              <a:t>Example</a:t>
            </a:r>
            <a:endParaRPr lang="zh-TW" altLang="en-US"/>
          </a:p>
        </p:txBody>
      </p:sp>
      <p:sp>
        <p:nvSpPr>
          <p:cNvPr id="108547"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graphicFrame>
        <p:nvGraphicFramePr>
          <p:cNvPr id="108548" name="Object 8"/>
          <p:cNvGraphicFramePr>
            <a:graphicFrameLocks noGrp="1" noChangeAspect="1"/>
          </p:cNvGraphicFramePr>
          <p:nvPr>
            <p:ph idx="1"/>
          </p:nvPr>
        </p:nvGraphicFramePr>
        <p:xfrm>
          <a:off x="2500313" y="2143125"/>
          <a:ext cx="4695825" cy="700088"/>
        </p:xfrm>
        <a:graphic>
          <a:graphicData uri="http://schemas.openxmlformats.org/presentationml/2006/ole">
            <mc:AlternateContent xmlns:mc="http://schemas.openxmlformats.org/markup-compatibility/2006">
              <mc:Choice xmlns:v="urn:schemas-microsoft-com:vml" Requires="v">
                <p:oleObj name="方程式" r:id="rId3" imgW="20621625" imgH="3076575" progId="Equation.3">
                  <p:embed/>
                </p:oleObj>
              </mc:Choice>
              <mc:Fallback>
                <p:oleObj name="方程式" r:id="rId3" imgW="20621625" imgH="3076575"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2143125"/>
                        <a:ext cx="469582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2" name="直線單箭頭接點 21">
            <a:extLst>
              <a:ext uri="{FF2B5EF4-FFF2-40B4-BE49-F238E27FC236}">
                <a16:creationId xmlns:a16="http://schemas.microsoft.com/office/drawing/2014/main" id="{815D4481-D9F1-CD4E-A69E-A7A314D3FE9F}"/>
              </a:ext>
            </a:extLst>
          </p:cNvPr>
          <p:cNvCxnSpPr/>
          <p:nvPr/>
        </p:nvCxnSpPr>
        <p:spPr>
          <a:xfrm>
            <a:off x="1214438" y="3300413"/>
            <a:ext cx="2143125" cy="15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325787A3-39F9-BF45-9E42-32E35AEAAB6F}"/>
              </a:ext>
            </a:extLst>
          </p:cNvPr>
          <p:cNvCxnSpPr/>
          <p:nvPr/>
        </p:nvCxnSpPr>
        <p:spPr>
          <a:xfrm rot="5400000">
            <a:off x="214313" y="4302125"/>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8551" name="文字方塊 6"/>
          <p:cNvSpPr txBox="1">
            <a:spLocks noChangeArrowheads="1"/>
          </p:cNvSpPr>
          <p:nvPr/>
        </p:nvSpPr>
        <p:spPr bwMode="auto">
          <a:xfrm>
            <a:off x="1428750" y="3481388"/>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8552" name="文字方塊 11"/>
          <p:cNvSpPr txBox="1">
            <a:spLocks noChangeArrowheads="1"/>
          </p:cNvSpPr>
          <p:nvPr/>
        </p:nvSpPr>
        <p:spPr bwMode="auto">
          <a:xfrm>
            <a:off x="1071563" y="52308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r</a:t>
            </a:r>
            <a:endParaRPr lang="zh-TW" altLang="en-US" sz="2600" i="1">
              <a:solidFill>
                <a:srgbClr val="0000FF"/>
              </a:solidFill>
            </a:endParaRPr>
          </a:p>
        </p:txBody>
      </p:sp>
      <p:sp>
        <p:nvSpPr>
          <p:cNvPr id="108553" name="文字方塊 15"/>
          <p:cNvSpPr txBox="1">
            <a:spLocks noChangeArrowheads="1"/>
          </p:cNvSpPr>
          <p:nvPr/>
        </p:nvSpPr>
        <p:spPr bwMode="auto">
          <a:xfrm>
            <a:off x="2714625" y="3990975"/>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8554" name="文字方塊 16"/>
          <p:cNvSpPr txBox="1">
            <a:spLocks noChangeArrowheads="1"/>
          </p:cNvSpPr>
          <p:nvPr/>
        </p:nvSpPr>
        <p:spPr bwMode="auto">
          <a:xfrm>
            <a:off x="2143125" y="3516313"/>
            <a:ext cx="785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8555" name="文字方塊 17"/>
          <p:cNvSpPr txBox="1">
            <a:spLocks noChangeArrowheads="1"/>
          </p:cNvSpPr>
          <p:nvPr/>
        </p:nvSpPr>
        <p:spPr bwMode="auto">
          <a:xfrm>
            <a:off x="1428750" y="2928938"/>
            <a:ext cx="785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8556" name="文字方塊 18"/>
          <p:cNvSpPr txBox="1">
            <a:spLocks noChangeArrowheads="1"/>
          </p:cNvSpPr>
          <p:nvPr/>
        </p:nvSpPr>
        <p:spPr bwMode="auto">
          <a:xfrm>
            <a:off x="857250" y="3481388"/>
            <a:ext cx="7858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08557" name="文字方塊 19"/>
          <p:cNvSpPr txBox="1">
            <a:spLocks noChangeArrowheads="1"/>
          </p:cNvSpPr>
          <p:nvPr/>
        </p:nvSpPr>
        <p:spPr bwMode="auto">
          <a:xfrm>
            <a:off x="1571625" y="37988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1,1)</a:t>
            </a:r>
            <a:endParaRPr lang="zh-TW" altLang="en-US" sz="2200"/>
          </a:p>
        </p:txBody>
      </p:sp>
      <p:sp>
        <p:nvSpPr>
          <p:cNvPr id="108558" name="文字方塊 20"/>
          <p:cNvSpPr txBox="1">
            <a:spLocks noChangeArrowheads="1"/>
          </p:cNvSpPr>
          <p:nvPr/>
        </p:nvSpPr>
        <p:spPr bwMode="auto">
          <a:xfrm>
            <a:off x="1643063" y="3230563"/>
            <a:ext cx="714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0,1)</a:t>
            </a:r>
            <a:endParaRPr lang="zh-TW" altLang="en-US" sz="2200"/>
          </a:p>
        </p:txBody>
      </p:sp>
      <p:sp>
        <p:nvSpPr>
          <p:cNvPr id="108559" name="文字方塊 21"/>
          <p:cNvSpPr txBox="1">
            <a:spLocks noChangeArrowheads="1"/>
          </p:cNvSpPr>
          <p:nvPr/>
        </p:nvSpPr>
        <p:spPr bwMode="auto">
          <a:xfrm>
            <a:off x="571500" y="3870325"/>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1,0)</a:t>
            </a:r>
            <a:endParaRPr lang="zh-TW" altLang="en-US" sz="2200"/>
          </a:p>
        </p:txBody>
      </p:sp>
      <p:sp>
        <p:nvSpPr>
          <p:cNvPr id="108560" name="文字方塊 22"/>
          <p:cNvSpPr txBox="1">
            <a:spLocks noChangeArrowheads="1"/>
          </p:cNvSpPr>
          <p:nvPr/>
        </p:nvSpPr>
        <p:spPr bwMode="auto">
          <a:xfrm>
            <a:off x="2428875" y="37988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1,2)</a:t>
            </a:r>
            <a:endParaRPr lang="zh-TW" altLang="en-US" sz="2200"/>
          </a:p>
        </p:txBody>
      </p:sp>
      <p:sp>
        <p:nvSpPr>
          <p:cNvPr id="108561" name="文字方塊 23"/>
          <p:cNvSpPr txBox="1">
            <a:spLocks noChangeArrowheads="1"/>
          </p:cNvSpPr>
          <p:nvPr/>
        </p:nvSpPr>
        <p:spPr bwMode="auto">
          <a:xfrm>
            <a:off x="2857500" y="4370388"/>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2,3)</a:t>
            </a:r>
            <a:endParaRPr lang="zh-TW" altLang="en-US" sz="2200"/>
          </a:p>
        </p:txBody>
      </p:sp>
      <p:sp>
        <p:nvSpPr>
          <p:cNvPr id="108562" name="文字方塊 11"/>
          <p:cNvSpPr txBox="1">
            <a:spLocks noChangeArrowheads="1"/>
          </p:cNvSpPr>
          <p:nvPr/>
        </p:nvSpPr>
        <p:spPr bwMode="auto">
          <a:xfrm>
            <a:off x="3357563" y="3008313"/>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c</a:t>
            </a:r>
            <a:endParaRPr lang="zh-TW" altLang="en-US" sz="2600" i="1">
              <a:solidFill>
                <a:srgbClr val="0000FF"/>
              </a:solidFill>
            </a:endParaRPr>
          </a:p>
        </p:txBody>
      </p:sp>
      <p:graphicFrame>
        <p:nvGraphicFramePr>
          <p:cNvPr id="36" name="表格 35">
            <a:extLst>
              <a:ext uri="{FF2B5EF4-FFF2-40B4-BE49-F238E27FC236}">
                <a16:creationId xmlns:a16="http://schemas.microsoft.com/office/drawing/2014/main" id="{93BA92F1-1541-D749-B1C6-15EEDAFF89A9}"/>
              </a:ext>
            </a:extLst>
          </p:cNvPr>
          <p:cNvGraphicFramePr>
            <a:graphicFrameLocks noGrp="1"/>
          </p:cNvGraphicFramePr>
          <p:nvPr/>
        </p:nvGraphicFramePr>
        <p:xfrm>
          <a:off x="3857625" y="3235325"/>
          <a:ext cx="4857750" cy="230823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gridCol w="971550">
                  <a:extLst>
                    <a:ext uri="{9D8B030D-6E8A-4147-A177-3AD203B41FA5}">
                      <a16:colId xmlns:a16="http://schemas.microsoft.com/office/drawing/2014/main" val="20004"/>
                    </a:ext>
                  </a:extLst>
                </a:gridCol>
              </a:tblGrid>
              <a:tr h="479720">
                <a:tc>
                  <a:txBody>
                    <a:bodyPr/>
                    <a:lstStyle/>
                    <a:p>
                      <a:pPr algn="ctr"/>
                      <a:endParaRPr lang="zh-TW" altLang="en-US" sz="1800" dirty="0"/>
                    </a:p>
                  </a:txBody>
                  <a:tcPr marL="91439" marR="91439" marT="45691" marB="45691"/>
                </a:tc>
                <a:tc>
                  <a:txBody>
                    <a:bodyPr/>
                    <a:lstStyle/>
                    <a:p>
                      <a:pPr algn="ctr"/>
                      <a:r>
                        <a:rPr lang="en-US" altLang="zh-TW" sz="1800" dirty="0">
                          <a:solidFill>
                            <a:srgbClr val="0000FF"/>
                          </a:solidFill>
                        </a:rPr>
                        <a:t>-45°</a:t>
                      </a:r>
                      <a:endParaRPr lang="zh-TW" altLang="en-US" sz="1800" dirty="0">
                        <a:solidFill>
                          <a:srgbClr val="0000FF"/>
                        </a:solidFill>
                      </a:endParaRPr>
                    </a:p>
                  </a:txBody>
                  <a:tcPr marL="91439" marR="91439" marT="45691" marB="4569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0°</a:t>
                      </a:r>
                      <a:endParaRPr lang="zh-TW" altLang="en-US" sz="1800" dirty="0">
                        <a:solidFill>
                          <a:srgbClr val="0000FF"/>
                        </a:solidFill>
                      </a:endParaRPr>
                    </a:p>
                  </a:txBody>
                  <a:tcPr marL="91439" marR="91439" marT="45691" marB="4569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45°</a:t>
                      </a:r>
                      <a:endParaRPr lang="zh-TW" altLang="en-US" sz="1800" dirty="0">
                        <a:solidFill>
                          <a:srgbClr val="0000FF"/>
                        </a:solidFill>
                      </a:endParaRPr>
                    </a:p>
                  </a:txBody>
                  <a:tcPr marL="91439" marR="91439" marT="45691" marB="4569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90°</a:t>
                      </a:r>
                      <a:endParaRPr lang="zh-TW" altLang="en-US" sz="1800" dirty="0">
                        <a:solidFill>
                          <a:srgbClr val="0000FF"/>
                        </a:solidFill>
                      </a:endParaRPr>
                    </a:p>
                  </a:txBody>
                  <a:tcPr marL="91439" marR="91439" marT="45691" marB="45691"/>
                </a:tc>
                <a:extLst>
                  <a:ext uri="{0D108BD9-81ED-4DB2-BD59-A6C34878D82A}">
                    <a16:rowId xmlns:a16="http://schemas.microsoft.com/office/drawing/2014/main" val="10000"/>
                  </a:ext>
                </a:extLst>
              </a:tr>
              <a:tr h="365701">
                <a:tc>
                  <a:txBody>
                    <a:bodyPr/>
                    <a:lstStyle/>
                    <a:p>
                      <a:pPr algn="ctr"/>
                      <a:r>
                        <a:rPr lang="en-US" altLang="zh-TW" sz="1800" dirty="0"/>
                        <a:t>(0,1)</a:t>
                      </a:r>
                      <a:endParaRPr lang="zh-TW" altLang="en-US" sz="1800" dirty="0"/>
                    </a:p>
                  </a:txBody>
                  <a:tcPr marL="91439" marR="91439" marT="45691" marB="45691"/>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1 </a:t>
                      </a:r>
                    </a:p>
                  </a:txBody>
                  <a:tcPr marL="91439" marR="91439" marT="45691" marB="45691"/>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0</a:t>
                      </a:r>
                      <a:endParaRPr lang="zh-TW" altLang="en-US" sz="1800" dirty="0">
                        <a:solidFill>
                          <a:srgbClr val="FF0000"/>
                        </a:solidFill>
                      </a:endParaRPr>
                    </a:p>
                  </a:txBody>
                  <a:tcPr marL="91439" marR="91439" marT="45691" marB="45691"/>
                </a:tc>
                <a:extLst>
                  <a:ext uri="{0D108BD9-81ED-4DB2-BD59-A6C34878D82A}">
                    <a16:rowId xmlns:a16="http://schemas.microsoft.com/office/drawing/2014/main" val="10001"/>
                  </a:ext>
                </a:extLst>
              </a:tr>
              <a:tr h="365701">
                <a:tc>
                  <a:txBody>
                    <a:bodyPr/>
                    <a:lstStyle/>
                    <a:p>
                      <a:pPr algn="ctr"/>
                      <a:r>
                        <a:rPr lang="en-US" altLang="zh-TW" sz="1800" dirty="0"/>
                        <a:t>(1,0)</a:t>
                      </a:r>
                      <a:endParaRPr lang="zh-TW" altLang="en-US" sz="1800" dirty="0"/>
                    </a:p>
                  </a:txBody>
                  <a:tcPr marL="91439" marR="91439" marT="45691" marB="45691"/>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0</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1</a:t>
                      </a:r>
                      <a:endParaRPr lang="zh-TW" altLang="en-US" sz="1800" dirty="0">
                        <a:solidFill>
                          <a:srgbClr val="FF0000"/>
                        </a:solidFill>
                      </a:endParaRPr>
                    </a:p>
                  </a:txBody>
                  <a:tcPr marL="91439" marR="91439" marT="45691" marB="45691"/>
                </a:tc>
                <a:extLst>
                  <a:ext uri="{0D108BD9-81ED-4DB2-BD59-A6C34878D82A}">
                    <a16:rowId xmlns:a16="http://schemas.microsoft.com/office/drawing/2014/main" val="10002"/>
                  </a:ext>
                </a:extLst>
              </a:tr>
              <a:tr h="365701">
                <a:tc>
                  <a:txBody>
                    <a:bodyPr/>
                    <a:lstStyle/>
                    <a:p>
                      <a:pPr algn="ctr"/>
                      <a:r>
                        <a:rPr lang="en-US" altLang="zh-TW" sz="1800" dirty="0"/>
                        <a:t>(1,1)</a:t>
                      </a:r>
                      <a:endParaRPr lang="zh-TW" altLang="en-US" sz="1800" dirty="0"/>
                    </a:p>
                  </a:txBody>
                  <a:tcPr marL="91439" marR="91439" marT="45691" marB="45691"/>
                </a:tc>
                <a:tc>
                  <a:txBody>
                    <a:bodyPr/>
                    <a:lstStyle/>
                    <a:p>
                      <a:pPr algn="ctr"/>
                      <a:r>
                        <a:rPr lang="en-US" altLang="zh-TW" sz="1800" dirty="0">
                          <a:solidFill>
                            <a:srgbClr val="FF0000"/>
                          </a:solidFill>
                        </a:rPr>
                        <a:t>0</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1</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1.414</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1</a:t>
                      </a:r>
                      <a:endParaRPr lang="zh-TW" altLang="en-US" sz="1800" dirty="0">
                        <a:solidFill>
                          <a:srgbClr val="FF0000"/>
                        </a:solidFill>
                      </a:endParaRPr>
                    </a:p>
                  </a:txBody>
                  <a:tcPr marL="91439" marR="91439" marT="45691" marB="45691"/>
                </a:tc>
                <a:extLst>
                  <a:ext uri="{0D108BD9-81ED-4DB2-BD59-A6C34878D82A}">
                    <a16:rowId xmlns:a16="http://schemas.microsoft.com/office/drawing/2014/main" val="10003"/>
                  </a:ext>
                </a:extLst>
              </a:tr>
              <a:tr h="365701">
                <a:tc>
                  <a:txBody>
                    <a:bodyPr/>
                    <a:lstStyle/>
                    <a:p>
                      <a:pPr algn="ctr"/>
                      <a:r>
                        <a:rPr lang="en-US" altLang="zh-TW" sz="1800" dirty="0"/>
                        <a:t>(1,2)</a:t>
                      </a:r>
                      <a:endParaRPr lang="zh-TW" altLang="en-US" sz="1800" dirty="0"/>
                    </a:p>
                  </a:txBody>
                  <a:tcPr marL="91439" marR="91439" marT="45691" marB="45691"/>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2</a:t>
                      </a:r>
                      <a:endParaRPr lang="zh-TW" altLang="en-US" sz="1800" dirty="0">
                        <a:solidFill>
                          <a:srgbClr val="FF0000"/>
                        </a:solidFill>
                      </a:endParaRPr>
                    </a:p>
                  </a:txBody>
                  <a:tcPr marL="91439" marR="91439" marT="45691" marB="45691"/>
                </a:tc>
                <a:tc>
                  <a:txBody>
                    <a:bodyPr/>
                    <a:lstStyle/>
                    <a:p>
                      <a:pPr algn="ctr"/>
                      <a:r>
                        <a:rPr lang="zh-TW" altLang="en-US" sz="1800" dirty="0">
                          <a:solidFill>
                            <a:srgbClr val="FF0000"/>
                          </a:solidFill>
                        </a:rPr>
                        <a:t> </a:t>
                      </a:r>
                      <a:r>
                        <a:rPr lang="en-US" altLang="zh-TW" sz="1800" dirty="0">
                          <a:solidFill>
                            <a:srgbClr val="FF0000"/>
                          </a:solidFill>
                        </a:rPr>
                        <a:t>2.121</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1</a:t>
                      </a:r>
                      <a:endParaRPr lang="zh-TW" altLang="en-US" sz="1800" dirty="0">
                        <a:solidFill>
                          <a:srgbClr val="FF0000"/>
                        </a:solidFill>
                      </a:endParaRPr>
                    </a:p>
                  </a:txBody>
                  <a:tcPr marL="91439" marR="91439" marT="45691" marB="45691"/>
                </a:tc>
                <a:extLst>
                  <a:ext uri="{0D108BD9-81ED-4DB2-BD59-A6C34878D82A}">
                    <a16:rowId xmlns:a16="http://schemas.microsoft.com/office/drawing/2014/main" val="10004"/>
                  </a:ext>
                </a:extLst>
              </a:tr>
              <a:tr h="365701">
                <a:tc>
                  <a:txBody>
                    <a:bodyPr/>
                    <a:lstStyle/>
                    <a:p>
                      <a:pPr algn="ctr"/>
                      <a:r>
                        <a:rPr lang="en-US" altLang="zh-TW" sz="1800" dirty="0"/>
                        <a:t>(2,3)</a:t>
                      </a:r>
                      <a:endParaRPr lang="zh-TW" altLang="en-US" sz="1800" dirty="0"/>
                    </a:p>
                  </a:txBody>
                  <a:tcPr marL="91439" marR="91439" marT="45691" marB="45691"/>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3</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3.535</a:t>
                      </a:r>
                      <a:endParaRPr lang="zh-TW" altLang="en-US" sz="1800" dirty="0">
                        <a:solidFill>
                          <a:srgbClr val="FF0000"/>
                        </a:solidFill>
                      </a:endParaRPr>
                    </a:p>
                  </a:txBody>
                  <a:tcPr marL="91439" marR="91439" marT="45691" marB="45691"/>
                </a:tc>
                <a:tc>
                  <a:txBody>
                    <a:bodyPr/>
                    <a:lstStyle/>
                    <a:p>
                      <a:pPr algn="ctr"/>
                      <a:r>
                        <a:rPr lang="en-US" altLang="zh-TW" sz="1800" dirty="0">
                          <a:solidFill>
                            <a:srgbClr val="FF0000"/>
                          </a:solidFill>
                        </a:rPr>
                        <a:t>2</a:t>
                      </a:r>
                      <a:endParaRPr lang="zh-TW" altLang="en-US" sz="1800" dirty="0">
                        <a:solidFill>
                          <a:srgbClr val="FF0000"/>
                        </a:solidFill>
                      </a:endParaRPr>
                    </a:p>
                  </a:txBody>
                  <a:tcPr marL="91439" marR="91439" marT="45691" marB="45691"/>
                </a:tc>
                <a:extLst>
                  <a:ext uri="{0D108BD9-81ED-4DB2-BD59-A6C34878D82A}">
                    <a16:rowId xmlns:a16="http://schemas.microsoft.com/office/drawing/2014/main" val="10005"/>
                  </a:ext>
                </a:extLst>
              </a:tr>
            </a:tbl>
          </a:graphicData>
        </a:graphic>
      </p:graphicFrame>
      <p:sp>
        <p:nvSpPr>
          <p:cNvPr id="20" name="矩形 19"/>
          <p:cNvSpPr/>
          <p:nvPr/>
        </p:nvSpPr>
        <p:spPr>
          <a:xfrm>
            <a:off x="8604448" y="6405325"/>
            <a:ext cx="470803" cy="369332"/>
          </a:xfrm>
          <a:prstGeom prst="rect">
            <a:avLst/>
          </a:prstGeom>
        </p:spPr>
        <p:txBody>
          <a:bodyPr wrap="square">
            <a:spAutoFit/>
          </a:bodyPr>
          <a:lstStyle/>
          <a:p>
            <a:r>
              <a:rPr lang="en-US" altLang="zh-TW" dirty="0"/>
              <a:t>90</a:t>
            </a:r>
            <a:endParaRPr lang="zh-TW"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noChangeArrowheads="1"/>
          </p:cNvSpPr>
          <p:nvPr>
            <p:ph type="title"/>
          </p:nvPr>
        </p:nvSpPr>
        <p:spPr/>
        <p:txBody>
          <a:bodyPr/>
          <a:lstStyle/>
          <a:p>
            <a:r>
              <a:rPr lang="en-US" altLang="zh-TW" b="0"/>
              <a:t>Example</a:t>
            </a:r>
            <a:endParaRPr lang="zh-TW" altLang="en-US"/>
          </a:p>
        </p:txBody>
      </p:sp>
      <p:sp>
        <p:nvSpPr>
          <p:cNvPr id="109571"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109572" name="內容版面配置區 20"/>
          <p:cNvSpPr>
            <a:spLocks noGrp="1" noChangeArrowheads="1"/>
          </p:cNvSpPr>
          <p:nvPr>
            <p:ph idx="1"/>
          </p:nvPr>
        </p:nvSpPr>
        <p:spPr/>
        <p:txBody>
          <a:bodyPr/>
          <a:lstStyle/>
          <a:p>
            <a:pPr algn="ctr">
              <a:buFont typeface="Wingdings" panose="05000000000000000000" pitchFamily="2" charset="2"/>
              <a:buNone/>
            </a:pPr>
            <a:endParaRPr lang="en-US" altLang="zh-TW" b="1">
              <a:solidFill>
                <a:srgbClr val="FF0000"/>
              </a:solidFill>
            </a:endParaRPr>
          </a:p>
          <a:p>
            <a:pPr algn="ctr">
              <a:buFont typeface="Wingdings" panose="05000000000000000000" pitchFamily="2" charset="2"/>
              <a:buNone/>
            </a:pPr>
            <a:r>
              <a:rPr lang="en-US" altLang="zh-TW" b="1">
                <a:solidFill>
                  <a:srgbClr val="FF0000"/>
                </a:solidFill>
              </a:rPr>
              <a:t>accumulator array</a:t>
            </a:r>
            <a:endParaRPr lang="zh-TW" altLang="en-US" b="1">
              <a:solidFill>
                <a:srgbClr val="FF0000"/>
              </a:solidFill>
            </a:endParaRPr>
          </a:p>
        </p:txBody>
      </p:sp>
      <p:graphicFrame>
        <p:nvGraphicFramePr>
          <p:cNvPr id="37" name="表格 36">
            <a:extLst>
              <a:ext uri="{FF2B5EF4-FFF2-40B4-BE49-F238E27FC236}">
                <a16:creationId xmlns:a16="http://schemas.microsoft.com/office/drawing/2014/main" id="{E6235DD0-E34F-A147-A3F7-68A60987B506}"/>
              </a:ext>
            </a:extLst>
          </p:cNvPr>
          <p:cNvGraphicFramePr>
            <a:graphicFrameLocks noGrp="1"/>
          </p:cNvGraphicFramePr>
          <p:nvPr/>
        </p:nvGraphicFramePr>
        <p:xfrm>
          <a:off x="428625" y="3363913"/>
          <a:ext cx="8358190" cy="2779712"/>
        </p:xfrm>
        <a:graphic>
          <a:graphicData uri="http://schemas.openxmlformats.org/drawingml/2006/table">
            <a:tbl>
              <a:tblPr firstRow="1" bandRow="1">
                <a:tableStyleId>{5C22544A-7EE6-4342-B048-85BDC9FD1C3A}</a:tableStyleId>
              </a:tblPr>
              <a:tblGrid>
                <a:gridCol w="835819">
                  <a:extLst>
                    <a:ext uri="{9D8B030D-6E8A-4147-A177-3AD203B41FA5}">
                      <a16:colId xmlns:a16="http://schemas.microsoft.com/office/drawing/2014/main" val="20000"/>
                    </a:ext>
                  </a:extLst>
                </a:gridCol>
                <a:gridCol w="835819">
                  <a:extLst>
                    <a:ext uri="{9D8B030D-6E8A-4147-A177-3AD203B41FA5}">
                      <a16:colId xmlns:a16="http://schemas.microsoft.com/office/drawing/2014/main" val="20001"/>
                    </a:ext>
                  </a:extLst>
                </a:gridCol>
                <a:gridCol w="835819">
                  <a:extLst>
                    <a:ext uri="{9D8B030D-6E8A-4147-A177-3AD203B41FA5}">
                      <a16:colId xmlns:a16="http://schemas.microsoft.com/office/drawing/2014/main" val="20002"/>
                    </a:ext>
                  </a:extLst>
                </a:gridCol>
                <a:gridCol w="835819">
                  <a:extLst>
                    <a:ext uri="{9D8B030D-6E8A-4147-A177-3AD203B41FA5}">
                      <a16:colId xmlns:a16="http://schemas.microsoft.com/office/drawing/2014/main" val="20003"/>
                    </a:ext>
                  </a:extLst>
                </a:gridCol>
                <a:gridCol w="835819">
                  <a:extLst>
                    <a:ext uri="{9D8B030D-6E8A-4147-A177-3AD203B41FA5}">
                      <a16:colId xmlns:a16="http://schemas.microsoft.com/office/drawing/2014/main" val="20004"/>
                    </a:ext>
                  </a:extLst>
                </a:gridCol>
                <a:gridCol w="835819">
                  <a:extLst>
                    <a:ext uri="{9D8B030D-6E8A-4147-A177-3AD203B41FA5}">
                      <a16:colId xmlns:a16="http://schemas.microsoft.com/office/drawing/2014/main" val="20005"/>
                    </a:ext>
                  </a:extLst>
                </a:gridCol>
                <a:gridCol w="835819">
                  <a:extLst>
                    <a:ext uri="{9D8B030D-6E8A-4147-A177-3AD203B41FA5}">
                      <a16:colId xmlns:a16="http://schemas.microsoft.com/office/drawing/2014/main" val="20006"/>
                    </a:ext>
                  </a:extLst>
                </a:gridCol>
                <a:gridCol w="835819">
                  <a:extLst>
                    <a:ext uri="{9D8B030D-6E8A-4147-A177-3AD203B41FA5}">
                      <a16:colId xmlns:a16="http://schemas.microsoft.com/office/drawing/2014/main" val="20007"/>
                    </a:ext>
                  </a:extLst>
                </a:gridCol>
                <a:gridCol w="835819">
                  <a:extLst>
                    <a:ext uri="{9D8B030D-6E8A-4147-A177-3AD203B41FA5}">
                      <a16:colId xmlns:a16="http://schemas.microsoft.com/office/drawing/2014/main" val="20008"/>
                    </a:ext>
                  </a:extLst>
                </a:gridCol>
                <a:gridCol w="835819">
                  <a:extLst>
                    <a:ext uri="{9D8B030D-6E8A-4147-A177-3AD203B41FA5}">
                      <a16:colId xmlns:a16="http://schemas.microsoft.com/office/drawing/2014/main" val="20009"/>
                    </a:ext>
                  </a:extLst>
                </a:gridCol>
              </a:tblGrid>
              <a:tr h="640067">
                <a:tc>
                  <a:txBody>
                    <a:bodyPr/>
                    <a:lstStyle/>
                    <a:p>
                      <a:endParaRPr lang="zh-TW" altLang="en-US" sz="1800" dirty="0"/>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-0.707</a:t>
                      </a:r>
                      <a:endParaRPr lang="zh-TW" altLang="en-US" sz="1800" dirty="0">
                        <a:solidFill>
                          <a:srgbClr val="FF0000"/>
                        </a:solidFill>
                      </a:endParaRPr>
                    </a:p>
                    <a:p>
                      <a:pPr algn="ctr"/>
                      <a:endParaRPr lang="zh-TW" altLang="en-US" sz="1800" dirty="0">
                        <a:solidFill>
                          <a:srgbClr val="FF0000"/>
                        </a:solidFill>
                      </a:endParaRPr>
                    </a:p>
                  </a:txBody>
                  <a:tcPr marT="45714" marB="45714"/>
                </a:tc>
                <a:tc>
                  <a:txBody>
                    <a:bodyPr/>
                    <a:lstStyle/>
                    <a:p>
                      <a:pPr algn="ctr"/>
                      <a:r>
                        <a:rPr lang="en-US" altLang="zh-TW" sz="1800" dirty="0">
                          <a:solidFill>
                            <a:srgbClr val="FF0000"/>
                          </a:solidFill>
                        </a:rPr>
                        <a:t>0</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0.707</a:t>
                      </a:r>
                      <a:endParaRPr lang="zh-TW" altLang="en-US" sz="1800" dirty="0">
                        <a:solidFill>
                          <a:srgbClr val="FF0000"/>
                        </a:solidFill>
                      </a:endParaRPr>
                    </a:p>
                    <a:p>
                      <a:pPr algn="ct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1</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1.414</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2</a:t>
                      </a:r>
                      <a:endParaRPr lang="zh-TW" altLang="en-US" sz="1800" dirty="0">
                        <a:solidFill>
                          <a:srgbClr val="FF0000"/>
                        </a:solidFill>
                      </a:endParaRPr>
                    </a:p>
                    <a:p>
                      <a:pPr algn="ctr"/>
                      <a:endParaRPr lang="zh-TW" altLang="en-US" sz="1800" dirty="0">
                        <a:solidFill>
                          <a:srgbClr val="FF0000"/>
                        </a:solidFill>
                      </a:endParaRPr>
                    </a:p>
                  </a:txBody>
                  <a:tcPr marT="45714" marB="45714"/>
                </a:tc>
                <a:tc>
                  <a:txBody>
                    <a:bodyPr/>
                    <a:lstStyle/>
                    <a:p>
                      <a:pPr algn="ctr"/>
                      <a:r>
                        <a:rPr lang="en-US" altLang="zh-TW" sz="1800" dirty="0">
                          <a:solidFill>
                            <a:srgbClr val="FF0000"/>
                          </a:solidFill>
                        </a:rPr>
                        <a:t>2.121</a:t>
                      </a:r>
                      <a:endParaRPr lang="zh-TW" altLang="en-US" sz="1800" dirty="0">
                        <a:solidFill>
                          <a:srgbClr val="FF0000"/>
                        </a:solidFill>
                      </a:endParaRPr>
                    </a:p>
                  </a:txBody>
                  <a:tcPr marT="45714" marB="45714"/>
                </a:tc>
                <a:tc>
                  <a:txBody>
                    <a:bodyPr/>
                    <a:lstStyle/>
                    <a:p>
                      <a:pPr algn="ctr"/>
                      <a:r>
                        <a:rPr lang="en-US" altLang="zh-TW" sz="1800" dirty="0">
                          <a:solidFill>
                            <a:srgbClr val="FF0000"/>
                          </a:solidFill>
                        </a:rPr>
                        <a:t>3</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3.535</a:t>
                      </a:r>
                      <a:endParaRPr lang="zh-TW" altLang="en-US" sz="1800" dirty="0">
                        <a:solidFill>
                          <a:srgbClr val="FF0000"/>
                        </a:solidFill>
                      </a:endParaRPr>
                    </a:p>
                  </a:txBody>
                  <a:tcPr marT="45714" marB="45714"/>
                </a:tc>
                <a:extLst>
                  <a:ext uri="{0D108BD9-81ED-4DB2-BD59-A6C34878D82A}">
                    <a16:rowId xmlns:a16="http://schemas.microsoft.com/office/drawing/2014/main" val="10000"/>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-45°</a:t>
                      </a:r>
                      <a:endParaRPr lang="zh-TW" altLang="en-US" sz="1800" dirty="0">
                        <a:solidFill>
                          <a:srgbClr val="0000FF"/>
                        </a:solidFill>
                      </a:endParaRPr>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3</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extLst>
                  <a:ext uri="{0D108BD9-81ED-4DB2-BD59-A6C34878D82A}">
                    <a16:rowId xmlns:a16="http://schemas.microsoft.com/office/drawing/2014/main" val="10001"/>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0°</a:t>
                      </a:r>
                      <a:endParaRPr lang="zh-TW" altLang="en-US" sz="1800" dirty="0">
                        <a:solidFill>
                          <a:srgbClr val="0000FF"/>
                        </a:solidFill>
                      </a:endParaRPr>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2</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extLst>
                  <a:ext uri="{0D108BD9-81ED-4DB2-BD59-A6C34878D82A}">
                    <a16:rowId xmlns:a16="http://schemas.microsoft.com/office/drawing/2014/main" val="10002"/>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45°</a:t>
                      </a:r>
                      <a:endParaRPr lang="zh-TW" altLang="en-US" sz="1800" dirty="0">
                        <a:solidFill>
                          <a:srgbClr val="0000FF"/>
                        </a:solidFill>
                      </a:endParaRPr>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2</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extLst>
                  <a:ext uri="{0D108BD9-81ED-4DB2-BD59-A6C34878D82A}">
                    <a16:rowId xmlns:a16="http://schemas.microsoft.com/office/drawing/2014/main" val="10003"/>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90°</a:t>
                      </a:r>
                      <a:endParaRPr lang="zh-TW" altLang="en-US" sz="1800" dirty="0">
                        <a:solidFill>
                          <a:srgbClr val="0000FF"/>
                        </a:solidFill>
                      </a:endParaRPr>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3</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extLst>
                  <a:ext uri="{0D108BD9-81ED-4DB2-BD59-A6C34878D82A}">
                    <a16:rowId xmlns:a16="http://schemas.microsoft.com/office/drawing/2014/main" val="10004"/>
                  </a:ext>
                </a:extLst>
              </a:tr>
            </a:tbl>
          </a:graphicData>
        </a:graphic>
      </p:graphicFrame>
      <p:graphicFrame>
        <p:nvGraphicFramePr>
          <p:cNvPr id="38" name="表格 37">
            <a:extLst>
              <a:ext uri="{FF2B5EF4-FFF2-40B4-BE49-F238E27FC236}">
                <a16:creationId xmlns:a16="http://schemas.microsoft.com/office/drawing/2014/main" id="{6E3C4589-7C5C-754C-BCD8-CDD0CEDBD078}"/>
              </a:ext>
            </a:extLst>
          </p:cNvPr>
          <p:cNvGraphicFramePr>
            <a:graphicFrameLocks noGrp="1"/>
          </p:cNvGraphicFramePr>
          <p:nvPr/>
        </p:nvGraphicFramePr>
        <p:xfrm>
          <a:off x="4214813" y="280988"/>
          <a:ext cx="4357685" cy="2219331"/>
        </p:xfrm>
        <a:graphic>
          <a:graphicData uri="http://schemas.openxmlformats.org/drawingml/2006/table">
            <a:tbl>
              <a:tblPr firstRow="1" bandRow="1">
                <a:tableStyleId>{5C22544A-7EE6-4342-B048-85BDC9FD1C3A}</a:tableStyleId>
              </a:tblPr>
              <a:tblGrid>
                <a:gridCol w="871537">
                  <a:extLst>
                    <a:ext uri="{9D8B030D-6E8A-4147-A177-3AD203B41FA5}">
                      <a16:colId xmlns:a16="http://schemas.microsoft.com/office/drawing/2014/main" val="20000"/>
                    </a:ext>
                  </a:extLst>
                </a:gridCol>
                <a:gridCol w="871537">
                  <a:extLst>
                    <a:ext uri="{9D8B030D-6E8A-4147-A177-3AD203B41FA5}">
                      <a16:colId xmlns:a16="http://schemas.microsoft.com/office/drawing/2014/main" val="20001"/>
                    </a:ext>
                  </a:extLst>
                </a:gridCol>
                <a:gridCol w="871537">
                  <a:extLst>
                    <a:ext uri="{9D8B030D-6E8A-4147-A177-3AD203B41FA5}">
                      <a16:colId xmlns:a16="http://schemas.microsoft.com/office/drawing/2014/main" val="20002"/>
                    </a:ext>
                  </a:extLst>
                </a:gridCol>
                <a:gridCol w="871537">
                  <a:extLst>
                    <a:ext uri="{9D8B030D-6E8A-4147-A177-3AD203B41FA5}">
                      <a16:colId xmlns:a16="http://schemas.microsoft.com/office/drawing/2014/main" val="20003"/>
                    </a:ext>
                  </a:extLst>
                </a:gridCol>
                <a:gridCol w="871537">
                  <a:extLst>
                    <a:ext uri="{9D8B030D-6E8A-4147-A177-3AD203B41FA5}">
                      <a16:colId xmlns:a16="http://schemas.microsoft.com/office/drawing/2014/main" val="20004"/>
                    </a:ext>
                  </a:extLst>
                </a:gridCol>
              </a:tblGrid>
              <a:tr h="390731">
                <a:tc>
                  <a:txBody>
                    <a:bodyPr/>
                    <a:lstStyle/>
                    <a:p>
                      <a:pPr algn="ctr"/>
                      <a:endParaRPr lang="zh-TW" altLang="en-US" sz="1800" dirty="0"/>
                    </a:p>
                  </a:txBody>
                  <a:tcPr marL="91439" marR="91439" marT="45700" marB="45700"/>
                </a:tc>
                <a:tc>
                  <a:txBody>
                    <a:bodyPr/>
                    <a:lstStyle/>
                    <a:p>
                      <a:pPr algn="ctr"/>
                      <a:r>
                        <a:rPr lang="en-US" altLang="zh-TW" sz="1800" dirty="0">
                          <a:solidFill>
                            <a:srgbClr val="0000FF"/>
                          </a:solidFill>
                        </a:rPr>
                        <a:t>-45°</a:t>
                      </a:r>
                      <a:endParaRPr lang="zh-TW" altLang="en-US" sz="1800" dirty="0">
                        <a:solidFill>
                          <a:srgbClr val="0000FF"/>
                        </a:solidFill>
                      </a:endParaRPr>
                    </a:p>
                  </a:txBody>
                  <a:tcPr marL="91439" marR="91439"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0°</a:t>
                      </a:r>
                      <a:endParaRPr lang="zh-TW" altLang="en-US" sz="1800" dirty="0">
                        <a:solidFill>
                          <a:srgbClr val="0000FF"/>
                        </a:solidFill>
                      </a:endParaRPr>
                    </a:p>
                  </a:txBody>
                  <a:tcPr marL="91439" marR="91439"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45°</a:t>
                      </a:r>
                      <a:endParaRPr lang="zh-TW" altLang="en-US" sz="1800" dirty="0">
                        <a:solidFill>
                          <a:srgbClr val="0000FF"/>
                        </a:solidFill>
                      </a:endParaRPr>
                    </a:p>
                  </a:txBody>
                  <a:tcPr marL="91439" marR="91439"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90°</a:t>
                      </a:r>
                      <a:endParaRPr lang="zh-TW" altLang="en-US" sz="1800" dirty="0">
                        <a:solidFill>
                          <a:srgbClr val="0000FF"/>
                        </a:solidFill>
                      </a:endParaRPr>
                    </a:p>
                  </a:txBody>
                  <a:tcPr marL="91439" marR="91439" marT="45700" marB="45700"/>
                </a:tc>
                <a:extLst>
                  <a:ext uri="{0D108BD9-81ED-4DB2-BD59-A6C34878D82A}">
                    <a16:rowId xmlns:a16="http://schemas.microsoft.com/office/drawing/2014/main" val="10000"/>
                  </a:ext>
                </a:extLst>
              </a:tr>
              <a:tr h="365719">
                <a:tc>
                  <a:txBody>
                    <a:bodyPr/>
                    <a:lstStyle/>
                    <a:p>
                      <a:pPr algn="ctr"/>
                      <a:r>
                        <a:rPr lang="en-US" altLang="zh-TW" sz="1800" dirty="0"/>
                        <a:t>(0,1)</a:t>
                      </a:r>
                      <a:endParaRPr lang="zh-TW" altLang="en-US" sz="1800" dirty="0"/>
                    </a:p>
                  </a:txBody>
                  <a:tcPr marL="91439" marR="91439" marT="45700" marB="45700"/>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1 </a:t>
                      </a:r>
                    </a:p>
                  </a:txBody>
                  <a:tcPr marL="91439" marR="91439" marT="45700" marB="45700"/>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0</a:t>
                      </a:r>
                      <a:endParaRPr lang="zh-TW" altLang="en-US" sz="1800" dirty="0">
                        <a:solidFill>
                          <a:srgbClr val="FF0000"/>
                        </a:solidFill>
                      </a:endParaRPr>
                    </a:p>
                  </a:txBody>
                  <a:tcPr marL="91439" marR="91439" marT="45700" marB="45700"/>
                </a:tc>
                <a:extLst>
                  <a:ext uri="{0D108BD9-81ED-4DB2-BD59-A6C34878D82A}">
                    <a16:rowId xmlns:a16="http://schemas.microsoft.com/office/drawing/2014/main" val="10001"/>
                  </a:ext>
                </a:extLst>
              </a:tr>
              <a:tr h="365719">
                <a:tc>
                  <a:txBody>
                    <a:bodyPr/>
                    <a:lstStyle/>
                    <a:p>
                      <a:pPr algn="ctr"/>
                      <a:r>
                        <a:rPr lang="en-US" altLang="zh-TW" sz="1800" dirty="0"/>
                        <a:t>(1,0)</a:t>
                      </a:r>
                      <a:endParaRPr lang="zh-TW" altLang="en-US" sz="1800" dirty="0"/>
                    </a:p>
                  </a:txBody>
                  <a:tcPr marL="91439" marR="91439" marT="45700" marB="45700"/>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0</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1</a:t>
                      </a:r>
                      <a:endParaRPr lang="zh-TW" altLang="en-US" sz="1800" dirty="0">
                        <a:solidFill>
                          <a:srgbClr val="FF0000"/>
                        </a:solidFill>
                      </a:endParaRPr>
                    </a:p>
                  </a:txBody>
                  <a:tcPr marL="91439" marR="91439" marT="45700" marB="45700"/>
                </a:tc>
                <a:extLst>
                  <a:ext uri="{0D108BD9-81ED-4DB2-BD59-A6C34878D82A}">
                    <a16:rowId xmlns:a16="http://schemas.microsoft.com/office/drawing/2014/main" val="10002"/>
                  </a:ext>
                </a:extLst>
              </a:tr>
              <a:tr h="365719">
                <a:tc>
                  <a:txBody>
                    <a:bodyPr/>
                    <a:lstStyle/>
                    <a:p>
                      <a:pPr algn="ctr"/>
                      <a:r>
                        <a:rPr lang="en-US" altLang="zh-TW" sz="1800" dirty="0"/>
                        <a:t>(1,1)</a:t>
                      </a:r>
                      <a:endParaRPr lang="zh-TW" altLang="en-US" sz="1800" dirty="0"/>
                    </a:p>
                  </a:txBody>
                  <a:tcPr marL="91439" marR="91439" marT="45700" marB="45700"/>
                </a:tc>
                <a:tc>
                  <a:txBody>
                    <a:bodyPr/>
                    <a:lstStyle/>
                    <a:p>
                      <a:pPr algn="ctr"/>
                      <a:r>
                        <a:rPr lang="en-US" altLang="zh-TW" sz="1800" dirty="0">
                          <a:solidFill>
                            <a:srgbClr val="FF0000"/>
                          </a:solidFill>
                        </a:rPr>
                        <a:t>0</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1</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1.414</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1</a:t>
                      </a:r>
                      <a:endParaRPr lang="zh-TW" altLang="en-US" sz="1800" dirty="0">
                        <a:solidFill>
                          <a:srgbClr val="FF0000"/>
                        </a:solidFill>
                      </a:endParaRPr>
                    </a:p>
                  </a:txBody>
                  <a:tcPr marL="91439" marR="91439" marT="45700" marB="45700"/>
                </a:tc>
                <a:extLst>
                  <a:ext uri="{0D108BD9-81ED-4DB2-BD59-A6C34878D82A}">
                    <a16:rowId xmlns:a16="http://schemas.microsoft.com/office/drawing/2014/main" val="10003"/>
                  </a:ext>
                </a:extLst>
              </a:tr>
              <a:tr h="365719">
                <a:tc>
                  <a:txBody>
                    <a:bodyPr/>
                    <a:lstStyle/>
                    <a:p>
                      <a:pPr algn="ctr"/>
                      <a:r>
                        <a:rPr lang="en-US" altLang="zh-TW" sz="1800" dirty="0"/>
                        <a:t>(1,2)</a:t>
                      </a:r>
                      <a:endParaRPr lang="zh-TW" altLang="en-US" sz="1800" dirty="0"/>
                    </a:p>
                  </a:txBody>
                  <a:tcPr marL="91439" marR="91439" marT="45700" marB="45700"/>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2</a:t>
                      </a:r>
                      <a:endParaRPr lang="zh-TW" altLang="en-US" sz="1800" dirty="0">
                        <a:solidFill>
                          <a:srgbClr val="FF0000"/>
                        </a:solidFill>
                      </a:endParaRPr>
                    </a:p>
                  </a:txBody>
                  <a:tcPr marL="91439" marR="91439" marT="45700" marB="45700"/>
                </a:tc>
                <a:tc>
                  <a:txBody>
                    <a:bodyPr/>
                    <a:lstStyle/>
                    <a:p>
                      <a:pPr algn="ctr"/>
                      <a:r>
                        <a:rPr lang="zh-TW" altLang="en-US" sz="1800" dirty="0">
                          <a:solidFill>
                            <a:srgbClr val="FF0000"/>
                          </a:solidFill>
                        </a:rPr>
                        <a:t> </a:t>
                      </a:r>
                      <a:r>
                        <a:rPr lang="en-US" altLang="zh-TW" sz="1800" dirty="0">
                          <a:solidFill>
                            <a:srgbClr val="FF0000"/>
                          </a:solidFill>
                        </a:rPr>
                        <a:t>2.121</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1</a:t>
                      </a:r>
                      <a:endParaRPr lang="zh-TW" altLang="en-US" sz="1800" dirty="0">
                        <a:solidFill>
                          <a:srgbClr val="FF0000"/>
                        </a:solidFill>
                      </a:endParaRPr>
                    </a:p>
                  </a:txBody>
                  <a:tcPr marL="91439" marR="91439" marT="45700" marB="45700"/>
                </a:tc>
                <a:extLst>
                  <a:ext uri="{0D108BD9-81ED-4DB2-BD59-A6C34878D82A}">
                    <a16:rowId xmlns:a16="http://schemas.microsoft.com/office/drawing/2014/main" val="10004"/>
                  </a:ext>
                </a:extLst>
              </a:tr>
              <a:tr h="365719">
                <a:tc>
                  <a:txBody>
                    <a:bodyPr/>
                    <a:lstStyle/>
                    <a:p>
                      <a:pPr algn="ctr"/>
                      <a:r>
                        <a:rPr lang="en-US" altLang="zh-TW" sz="1800" dirty="0"/>
                        <a:t>(2,3)</a:t>
                      </a:r>
                      <a:endParaRPr lang="zh-TW" altLang="en-US" sz="1800" dirty="0"/>
                    </a:p>
                  </a:txBody>
                  <a:tcPr marL="91439" marR="91439" marT="45700" marB="45700"/>
                </a:tc>
                <a:tc>
                  <a:txBody>
                    <a:bodyPr/>
                    <a:lstStyle/>
                    <a:p>
                      <a:pPr algn="ctr"/>
                      <a:r>
                        <a:rPr lang="en-US" altLang="zh-TW" sz="1800" dirty="0">
                          <a:solidFill>
                            <a:srgbClr val="FF0000"/>
                          </a:solidFill>
                        </a:rPr>
                        <a:t>0.707</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3</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3.535</a:t>
                      </a:r>
                      <a:endParaRPr lang="zh-TW" altLang="en-US" sz="1800" dirty="0">
                        <a:solidFill>
                          <a:srgbClr val="FF0000"/>
                        </a:solidFill>
                      </a:endParaRPr>
                    </a:p>
                  </a:txBody>
                  <a:tcPr marL="91439" marR="91439" marT="45700" marB="45700"/>
                </a:tc>
                <a:tc>
                  <a:txBody>
                    <a:bodyPr/>
                    <a:lstStyle/>
                    <a:p>
                      <a:pPr algn="ctr"/>
                      <a:r>
                        <a:rPr lang="en-US" altLang="zh-TW" sz="1800" dirty="0">
                          <a:solidFill>
                            <a:srgbClr val="FF0000"/>
                          </a:solidFill>
                        </a:rPr>
                        <a:t>2</a:t>
                      </a:r>
                      <a:endParaRPr lang="zh-TW" altLang="en-US" sz="1800" dirty="0">
                        <a:solidFill>
                          <a:srgbClr val="FF0000"/>
                        </a:solidFill>
                      </a:endParaRPr>
                    </a:p>
                  </a:txBody>
                  <a:tcPr marL="91439" marR="91439" marT="45700" marB="45700"/>
                </a:tc>
                <a:extLst>
                  <a:ext uri="{0D108BD9-81ED-4DB2-BD59-A6C34878D82A}">
                    <a16:rowId xmlns:a16="http://schemas.microsoft.com/office/drawing/2014/main" val="10005"/>
                  </a:ext>
                </a:extLst>
              </a:tr>
            </a:tbl>
          </a:graphicData>
        </a:graphic>
      </p:graphicFrame>
      <p:sp>
        <p:nvSpPr>
          <p:cNvPr id="7" name="矩形 6"/>
          <p:cNvSpPr/>
          <p:nvPr/>
        </p:nvSpPr>
        <p:spPr>
          <a:xfrm>
            <a:off x="8604448" y="6405325"/>
            <a:ext cx="470803" cy="369332"/>
          </a:xfrm>
          <a:prstGeom prst="rect">
            <a:avLst/>
          </a:prstGeom>
        </p:spPr>
        <p:txBody>
          <a:bodyPr wrap="square">
            <a:spAutoFit/>
          </a:bodyPr>
          <a:lstStyle/>
          <a:p>
            <a:r>
              <a:rPr lang="en-US" altLang="zh-TW" dirty="0"/>
              <a:t>91</a:t>
            </a:r>
            <a:endParaRPr lang="zh-TW"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p:cNvSpPr>
            <a:spLocks noGrp="1" noChangeArrowheads="1"/>
          </p:cNvSpPr>
          <p:nvPr>
            <p:ph type="title"/>
          </p:nvPr>
        </p:nvSpPr>
        <p:spPr/>
        <p:txBody>
          <a:bodyPr/>
          <a:lstStyle/>
          <a:p>
            <a:r>
              <a:rPr lang="en-US" altLang="zh-TW" b="0"/>
              <a:t>Example</a:t>
            </a:r>
            <a:endParaRPr lang="zh-TW" altLang="en-US"/>
          </a:p>
        </p:txBody>
      </p:sp>
      <p:sp>
        <p:nvSpPr>
          <p:cNvPr id="110595"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110596" name="內容版面配置區 20"/>
          <p:cNvSpPr>
            <a:spLocks noGrp="1" noChangeArrowheads="1"/>
          </p:cNvSpPr>
          <p:nvPr>
            <p:ph idx="1"/>
          </p:nvPr>
        </p:nvSpPr>
        <p:spPr/>
        <p:txBody>
          <a:bodyPr/>
          <a:lstStyle/>
          <a:p>
            <a:pPr algn="ctr">
              <a:buFont typeface="Wingdings" panose="05000000000000000000" pitchFamily="2" charset="2"/>
              <a:buNone/>
            </a:pPr>
            <a:endParaRPr lang="en-US" altLang="zh-TW" b="1">
              <a:solidFill>
                <a:srgbClr val="FF0000"/>
              </a:solidFill>
            </a:endParaRPr>
          </a:p>
          <a:p>
            <a:pPr algn="ctr">
              <a:buFont typeface="Wingdings" panose="05000000000000000000" pitchFamily="2" charset="2"/>
              <a:buNone/>
            </a:pPr>
            <a:r>
              <a:rPr lang="en-US" altLang="zh-TW" b="1">
                <a:solidFill>
                  <a:srgbClr val="FF0000"/>
                </a:solidFill>
              </a:rPr>
              <a:t>accumulator array</a:t>
            </a:r>
            <a:endParaRPr lang="zh-TW" altLang="en-US" b="1">
              <a:solidFill>
                <a:srgbClr val="FF0000"/>
              </a:solidFill>
            </a:endParaRPr>
          </a:p>
        </p:txBody>
      </p:sp>
      <p:graphicFrame>
        <p:nvGraphicFramePr>
          <p:cNvPr id="37" name="表格 36">
            <a:extLst>
              <a:ext uri="{FF2B5EF4-FFF2-40B4-BE49-F238E27FC236}">
                <a16:creationId xmlns:a16="http://schemas.microsoft.com/office/drawing/2014/main" id="{1ACB3545-9AF5-BA44-B838-A178A40B7285}"/>
              </a:ext>
            </a:extLst>
          </p:cNvPr>
          <p:cNvGraphicFramePr>
            <a:graphicFrameLocks noGrp="1"/>
          </p:cNvGraphicFramePr>
          <p:nvPr/>
        </p:nvGraphicFramePr>
        <p:xfrm>
          <a:off x="428625" y="3363913"/>
          <a:ext cx="8358190" cy="2779712"/>
        </p:xfrm>
        <a:graphic>
          <a:graphicData uri="http://schemas.openxmlformats.org/drawingml/2006/table">
            <a:tbl>
              <a:tblPr firstRow="1" bandRow="1">
                <a:tableStyleId>{5C22544A-7EE6-4342-B048-85BDC9FD1C3A}</a:tableStyleId>
              </a:tblPr>
              <a:tblGrid>
                <a:gridCol w="835819">
                  <a:extLst>
                    <a:ext uri="{9D8B030D-6E8A-4147-A177-3AD203B41FA5}">
                      <a16:colId xmlns:a16="http://schemas.microsoft.com/office/drawing/2014/main" val="20000"/>
                    </a:ext>
                  </a:extLst>
                </a:gridCol>
                <a:gridCol w="835819">
                  <a:extLst>
                    <a:ext uri="{9D8B030D-6E8A-4147-A177-3AD203B41FA5}">
                      <a16:colId xmlns:a16="http://schemas.microsoft.com/office/drawing/2014/main" val="20001"/>
                    </a:ext>
                  </a:extLst>
                </a:gridCol>
                <a:gridCol w="835819">
                  <a:extLst>
                    <a:ext uri="{9D8B030D-6E8A-4147-A177-3AD203B41FA5}">
                      <a16:colId xmlns:a16="http://schemas.microsoft.com/office/drawing/2014/main" val="20002"/>
                    </a:ext>
                  </a:extLst>
                </a:gridCol>
                <a:gridCol w="835819">
                  <a:extLst>
                    <a:ext uri="{9D8B030D-6E8A-4147-A177-3AD203B41FA5}">
                      <a16:colId xmlns:a16="http://schemas.microsoft.com/office/drawing/2014/main" val="20003"/>
                    </a:ext>
                  </a:extLst>
                </a:gridCol>
                <a:gridCol w="835819">
                  <a:extLst>
                    <a:ext uri="{9D8B030D-6E8A-4147-A177-3AD203B41FA5}">
                      <a16:colId xmlns:a16="http://schemas.microsoft.com/office/drawing/2014/main" val="20004"/>
                    </a:ext>
                  </a:extLst>
                </a:gridCol>
                <a:gridCol w="835819">
                  <a:extLst>
                    <a:ext uri="{9D8B030D-6E8A-4147-A177-3AD203B41FA5}">
                      <a16:colId xmlns:a16="http://schemas.microsoft.com/office/drawing/2014/main" val="20005"/>
                    </a:ext>
                  </a:extLst>
                </a:gridCol>
                <a:gridCol w="835819">
                  <a:extLst>
                    <a:ext uri="{9D8B030D-6E8A-4147-A177-3AD203B41FA5}">
                      <a16:colId xmlns:a16="http://schemas.microsoft.com/office/drawing/2014/main" val="20006"/>
                    </a:ext>
                  </a:extLst>
                </a:gridCol>
                <a:gridCol w="835819">
                  <a:extLst>
                    <a:ext uri="{9D8B030D-6E8A-4147-A177-3AD203B41FA5}">
                      <a16:colId xmlns:a16="http://schemas.microsoft.com/office/drawing/2014/main" val="20007"/>
                    </a:ext>
                  </a:extLst>
                </a:gridCol>
                <a:gridCol w="835819">
                  <a:extLst>
                    <a:ext uri="{9D8B030D-6E8A-4147-A177-3AD203B41FA5}">
                      <a16:colId xmlns:a16="http://schemas.microsoft.com/office/drawing/2014/main" val="20008"/>
                    </a:ext>
                  </a:extLst>
                </a:gridCol>
                <a:gridCol w="835819">
                  <a:extLst>
                    <a:ext uri="{9D8B030D-6E8A-4147-A177-3AD203B41FA5}">
                      <a16:colId xmlns:a16="http://schemas.microsoft.com/office/drawing/2014/main" val="20009"/>
                    </a:ext>
                  </a:extLst>
                </a:gridCol>
              </a:tblGrid>
              <a:tr h="640067">
                <a:tc>
                  <a:txBody>
                    <a:bodyPr/>
                    <a:lstStyle/>
                    <a:p>
                      <a:endParaRPr lang="zh-TW" altLang="en-US" sz="1800" dirty="0"/>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-0.707</a:t>
                      </a:r>
                      <a:endParaRPr lang="zh-TW" altLang="en-US" sz="1800" dirty="0">
                        <a:solidFill>
                          <a:srgbClr val="FF0000"/>
                        </a:solidFill>
                      </a:endParaRPr>
                    </a:p>
                    <a:p>
                      <a:pPr algn="ctr"/>
                      <a:endParaRPr lang="zh-TW" altLang="en-US" sz="1800" dirty="0">
                        <a:solidFill>
                          <a:srgbClr val="FF0000"/>
                        </a:solidFill>
                      </a:endParaRPr>
                    </a:p>
                  </a:txBody>
                  <a:tcPr marT="45714" marB="45714"/>
                </a:tc>
                <a:tc>
                  <a:txBody>
                    <a:bodyPr/>
                    <a:lstStyle/>
                    <a:p>
                      <a:pPr algn="ctr"/>
                      <a:r>
                        <a:rPr lang="en-US" altLang="zh-TW" sz="1800" dirty="0">
                          <a:solidFill>
                            <a:srgbClr val="FF0000"/>
                          </a:solidFill>
                        </a:rPr>
                        <a:t>0</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0.707</a:t>
                      </a:r>
                      <a:endParaRPr lang="zh-TW" altLang="en-US" sz="1800" dirty="0">
                        <a:solidFill>
                          <a:srgbClr val="FF0000"/>
                        </a:solidFill>
                      </a:endParaRPr>
                    </a:p>
                    <a:p>
                      <a:pPr algn="ct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1</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1.414</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2</a:t>
                      </a:r>
                      <a:endParaRPr lang="zh-TW" altLang="en-US" sz="1800" dirty="0">
                        <a:solidFill>
                          <a:srgbClr val="FF0000"/>
                        </a:solidFill>
                      </a:endParaRPr>
                    </a:p>
                    <a:p>
                      <a:pPr algn="ctr"/>
                      <a:endParaRPr lang="zh-TW" altLang="en-US" sz="1800" dirty="0">
                        <a:solidFill>
                          <a:srgbClr val="FF0000"/>
                        </a:solidFill>
                      </a:endParaRPr>
                    </a:p>
                  </a:txBody>
                  <a:tcPr marT="45714" marB="45714"/>
                </a:tc>
                <a:tc>
                  <a:txBody>
                    <a:bodyPr/>
                    <a:lstStyle/>
                    <a:p>
                      <a:pPr algn="ctr"/>
                      <a:r>
                        <a:rPr lang="en-US" altLang="zh-TW" sz="1800" dirty="0">
                          <a:solidFill>
                            <a:srgbClr val="FF0000"/>
                          </a:solidFill>
                        </a:rPr>
                        <a:t>2.121</a:t>
                      </a:r>
                      <a:endParaRPr lang="zh-TW" altLang="en-US" sz="1800" dirty="0">
                        <a:solidFill>
                          <a:srgbClr val="FF0000"/>
                        </a:solidFill>
                      </a:endParaRPr>
                    </a:p>
                  </a:txBody>
                  <a:tcPr marT="45714" marB="45714"/>
                </a:tc>
                <a:tc>
                  <a:txBody>
                    <a:bodyPr/>
                    <a:lstStyle/>
                    <a:p>
                      <a:pPr algn="ctr"/>
                      <a:r>
                        <a:rPr lang="en-US" altLang="zh-TW" sz="1800" dirty="0">
                          <a:solidFill>
                            <a:srgbClr val="FF0000"/>
                          </a:solidFill>
                        </a:rPr>
                        <a:t>3</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3.535</a:t>
                      </a:r>
                      <a:endParaRPr lang="zh-TW" altLang="en-US" sz="1800" dirty="0">
                        <a:solidFill>
                          <a:srgbClr val="FF0000"/>
                        </a:solidFill>
                      </a:endParaRPr>
                    </a:p>
                  </a:txBody>
                  <a:tcPr marT="45714" marB="45714"/>
                </a:tc>
                <a:extLst>
                  <a:ext uri="{0D108BD9-81ED-4DB2-BD59-A6C34878D82A}">
                    <a16:rowId xmlns:a16="http://schemas.microsoft.com/office/drawing/2014/main" val="10000"/>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-45°</a:t>
                      </a:r>
                      <a:endParaRPr lang="zh-TW" altLang="en-US" sz="1800" dirty="0">
                        <a:solidFill>
                          <a:srgbClr val="0000FF"/>
                        </a:solidFill>
                      </a:endParaRPr>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3</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extLst>
                  <a:ext uri="{0D108BD9-81ED-4DB2-BD59-A6C34878D82A}">
                    <a16:rowId xmlns:a16="http://schemas.microsoft.com/office/drawing/2014/main" val="10001"/>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0°</a:t>
                      </a:r>
                      <a:endParaRPr lang="zh-TW" altLang="en-US" sz="1800" dirty="0">
                        <a:solidFill>
                          <a:srgbClr val="0000FF"/>
                        </a:solidFill>
                      </a:endParaRPr>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2</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extLst>
                  <a:ext uri="{0D108BD9-81ED-4DB2-BD59-A6C34878D82A}">
                    <a16:rowId xmlns:a16="http://schemas.microsoft.com/office/drawing/2014/main" val="10002"/>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45°</a:t>
                      </a:r>
                      <a:endParaRPr lang="zh-TW" altLang="en-US" sz="1800" dirty="0">
                        <a:solidFill>
                          <a:srgbClr val="0000FF"/>
                        </a:solidFill>
                      </a:endParaRPr>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2</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extLst>
                  <a:ext uri="{0D108BD9-81ED-4DB2-BD59-A6C34878D82A}">
                    <a16:rowId xmlns:a16="http://schemas.microsoft.com/office/drawing/2014/main" val="10003"/>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90°</a:t>
                      </a:r>
                      <a:endParaRPr lang="zh-TW" altLang="en-US" sz="1800" dirty="0">
                        <a:solidFill>
                          <a:srgbClr val="0000FF"/>
                        </a:solidFill>
                      </a:endParaRPr>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3</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extLst>
                  <a:ext uri="{0D108BD9-81ED-4DB2-BD59-A6C34878D82A}">
                    <a16:rowId xmlns:a16="http://schemas.microsoft.com/office/drawing/2014/main" val="10004"/>
                  </a:ext>
                </a:extLst>
              </a:tr>
            </a:tbl>
          </a:graphicData>
        </a:graphic>
      </p:graphicFrame>
      <p:cxnSp>
        <p:nvCxnSpPr>
          <p:cNvPr id="7" name="直線單箭頭接點 6">
            <a:extLst>
              <a:ext uri="{FF2B5EF4-FFF2-40B4-BE49-F238E27FC236}">
                <a16:creationId xmlns:a16="http://schemas.microsoft.com/office/drawing/2014/main" id="{0FA27682-9178-F944-84BA-C2EF02E2BCA2}"/>
              </a:ext>
            </a:extLst>
          </p:cNvPr>
          <p:cNvCxnSpPr/>
          <p:nvPr/>
        </p:nvCxnSpPr>
        <p:spPr>
          <a:xfrm>
            <a:off x="5000625" y="363538"/>
            <a:ext cx="2143125" cy="15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F3DE5F19-FC9C-F941-A97F-CB19FB3990F3}"/>
              </a:ext>
            </a:extLst>
          </p:cNvPr>
          <p:cNvCxnSpPr/>
          <p:nvPr/>
        </p:nvCxnSpPr>
        <p:spPr>
          <a:xfrm rot="5400000">
            <a:off x="4000500" y="1365250"/>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0667" name="文字方塊 6"/>
          <p:cNvSpPr txBox="1">
            <a:spLocks noChangeArrowheads="1"/>
          </p:cNvSpPr>
          <p:nvPr/>
        </p:nvSpPr>
        <p:spPr bwMode="auto">
          <a:xfrm>
            <a:off x="5214938" y="544513"/>
            <a:ext cx="785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10668" name="文字方塊 11"/>
          <p:cNvSpPr txBox="1">
            <a:spLocks noChangeArrowheads="1"/>
          </p:cNvSpPr>
          <p:nvPr/>
        </p:nvSpPr>
        <p:spPr bwMode="auto">
          <a:xfrm>
            <a:off x="4857750" y="2293938"/>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r</a:t>
            </a:r>
            <a:endParaRPr lang="zh-TW" altLang="en-US" sz="2600" i="1">
              <a:solidFill>
                <a:srgbClr val="0000FF"/>
              </a:solidFill>
            </a:endParaRPr>
          </a:p>
        </p:txBody>
      </p:sp>
      <p:sp>
        <p:nvSpPr>
          <p:cNvPr id="110669" name="文字方塊 15"/>
          <p:cNvSpPr txBox="1">
            <a:spLocks noChangeArrowheads="1"/>
          </p:cNvSpPr>
          <p:nvPr/>
        </p:nvSpPr>
        <p:spPr bwMode="auto">
          <a:xfrm>
            <a:off x="6500813" y="1054100"/>
            <a:ext cx="785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10670" name="文字方塊 16"/>
          <p:cNvSpPr txBox="1">
            <a:spLocks noChangeArrowheads="1"/>
          </p:cNvSpPr>
          <p:nvPr/>
        </p:nvSpPr>
        <p:spPr bwMode="auto">
          <a:xfrm>
            <a:off x="5929313" y="579438"/>
            <a:ext cx="7858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10671" name="文字方塊 18"/>
          <p:cNvSpPr txBox="1">
            <a:spLocks noChangeArrowheads="1"/>
          </p:cNvSpPr>
          <p:nvPr/>
        </p:nvSpPr>
        <p:spPr bwMode="auto">
          <a:xfrm>
            <a:off x="4643438" y="544513"/>
            <a:ext cx="785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10672" name="文字方塊 19"/>
          <p:cNvSpPr txBox="1">
            <a:spLocks noChangeArrowheads="1"/>
          </p:cNvSpPr>
          <p:nvPr/>
        </p:nvSpPr>
        <p:spPr bwMode="auto">
          <a:xfrm>
            <a:off x="5357813" y="862013"/>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1,1)</a:t>
            </a:r>
            <a:endParaRPr lang="zh-TW" altLang="en-US" sz="2200"/>
          </a:p>
        </p:txBody>
      </p:sp>
      <p:sp>
        <p:nvSpPr>
          <p:cNvPr id="110673" name="文字方塊 20"/>
          <p:cNvSpPr txBox="1">
            <a:spLocks noChangeArrowheads="1"/>
          </p:cNvSpPr>
          <p:nvPr/>
        </p:nvSpPr>
        <p:spPr bwMode="auto">
          <a:xfrm>
            <a:off x="5429250" y="293688"/>
            <a:ext cx="714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0,1)</a:t>
            </a:r>
            <a:endParaRPr lang="zh-TW" altLang="en-US" sz="2200"/>
          </a:p>
        </p:txBody>
      </p:sp>
      <p:sp>
        <p:nvSpPr>
          <p:cNvPr id="110674" name="文字方塊 21"/>
          <p:cNvSpPr txBox="1">
            <a:spLocks noChangeArrowheads="1"/>
          </p:cNvSpPr>
          <p:nvPr/>
        </p:nvSpPr>
        <p:spPr bwMode="auto">
          <a:xfrm>
            <a:off x="4357688" y="933450"/>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1,0)</a:t>
            </a:r>
            <a:endParaRPr lang="zh-TW" altLang="en-US" sz="2200"/>
          </a:p>
        </p:txBody>
      </p:sp>
      <p:sp>
        <p:nvSpPr>
          <p:cNvPr id="110675" name="文字方塊 22"/>
          <p:cNvSpPr txBox="1">
            <a:spLocks noChangeArrowheads="1"/>
          </p:cNvSpPr>
          <p:nvPr/>
        </p:nvSpPr>
        <p:spPr bwMode="auto">
          <a:xfrm>
            <a:off x="6215063" y="862013"/>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1,2)</a:t>
            </a:r>
            <a:endParaRPr lang="zh-TW" altLang="en-US" sz="2200"/>
          </a:p>
        </p:txBody>
      </p:sp>
      <p:sp>
        <p:nvSpPr>
          <p:cNvPr id="110676" name="文字方塊 23"/>
          <p:cNvSpPr txBox="1">
            <a:spLocks noChangeArrowheads="1"/>
          </p:cNvSpPr>
          <p:nvPr/>
        </p:nvSpPr>
        <p:spPr bwMode="auto">
          <a:xfrm>
            <a:off x="6643688" y="1433513"/>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2,3)</a:t>
            </a:r>
            <a:endParaRPr lang="zh-TW" altLang="en-US" sz="2200"/>
          </a:p>
        </p:txBody>
      </p:sp>
      <p:sp>
        <p:nvSpPr>
          <p:cNvPr id="110677" name="文字方塊 11"/>
          <p:cNvSpPr txBox="1">
            <a:spLocks noChangeArrowheads="1"/>
          </p:cNvSpPr>
          <p:nvPr/>
        </p:nvSpPr>
        <p:spPr bwMode="auto">
          <a:xfrm>
            <a:off x="7143750" y="71438"/>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c</a:t>
            </a:r>
            <a:endParaRPr lang="zh-TW" altLang="en-US" sz="2600" i="1">
              <a:solidFill>
                <a:srgbClr val="0000FF"/>
              </a:solidFill>
            </a:endParaRPr>
          </a:p>
        </p:txBody>
      </p:sp>
      <p:sp>
        <p:nvSpPr>
          <p:cNvPr id="110678" name="文字方塊 18"/>
          <p:cNvSpPr txBox="1">
            <a:spLocks noChangeArrowheads="1"/>
          </p:cNvSpPr>
          <p:nvPr/>
        </p:nvSpPr>
        <p:spPr bwMode="auto">
          <a:xfrm>
            <a:off x="5214938" y="-25400"/>
            <a:ext cx="785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22" name="橢圓 21">
            <a:extLst>
              <a:ext uri="{FF2B5EF4-FFF2-40B4-BE49-F238E27FC236}">
                <a16:creationId xmlns:a16="http://schemas.microsoft.com/office/drawing/2014/main" id="{EB464A21-2E36-AA42-B601-02AD7EAD3B56}"/>
              </a:ext>
            </a:extLst>
          </p:cNvPr>
          <p:cNvSpPr/>
          <p:nvPr/>
        </p:nvSpPr>
        <p:spPr>
          <a:xfrm>
            <a:off x="3143250" y="4000500"/>
            <a:ext cx="428625" cy="428625"/>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3" name="橢圓 22">
            <a:extLst>
              <a:ext uri="{FF2B5EF4-FFF2-40B4-BE49-F238E27FC236}">
                <a16:creationId xmlns:a16="http://schemas.microsoft.com/office/drawing/2014/main" id="{1E889E3E-D380-5447-97BD-C0CE5E4E44C0}"/>
              </a:ext>
            </a:extLst>
          </p:cNvPr>
          <p:cNvSpPr/>
          <p:nvPr/>
        </p:nvSpPr>
        <p:spPr>
          <a:xfrm>
            <a:off x="4000500" y="5572125"/>
            <a:ext cx="428625" cy="428625"/>
          </a:xfrm>
          <a:prstGeom prst="ellipse">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5" name="直線單箭頭接點 24">
            <a:extLst>
              <a:ext uri="{FF2B5EF4-FFF2-40B4-BE49-F238E27FC236}">
                <a16:creationId xmlns:a16="http://schemas.microsoft.com/office/drawing/2014/main" id="{7A458BF0-1A89-4043-9055-BAAD4F57D20E}"/>
              </a:ext>
            </a:extLst>
          </p:cNvPr>
          <p:cNvCxnSpPr/>
          <p:nvPr/>
        </p:nvCxnSpPr>
        <p:spPr>
          <a:xfrm>
            <a:off x="5143500" y="0"/>
            <a:ext cx="2357438" cy="2000250"/>
          </a:xfrm>
          <a:prstGeom prst="straightConnector1">
            <a:avLst/>
          </a:prstGeom>
          <a:ln w="28575">
            <a:solidFill>
              <a:srgbClr val="00FF00"/>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AB267ED9-FC53-194A-9536-4855817B330F}"/>
              </a:ext>
            </a:extLst>
          </p:cNvPr>
          <p:cNvCxnSpPr/>
          <p:nvPr/>
        </p:nvCxnSpPr>
        <p:spPr>
          <a:xfrm>
            <a:off x="4286250" y="927100"/>
            <a:ext cx="2928938" cy="1588"/>
          </a:xfrm>
          <a:prstGeom prst="straightConnector1">
            <a:avLst/>
          </a:prstGeom>
          <a:ln w="28575">
            <a:solidFill>
              <a:srgbClr val="00FFFF"/>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604448" y="6405325"/>
            <a:ext cx="470803" cy="369332"/>
          </a:xfrm>
          <a:prstGeom prst="rect">
            <a:avLst/>
          </a:prstGeom>
        </p:spPr>
        <p:txBody>
          <a:bodyPr wrap="square">
            <a:spAutoFit/>
          </a:bodyPr>
          <a:lstStyle/>
          <a:p>
            <a:r>
              <a:rPr lang="en-US" altLang="zh-TW" dirty="0"/>
              <a:t>92</a:t>
            </a:r>
            <a:endParaRPr lang="zh-TW" alt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noChangeArrowheads="1"/>
          </p:cNvSpPr>
          <p:nvPr>
            <p:ph type="title"/>
          </p:nvPr>
        </p:nvSpPr>
        <p:spPr/>
        <p:txBody>
          <a:bodyPr/>
          <a:lstStyle/>
          <a:p>
            <a:r>
              <a:rPr lang="en-US" altLang="zh-TW" b="0"/>
              <a:t>Example</a:t>
            </a:r>
            <a:endParaRPr lang="zh-TW" altLang="en-US"/>
          </a:p>
        </p:txBody>
      </p:sp>
      <p:sp>
        <p:nvSpPr>
          <p:cNvPr id="111619"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sp>
        <p:nvSpPr>
          <p:cNvPr id="111620" name="內容版面配置區 20"/>
          <p:cNvSpPr>
            <a:spLocks noGrp="1" noChangeArrowheads="1"/>
          </p:cNvSpPr>
          <p:nvPr>
            <p:ph idx="1"/>
          </p:nvPr>
        </p:nvSpPr>
        <p:spPr/>
        <p:txBody>
          <a:bodyPr/>
          <a:lstStyle/>
          <a:p>
            <a:pPr algn="ctr">
              <a:buFont typeface="Wingdings" panose="05000000000000000000" pitchFamily="2" charset="2"/>
              <a:buNone/>
            </a:pPr>
            <a:endParaRPr lang="en-US" altLang="zh-TW" b="1">
              <a:solidFill>
                <a:srgbClr val="FF0000"/>
              </a:solidFill>
            </a:endParaRPr>
          </a:p>
          <a:p>
            <a:pPr algn="ctr">
              <a:buFont typeface="Wingdings" panose="05000000000000000000" pitchFamily="2" charset="2"/>
              <a:buNone/>
            </a:pPr>
            <a:r>
              <a:rPr lang="en-US" altLang="zh-TW" b="1">
                <a:solidFill>
                  <a:srgbClr val="FF0000"/>
                </a:solidFill>
              </a:rPr>
              <a:t>accumulator array</a:t>
            </a:r>
            <a:endParaRPr lang="zh-TW" altLang="en-US" b="1">
              <a:solidFill>
                <a:srgbClr val="FF0000"/>
              </a:solidFill>
            </a:endParaRPr>
          </a:p>
        </p:txBody>
      </p:sp>
      <p:graphicFrame>
        <p:nvGraphicFramePr>
          <p:cNvPr id="37" name="表格 36">
            <a:extLst>
              <a:ext uri="{FF2B5EF4-FFF2-40B4-BE49-F238E27FC236}">
                <a16:creationId xmlns:a16="http://schemas.microsoft.com/office/drawing/2014/main" id="{3D962022-F5F4-6849-AF39-B2931E7AA416}"/>
              </a:ext>
            </a:extLst>
          </p:cNvPr>
          <p:cNvGraphicFramePr>
            <a:graphicFrameLocks noGrp="1"/>
          </p:cNvGraphicFramePr>
          <p:nvPr/>
        </p:nvGraphicFramePr>
        <p:xfrm>
          <a:off x="428625" y="3363913"/>
          <a:ext cx="8358190" cy="2779712"/>
        </p:xfrm>
        <a:graphic>
          <a:graphicData uri="http://schemas.openxmlformats.org/drawingml/2006/table">
            <a:tbl>
              <a:tblPr firstRow="1" bandRow="1">
                <a:tableStyleId>{5C22544A-7EE6-4342-B048-85BDC9FD1C3A}</a:tableStyleId>
              </a:tblPr>
              <a:tblGrid>
                <a:gridCol w="835819">
                  <a:extLst>
                    <a:ext uri="{9D8B030D-6E8A-4147-A177-3AD203B41FA5}">
                      <a16:colId xmlns:a16="http://schemas.microsoft.com/office/drawing/2014/main" val="20000"/>
                    </a:ext>
                  </a:extLst>
                </a:gridCol>
                <a:gridCol w="835819">
                  <a:extLst>
                    <a:ext uri="{9D8B030D-6E8A-4147-A177-3AD203B41FA5}">
                      <a16:colId xmlns:a16="http://schemas.microsoft.com/office/drawing/2014/main" val="20001"/>
                    </a:ext>
                  </a:extLst>
                </a:gridCol>
                <a:gridCol w="835819">
                  <a:extLst>
                    <a:ext uri="{9D8B030D-6E8A-4147-A177-3AD203B41FA5}">
                      <a16:colId xmlns:a16="http://schemas.microsoft.com/office/drawing/2014/main" val="20002"/>
                    </a:ext>
                  </a:extLst>
                </a:gridCol>
                <a:gridCol w="835819">
                  <a:extLst>
                    <a:ext uri="{9D8B030D-6E8A-4147-A177-3AD203B41FA5}">
                      <a16:colId xmlns:a16="http://schemas.microsoft.com/office/drawing/2014/main" val="20003"/>
                    </a:ext>
                  </a:extLst>
                </a:gridCol>
                <a:gridCol w="835819">
                  <a:extLst>
                    <a:ext uri="{9D8B030D-6E8A-4147-A177-3AD203B41FA5}">
                      <a16:colId xmlns:a16="http://schemas.microsoft.com/office/drawing/2014/main" val="20004"/>
                    </a:ext>
                  </a:extLst>
                </a:gridCol>
                <a:gridCol w="835819">
                  <a:extLst>
                    <a:ext uri="{9D8B030D-6E8A-4147-A177-3AD203B41FA5}">
                      <a16:colId xmlns:a16="http://schemas.microsoft.com/office/drawing/2014/main" val="20005"/>
                    </a:ext>
                  </a:extLst>
                </a:gridCol>
                <a:gridCol w="835819">
                  <a:extLst>
                    <a:ext uri="{9D8B030D-6E8A-4147-A177-3AD203B41FA5}">
                      <a16:colId xmlns:a16="http://schemas.microsoft.com/office/drawing/2014/main" val="20006"/>
                    </a:ext>
                  </a:extLst>
                </a:gridCol>
                <a:gridCol w="835819">
                  <a:extLst>
                    <a:ext uri="{9D8B030D-6E8A-4147-A177-3AD203B41FA5}">
                      <a16:colId xmlns:a16="http://schemas.microsoft.com/office/drawing/2014/main" val="20007"/>
                    </a:ext>
                  </a:extLst>
                </a:gridCol>
                <a:gridCol w="835819">
                  <a:extLst>
                    <a:ext uri="{9D8B030D-6E8A-4147-A177-3AD203B41FA5}">
                      <a16:colId xmlns:a16="http://schemas.microsoft.com/office/drawing/2014/main" val="20008"/>
                    </a:ext>
                  </a:extLst>
                </a:gridCol>
                <a:gridCol w="835819">
                  <a:extLst>
                    <a:ext uri="{9D8B030D-6E8A-4147-A177-3AD203B41FA5}">
                      <a16:colId xmlns:a16="http://schemas.microsoft.com/office/drawing/2014/main" val="20009"/>
                    </a:ext>
                  </a:extLst>
                </a:gridCol>
              </a:tblGrid>
              <a:tr h="640067">
                <a:tc>
                  <a:txBody>
                    <a:bodyPr/>
                    <a:lstStyle/>
                    <a:p>
                      <a:endParaRPr lang="zh-TW" altLang="en-US" sz="1800" dirty="0"/>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-0.707</a:t>
                      </a:r>
                      <a:endParaRPr lang="zh-TW" altLang="en-US" sz="1800" dirty="0">
                        <a:solidFill>
                          <a:srgbClr val="FF0000"/>
                        </a:solidFill>
                      </a:endParaRPr>
                    </a:p>
                    <a:p>
                      <a:pPr algn="ctr"/>
                      <a:endParaRPr lang="zh-TW" altLang="en-US" sz="1800" dirty="0">
                        <a:solidFill>
                          <a:srgbClr val="FF0000"/>
                        </a:solidFill>
                      </a:endParaRPr>
                    </a:p>
                  </a:txBody>
                  <a:tcPr marT="45714" marB="45714"/>
                </a:tc>
                <a:tc>
                  <a:txBody>
                    <a:bodyPr/>
                    <a:lstStyle/>
                    <a:p>
                      <a:pPr algn="ctr"/>
                      <a:r>
                        <a:rPr lang="en-US" altLang="zh-TW" sz="1800" dirty="0">
                          <a:solidFill>
                            <a:srgbClr val="FF0000"/>
                          </a:solidFill>
                        </a:rPr>
                        <a:t>0</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0.707</a:t>
                      </a:r>
                      <a:endParaRPr lang="zh-TW" altLang="en-US" sz="1800" dirty="0">
                        <a:solidFill>
                          <a:srgbClr val="FF0000"/>
                        </a:solidFill>
                      </a:endParaRPr>
                    </a:p>
                    <a:p>
                      <a:pPr algn="ct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1</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1.414</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2</a:t>
                      </a:r>
                      <a:endParaRPr lang="zh-TW" altLang="en-US" sz="1800" dirty="0">
                        <a:solidFill>
                          <a:srgbClr val="FF0000"/>
                        </a:solidFill>
                      </a:endParaRPr>
                    </a:p>
                    <a:p>
                      <a:pPr algn="ctr"/>
                      <a:endParaRPr lang="zh-TW" altLang="en-US" sz="1800" dirty="0">
                        <a:solidFill>
                          <a:srgbClr val="FF0000"/>
                        </a:solidFill>
                      </a:endParaRPr>
                    </a:p>
                  </a:txBody>
                  <a:tcPr marT="45714" marB="45714"/>
                </a:tc>
                <a:tc>
                  <a:txBody>
                    <a:bodyPr/>
                    <a:lstStyle/>
                    <a:p>
                      <a:pPr algn="ctr"/>
                      <a:r>
                        <a:rPr lang="en-US" altLang="zh-TW" sz="1800" dirty="0">
                          <a:solidFill>
                            <a:srgbClr val="FF0000"/>
                          </a:solidFill>
                        </a:rPr>
                        <a:t>2.121</a:t>
                      </a:r>
                      <a:endParaRPr lang="zh-TW" altLang="en-US" sz="1800" dirty="0">
                        <a:solidFill>
                          <a:srgbClr val="FF0000"/>
                        </a:solidFill>
                      </a:endParaRPr>
                    </a:p>
                  </a:txBody>
                  <a:tcPr marT="45714" marB="45714"/>
                </a:tc>
                <a:tc>
                  <a:txBody>
                    <a:bodyPr/>
                    <a:lstStyle/>
                    <a:p>
                      <a:pPr algn="ctr"/>
                      <a:r>
                        <a:rPr lang="en-US" altLang="zh-TW" sz="1800" dirty="0">
                          <a:solidFill>
                            <a:srgbClr val="FF0000"/>
                          </a:solidFill>
                        </a:rPr>
                        <a:t>3</a:t>
                      </a:r>
                      <a:endParaRPr lang="zh-TW" altLang="en-US" sz="1800" dirty="0">
                        <a:solidFill>
                          <a:srgbClr val="FF0000"/>
                        </a:solidFill>
                      </a:endParaRPr>
                    </a:p>
                  </a:txBody>
                  <a:tcPr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rPr>
                        <a:t>3.535</a:t>
                      </a:r>
                      <a:endParaRPr lang="zh-TW" altLang="en-US" sz="1800" dirty="0">
                        <a:solidFill>
                          <a:srgbClr val="FF0000"/>
                        </a:solidFill>
                      </a:endParaRPr>
                    </a:p>
                  </a:txBody>
                  <a:tcPr marT="45714" marB="45714"/>
                </a:tc>
                <a:extLst>
                  <a:ext uri="{0D108BD9-81ED-4DB2-BD59-A6C34878D82A}">
                    <a16:rowId xmlns:a16="http://schemas.microsoft.com/office/drawing/2014/main" val="10000"/>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-45°</a:t>
                      </a:r>
                      <a:endParaRPr lang="zh-TW" altLang="en-US" sz="1800" dirty="0">
                        <a:solidFill>
                          <a:srgbClr val="0000FF"/>
                        </a:solidFill>
                      </a:endParaRPr>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3</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extLst>
                  <a:ext uri="{0D108BD9-81ED-4DB2-BD59-A6C34878D82A}">
                    <a16:rowId xmlns:a16="http://schemas.microsoft.com/office/drawing/2014/main" val="10001"/>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0°</a:t>
                      </a:r>
                      <a:endParaRPr lang="zh-TW" altLang="en-US" sz="1800" dirty="0">
                        <a:solidFill>
                          <a:srgbClr val="0000FF"/>
                        </a:solidFill>
                      </a:endParaRPr>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2</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extLst>
                  <a:ext uri="{0D108BD9-81ED-4DB2-BD59-A6C34878D82A}">
                    <a16:rowId xmlns:a16="http://schemas.microsoft.com/office/drawing/2014/main" val="10002"/>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45°</a:t>
                      </a:r>
                      <a:endParaRPr lang="zh-TW" altLang="en-US" sz="1800" dirty="0">
                        <a:solidFill>
                          <a:srgbClr val="0000FF"/>
                        </a:solidFill>
                      </a:endParaRPr>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2</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extLst>
                  <a:ext uri="{0D108BD9-81ED-4DB2-BD59-A6C34878D82A}">
                    <a16:rowId xmlns:a16="http://schemas.microsoft.com/office/drawing/2014/main" val="10003"/>
                  </a:ext>
                </a:extLst>
              </a:tr>
              <a:tr h="534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0000FF"/>
                          </a:solidFill>
                        </a:rPr>
                        <a:t>90°</a:t>
                      </a:r>
                      <a:endParaRPr lang="zh-TW" altLang="en-US" sz="1800" dirty="0">
                        <a:solidFill>
                          <a:srgbClr val="0000FF"/>
                        </a:solidFill>
                      </a:endParaRPr>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3</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1</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tc>
                  <a:txBody>
                    <a:bodyPr/>
                    <a:lstStyle/>
                    <a:p>
                      <a:pPr algn="ctr"/>
                      <a:r>
                        <a:rPr lang="en-US" altLang="zh-TW" sz="1800" dirty="0"/>
                        <a:t>-</a:t>
                      </a:r>
                      <a:endParaRPr lang="zh-TW" altLang="en-US" sz="1800" dirty="0"/>
                    </a:p>
                  </a:txBody>
                  <a:tcPr marT="45714" marB="45714"/>
                </a:tc>
                <a:extLst>
                  <a:ext uri="{0D108BD9-81ED-4DB2-BD59-A6C34878D82A}">
                    <a16:rowId xmlns:a16="http://schemas.microsoft.com/office/drawing/2014/main" val="10004"/>
                  </a:ext>
                </a:extLst>
              </a:tr>
            </a:tbl>
          </a:graphicData>
        </a:graphic>
      </p:graphicFrame>
      <p:cxnSp>
        <p:nvCxnSpPr>
          <p:cNvPr id="7" name="直線單箭頭接點 6">
            <a:extLst>
              <a:ext uri="{FF2B5EF4-FFF2-40B4-BE49-F238E27FC236}">
                <a16:creationId xmlns:a16="http://schemas.microsoft.com/office/drawing/2014/main" id="{C0979474-F20A-0B4A-A3A5-E1BB61E40682}"/>
              </a:ext>
            </a:extLst>
          </p:cNvPr>
          <p:cNvCxnSpPr/>
          <p:nvPr/>
        </p:nvCxnSpPr>
        <p:spPr>
          <a:xfrm>
            <a:off x="5000625" y="363538"/>
            <a:ext cx="2143125" cy="15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81ECED8E-3DA6-E64E-908B-B40EF8FFFC5B}"/>
              </a:ext>
            </a:extLst>
          </p:cNvPr>
          <p:cNvCxnSpPr/>
          <p:nvPr/>
        </p:nvCxnSpPr>
        <p:spPr>
          <a:xfrm rot="5400000">
            <a:off x="4000500" y="1365250"/>
            <a:ext cx="200025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1691" name="文字方塊 6"/>
          <p:cNvSpPr txBox="1">
            <a:spLocks noChangeArrowheads="1"/>
          </p:cNvSpPr>
          <p:nvPr/>
        </p:nvSpPr>
        <p:spPr bwMode="auto">
          <a:xfrm>
            <a:off x="5214938" y="544513"/>
            <a:ext cx="785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11692" name="文字方塊 11"/>
          <p:cNvSpPr txBox="1">
            <a:spLocks noChangeArrowheads="1"/>
          </p:cNvSpPr>
          <p:nvPr/>
        </p:nvSpPr>
        <p:spPr bwMode="auto">
          <a:xfrm>
            <a:off x="4857750" y="2293938"/>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r</a:t>
            </a:r>
            <a:endParaRPr lang="zh-TW" altLang="en-US" sz="2600" i="1">
              <a:solidFill>
                <a:srgbClr val="0000FF"/>
              </a:solidFill>
            </a:endParaRPr>
          </a:p>
        </p:txBody>
      </p:sp>
      <p:sp>
        <p:nvSpPr>
          <p:cNvPr id="111693" name="文字方塊 15"/>
          <p:cNvSpPr txBox="1">
            <a:spLocks noChangeArrowheads="1"/>
          </p:cNvSpPr>
          <p:nvPr/>
        </p:nvSpPr>
        <p:spPr bwMode="auto">
          <a:xfrm>
            <a:off x="6500813" y="1054100"/>
            <a:ext cx="785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11694" name="文字方塊 16"/>
          <p:cNvSpPr txBox="1">
            <a:spLocks noChangeArrowheads="1"/>
          </p:cNvSpPr>
          <p:nvPr/>
        </p:nvSpPr>
        <p:spPr bwMode="auto">
          <a:xfrm>
            <a:off x="5929313" y="579438"/>
            <a:ext cx="7858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11695" name="文字方塊 18"/>
          <p:cNvSpPr txBox="1">
            <a:spLocks noChangeArrowheads="1"/>
          </p:cNvSpPr>
          <p:nvPr/>
        </p:nvSpPr>
        <p:spPr bwMode="auto">
          <a:xfrm>
            <a:off x="4643438" y="544513"/>
            <a:ext cx="785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111696" name="文字方塊 19"/>
          <p:cNvSpPr txBox="1">
            <a:spLocks noChangeArrowheads="1"/>
          </p:cNvSpPr>
          <p:nvPr/>
        </p:nvSpPr>
        <p:spPr bwMode="auto">
          <a:xfrm>
            <a:off x="5357813" y="862013"/>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1,1)</a:t>
            </a:r>
            <a:endParaRPr lang="zh-TW" altLang="en-US" sz="2200"/>
          </a:p>
        </p:txBody>
      </p:sp>
      <p:sp>
        <p:nvSpPr>
          <p:cNvPr id="111697" name="文字方塊 20"/>
          <p:cNvSpPr txBox="1">
            <a:spLocks noChangeArrowheads="1"/>
          </p:cNvSpPr>
          <p:nvPr/>
        </p:nvSpPr>
        <p:spPr bwMode="auto">
          <a:xfrm>
            <a:off x="5429250" y="293688"/>
            <a:ext cx="714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0,1)</a:t>
            </a:r>
            <a:endParaRPr lang="zh-TW" altLang="en-US" sz="2200"/>
          </a:p>
        </p:txBody>
      </p:sp>
      <p:sp>
        <p:nvSpPr>
          <p:cNvPr id="111698" name="文字方塊 21"/>
          <p:cNvSpPr txBox="1">
            <a:spLocks noChangeArrowheads="1"/>
          </p:cNvSpPr>
          <p:nvPr/>
        </p:nvSpPr>
        <p:spPr bwMode="auto">
          <a:xfrm>
            <a:off x="4357688" y="933450"/>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1,0)</a:t>
            </a:r>
            <a:endParaRPr lang="zh-TW" altLang="en-US" sz="2200"/>
          </a:p>
        </p:txBody>
      </p:sp>
      <p:sp>
        <p:nvSpPr>
          <p:cNvPr id="111699" name="文字方塊 22"/>
          <p:cNvSpPr txBox="1">
            <a:spLocks noChangeArrowheads="1"/>
          </p:cNvSpPr>
          <p:nvPr/>
        </p:nvSpPr>
        <p:spPr bwMode="auto">
          <a:xfrm>
            <a:off x="6215063" y="862013"/>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1,2)</a:t>
            </a:r>
            <a:endParaRPr lang="zh-TW" altLang="en-US" sz="2200"/>
          </a:p>
        </p:txBody>
      </p:sp>
      <p:sp>
        <p:nvSpPr>
          <p:cNvPr id="111700" name="文字方塊 23"/>
          <p:cNvSpPr txBox="1">
            <a:spLocks noChangeArrowheads="1"/>
          </p:cNvSpPr>
          <p:nvPr/>
        </p:nvSpPr>
        <p:spPr bwMode="auto">
          <a:xfrm>
            <a:off x="6643688" y="1433513"/>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a:t>
            </a:r>
            <a:r>
              <a:rPr lang="en-US" altLang="zh-TW" sz="2200"/>
              <a:t>2,3)</a:t>
            </a:r>
            <a:endParaRPr lang="zh-TW" altLang="en-US" sz="2200"/>
          </a:p>
        </p:txBody>
      </p:sp>
      <p:sp>
        <p:nvSpPr>
          <p:cNvPr id="111701" name="文字方塊 11"/>
          <p:cNvSpPr txBox="1">
            <a:spLocks noChangeArrowheads="1"/>
          </p:cNvSpPr>
          <p:nvPr/>
        </p:nvSpPr>
        <p:spPr bwMode="auto">
          <a:xfrm>
            <a:off x="7143750" y="71438"/>
            <a:ext cx="714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i="1">
                <a:solidFill>
                  <a:srgbClr val="0000FF"/>
                </a:solidFill>
              </a:rPr>
              <a:t>c</a:t>
            </a:r>
            <a:endParaRPr lang="zh-TW" altLang="en-US" sz="2600" i="1">
              <a:solidFill>
                <a:srgbClr val="0000FF"/>
              </a:solidFill>
            </a:endParaRPr>
          </a:p>
        </p:txBody>
      </p:sp>
      <p:sp>
        <p:nvSpPr>
          <p:cNvPr id="111702" name="文字方塊 18"/>
          <p:cNvSpPr txBox="1">
            <a:spLocks noChangeArrowheads="1"/>
          </p:cNvSpPr>
          <p:nvPr/>
        </p:nvSpPr>
        <p:spPr bwMode="auto">
          <a:xfrm>
            <a:off x="5214938" y="-25400"/>
            <a:ext cx="785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4200">
                <a:solidFill>
                  <a:srgbClr val="FF0000"/>
                </a:solidFill>
              </a:rPr>
              <a:t>．</a:t>
            </a:r>
            <a:endParaRPr lang="zh-TW" altLang="en-US" sz="1800"/>
          </a:p>
        </p:txBody>
      </p:sp>
      <p:sp>
        <p:nvSpPr>
          <p:cNvPr id="22" name="橢圓 21">
            <a:extLst>
              <a:ext uri="{FF2B5EF4-FFF2-40B4-BE49-F238E27FC236}">
                <a16:creationId xmlns:a16="http://schemas.microsoft.com/office/drawing/2014/main" id="{92DC8B63-9246-A341-9B64-7610999DD35D}"/>
              </a:ext>
            </a:extLst>
          </p:cNvPr>
          <p:cNvSpPr/>
          <p:nvPr/>
        </p:nvSpPr>
        <p:spPr>
          <a:xfrm>
            <a:off x="4000500" y="4500563"/>
            <a:ext cx="428625" cy="428625"/>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3" name="橢圓 22">
            <a:extLst>
              <a:ext uri="{FF2B5EF4-FFF2-40B4-BE49-F238E27FC236}">
                <a16:creationId xmlns:a16="http://schemas.microsoft.com/office/drawing/2014/main" id="{D9A930C8-F86D-C74F-959B-483169E79E34}"/>
              </a:ext>
            </a:extLst>
          </p:cNvPr>
          <p:cNvSpPr/>
          <p:nvPr/>
        </p:nvSpPr>
        <p:spPr>
          <a:xfrm>
            <a:off x="3143250" y="5072063"/>
            <a:ext cx="428625" cy="428625"/>
          </a:xfrm>
          <a:prstGeom prst="ellipse">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5" name="直線單箭頭接點 24">
            <a:extLst>
              <a:ext uri="{FF2B5EF4-FFF2-40B4-BE49-F238E27FC236}">
                <a16:creationId xmlns:a16="http://schemas.microsoft.com/office/drawing/2014/main" id="{D559344C-2CD7-4640-8D4C-9449DF41C0E0}"/>
              </a:ext>
            </a:extLst>
          </p:cNvPr>
          <p:cNvCxnSpPr/>
          <p:nvPr/>
        </p:nvCxnSpPr>
        <p:spPr>
          <a:xfrm rot="5400000">
            <a:off x="4752181" y="821532"/>
            <a:ext cx="1641475" cy="1588"/>
          </a:xfrm>
          <a:prstGeom prst="straightConnector1">
            <a:avLst/>
          </a:prstGeom>
          <a:ln w="28575">
            <a:solidFill>
              <a:srgbClr val="00FF00"/>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D60D49A3-B35C-7D43-98A8-1A6C47C3F71F}"/>
              </a:ext>
            </a:extLst>
          </p:cNvPr>
          <p:cNvCxnSpPr/>
          <p:nvPr/>
        </p:nvCxnSpPr>
        <p:spPr>
          <a:xfrm flipV="1">
            <a:off x="4572000" y="142875"/>
            <a:ext cx="1285875" cy="1214438"/>
          </a:xfrm>
          <a:prstGeom prst="straightConnector1">
            <a:avLst/>
          </a:prstGeom>
          <a:ln w="28575">
            <a:solidFill>
              <a:srgbClr val="00FFFF"/>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604448" y="6405325"/>
            <a:ext cx="470803" cy="369332"/>
          </a:xfrm>
          <a:prstGeom prst="rect">
            <a:avLst/>
          </a:prstGeom>
        </p:spPr>
        <p:txBody>
          <a:bodyPr wrap="square">
            <a:spAutoFit/>
          </a:bodyPr>
          <a:lstStyle/>
          <a:p>
            <a:r>
              <a:rPr lang="en-US" altLang="zh-TW" dirty="0"/>
              <a:t>93</a:t>
            </a:r>
            <a:endParaRPr lang="zh-TW" alt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noChangeArrowheads="1"/>
          </p:cNvSpPr>
          <p:nvPr>
            <p:ph type="title"/>
          </p:nvPr>
        </p:nvSpPr>
        <p:spPr/>
        <p:txBody>
          <a:bodyPr/>
          <a:lstStyle/>
          <a:p>
            <a:r>
              <a:rPr lang="en-US" altLang="zh-TW" b="0"/>
              <a:t>Finding Straight-Line Segments</a:t>
            </a:r>
            <a:endParaRPr lang="zh-TW" altLang="en-US"/>
          </a:p>
        </p:txBody>
      </p:sp>
      <p:sp>
        <p:nvSpPr>
          <p:cNvPr id="112643" name="頁尾版面配置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a:latin typeface="Times New Roman" panose="02020603050405020304" pitchFamily="18" charset="0"/>
              </a:rPr>
              <a:t>DC &amp; CV Lab.</a:t>
            </a:r>
          </a:p>
          <a:p>
            <a:pPr>
              <a:spcBef>
                <a:spcPct val="0"/>
              </a:spcBef>
              <a:buClrTx/>
              <a:buSzTx/>
              <a:buFontTx/>
              <a:buNone/>
            </a:pPr>
            <a:r>
              <a:rPr kumimoji="0" lang="en-US" altLang="zh-TW" sz="1000">
                <a:latin typeface="Times New Roman" panose="02020603050405020304" pitchFamily="18" charset="0"/>
              </a:rPr>
              <a:t>CSIE NTU</a:t>
            </a:r>
          </a:p>
        </p:txBody>
      </p:sp>
      <p:pic>
        <p:nvPicPr>
          <p:cNvPr id="1126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138363"/>
            <a:ext cx="81724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604448" y="6405325"/>
            <a:ext cx="470803" cy="369332"/>
          </a:xfrm>
          <a:prstGeom prst="rect">
            <a:avLst/>
          </a:prstGeom>
        </p:spPr>
        <p:txBody>
          <a:bodyPr wrap="square">
            <a:spAutoFit/>
          </a:bodyPr>
          <a:lstStyle/>
          <a:p>
            <a:r>
              <a:rPr lang="en-US" altLang="zh-TW" dirty="0"/>
              <a:t>94</a:t>
            </a:r>
            <a:endParaRPr lang="zh-TW"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3">
            <a:extLst>
              <a:ext uri="{FF2B5EF4-FFF2-40B4-BE49-F238E27FC236}">
                <a16:creationId xmlns:a16="http://schemas.microsoft.com/office/drawing/2014/main" id="{1D7E10CF-1AA2-304F-9F0B-2DDFC7B8A40E}"/>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13667" name="Rectangle 2"/>
          <p:cNvSpPr>
            <a:spLocks noGrp="1" noChangeArrowheads="1"/>
          </p:cNvSpPr>
          <p:nvPr>
            <p:ph type="title"/>
          </p:nvPr>
        </p:nvSpPr>
        <p:spPr/>
        <p:txBody>
          <a:bodyPr/>
          <a:lstStyle/>
          <a:p>
            <a:r>
              <a:rPr lang="en-US" altLang="zh-TW" b="0"/>
              <a:t>Finding Circles</a:t>
            </a:r>
          </a:p>
        </p:txBody>
      </p:sp>
      <p:sp>
        <p:nvSpPr>
          <p:cNvPr id="113668" name="Rectangle 3"/>
          <p:cNvSpPr>
            <a:spLocks noGrp="1" noChangeArrowheads="1"/>
          </p:cNvSpPr>
          <p:nvPr>
            <p:ph type="body" idx="1"/>
          </p:nvPr>
        </p:nvSpPr>
        <p:spPr/>
        <p:txBody>
          <a:bodyPr/>
          <a:lstStyle/>
          <a:p>
            <a:r>
              <a:rPr lang="en-US" altLang="zh-TW"/>
              <a:t>  : row</a:t>
            </a:r>
          </a:p>
          <a:p>
            <a:r>
              <a:rPr lang="en-US" altLang="zh-TW"/>
              <a:t>  : column</a:t>
            </a:r>
          </a:p>
          <a:p>
            <a:r>
              <a:rPr lang="en-US" altLang="zh-TW"/>
              <a:t>   : row-coordinate of the center</a:t>
            </a:r>
          </a:p>
          <a:p>
            <a:r>
              <a:rPr lang="en-US" altLang="zh-TW"/>
              <a:t>   : column-coordinate of the center</a:t>
            </a:r>
          </a:p>
          <a:p>
            <a:r>
              <a:rPr lang="en-US" altLang="zh-TW"/>
              <a:t>  : radius  </a:t>
            </a:r>
          </a:p>
          <a:p>
            <a:r>
              <a:rPr lang="en-US" altLang="zh-TW"/>
              <a:t>                                       : implicit equation for a circle</a:t>
            </a:r>
          </a:p>
          <a:p>
            <a:pPr>
              <a:buFont typeface="Wingdings" panose="05000000000000000000" pitchFamily="2" charset="2"/>
              <a:buNone/>
            </a:pPr>
            <a:endParaRPr lang="en-US" altLang="zh-TW"/>
          </a:p>
        </p:txBody>
      </p:sp>
      <p:pic>
        <p:nvPicPr>
          <p:cNvPr id="1136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05038"/>
            <a:ext cx="2174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781300"/>
            <a:ext cx="17938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3284538"/>
            <a:ext cx="36988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860800"/>
            <a:ext cx="369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4349750"/>
            <a:ext cx="217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4868863"/>
            <a:ext cx="40846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8604448" y="6405325"/>
            <a:ext cx="470803" cy="369332"/>
          </a:xfrm>
          <a:prstGeom prst="rect">
            <a:avLst/>
          </a:prstGeom>
        </p:spPr>
        <p:txBody>
          <a:bodyPr wrap="square">
            <a:spAutoFit/>
          </a:bodyPr>
          <a:lstStyle/>
          <a:p>
            <a:r>
              <a:rPr lang="en-US" altLang="zh-TW" dirty="0"/>
              <a:t>95</a:t>
            </a:r>
            <a:endParaRPr lang="zh-TW" altLang="en-US" dirty="0"/>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59499</TotalTime>
  <Words>8349</Words>
  <Application>Microsoft Office PowerPoint</Application>
  <PresentationFormat>如螢幕大小 (4:3)</PresentationFormat>
  <Paragraphs>1560</Paragraphs>
  <Slides>126</Slides>
  <Notes>89</Notes>
  <HiddenSlides>0</HiddenSlides>
  <MMClips>0</MMClips>
  <ScaleCrop>false</ScaleCrop>
  <HeadingPairs>
    <vt:vector size="8" baseType="variant">
      <vt:variant>
        <vt:lpstr>使用字型</vt:lpstr>
      </vt:variant>
      <vt:variant>
        <vt:i4>4</vt:i4>
      </vt:variant>
      <vt:variant>
        <vt:lpstr>佈景主題</vt:lpstr>
      </vt:variant>
      <vt:variant>
        <vt:i4>1</vt:i4>
      </vt:variant>
      <vt:variant>
        <vt:lpstr>內嵌 OLE 伺服程式</vt:lpstr>
      </vt:variant>
      <vt:variant>
        <vt:i4>2</vt:i4>
      </vt:variant>
      <vt:variant>
        <vt:lpstr>投影片標題</vt:lpstr>
      </vt:variant>
      <vt:variant>
        <vt:i4>126</vt:i4>
      </vt:variant>
    </vt:vector>
  </HeadingPairs>
  <TitlesOfParts>
    <vt:vector size="133" baseType="lpstr">
      <vt:lpstr>Arial</vt:lpstr>
      <vt:lpstr>Comic Sans MS</vt:lpstr>
      <vt:lpstr>Times New Roman</vt:lpstr>
      <vt:lpstr>Wingdings</vt:lpstr>
      <vt:lpstr>Network</vt:lpstr>
      <vt:lpstr>方程式</vt:lpstr>
      <vt:lpstr>Equation</vt:lpstr>
      <vt:lpstr>Computer and Robot Vision I</vt:lpstr>
      <vt:lpstr>    Outline</vt:lpstr>
      <vt:lpstr>11.1 Introduction</vt:lpstr>
      <vt:lpstr>11.1 Introduction</vt:lpstr>
      <vt:lpstr>11.1 Introduction</vt:lpstr>
      <vt:lpstr>11.1 Introduction</vt:lpstr>
      <vt:lpstr>11.2 Extracting Boundary Pixels from a Segmented Image</vt:lpstr>
      <vt:lpstr>11.2 Extracting Boundary Pixels from a Segmented Image</vt:lpstr>
      <vt:lpstr>11.2.2 Border-Tracking Algorithm</vt:lpstr>
      <vt:lpstr>11.2.2 Border-Tracking Algorithm</vt:lpstr>
      <vt:lpstr>PowerPoint 簡報</vt:lpstr>
      <vt:lpstr>11.2.2 Border-Tracking Algorithm</vt:lpstr>
      <vt:lpstr>11.2.2 Border-Tracking Algorithm</vt:lpstr>
      <vt:lpstr>11.2.2 Border-Tracking Algorithm</vt:lpstr>
      <vt:lpstr>11.2.2 Border-Tracking Algorithm</vt:lpstr>
      <vt:lpstr>11.2.2 Border-Tracking Algorithm</vt:lpstr>
      <vt:lpstr>11.2.2 Border-Tracking Algorithm</vt:lpstr>
      <vt:lpstr>11.2.2 Border-Tracking Algorithm</vt:lpstr>
      <vt:lpstr>11.2.2 Border-Tracking Algorithm</vt:lpstr>
      <vt:lpstr>11.2.2 Border-Tracking Algorithm</vt:lpstr>
      <vt:lpstr>11.2.2 Border-Tracking Algorithm</vt:lpstr>
      <vt:lpstr>11.2.2 Border-Tracking Algorithm</vt:lpstr>
      <vt:lpstr>11.2.2 Border-Tracking Algorithm</vt:lpstr>
      <vt:lpstr>11.2.2 Border-Tracking Algorithm</vt:lpstr>
      <vt:lpstr>11.2.2 Border-Tracking Algorithm</vt:lpstr>
      <vt:lpstr>11.3 Linking One-Pixel-Wide Edges or Lines</vt:lpstr>
      <vt:lpstr>11.3 Linking One-Pixel-Wide Edges or Lines</vt:lpstr>
      <vt:lpstr>11.3 Linking One-Pixel-Wide Edges or Lines</vt:lpstr>
      <vt:lpstr>PowerPoint 簡報</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11.3 Linking One-Pixel-Wide Edges or Lines</vt:lpstr>
      <vt:lpstr>11.4 Edge and Line Linking Using Directional Information</vt:lpstr>
      <vt:lpstr>11.4 Edge and Line Linking Using Directional Information</vt:lpstr>
      <vt:lpstr>11.4 Edge and Line Linking Using Directional Information</vt:lpstr>
      <vt:lpstr>11.4 Edge and Line Linking Using Directional Information</vt:lpstr>
      <vt:lpstr>11.4 Edge and Line Linking Using Directional Information</vt:lpstr>
      <vt:lpstr>11.4 Edge and Line Linking Using Directional Information</vt:lpstr>
      <vt:lpstr>11.4 Edge and Line Linking Using Directional Information</vt:lpstr>
      <vt:lpstr>11.4 Edge and Line Linking Using Directional Information</vt:lpstr>
      <vt:lpstr>11.4 Edge and Line Linking Using Directional Information</vt:lpstr>
      <vt:lpstr>11.5 Segmentation of Arcs into Simple Segments</vt:lpstr>
      <vt:lpstr>11.5 Segmentation of Arcs into Simple Segments</vt:lpstr>
      <vt:lpstr>11.5.1 Iterative Endpoint Fit and Split</vt:lpstr>
      <vt:lpstr>11.5.1 Iterative Endpoint Fit and Split</vt:lpstr>
      <vt:lpstr>11.5.1 Iterative Endpoint Fit and Split</vt:lpstr>
      <vt:lpstr>11.5.1 Iterative Endpoint Fit and Split</vt:lpstr>
      <vt:lpstr>11.5.1 Iterative Endpoint Fit and Split</vt:lpstr>
      <vt:lpstr>11.5.2 Tangential Angle Deflection</vt:lpstr>
      <vt:lpstr>11.5.2 Tangential Angle Deflection</vt:lpstr>
      <vt:lpstr>11.5.2 Tangential Angle Deflection</vt:lpstr>
      <vt:lpstr>11.5.2 Tangential Angle Deflection</vt:lpstr>
      <vt:lpstr>11.5.2 Tangential Angle Deflection</vt:lpstr>
      <vt:lpstr>11.5.3 Uniform Bounded-Error Approximation</vt:lpstr>
      <vt:lpstr>11.5.3 Uniform Bounded-Error Approximation</vt:lpstr>
      <vt:lpstr>11.5.4 Breakpoint Optimization</vt:lpstr>
      <vt:lpstr>11.5.4 Breakpoint Optimization</vt:lpstr>
      <vt:lpstr>11.5.5 Split and Merge</vt:lpstr>
      <vt:lpstr>11.5.5 Split and Merge</vt:lpstr>
      <vt:lpstr>11.5.6 Isodata Segmentation</vt:lpstr>
      <vt:lpstr>11.5.6 Isodata Segmentation</vt:lpstr>
      <vt:lpstr>11.5.6 Isodata Segmentation</vt:lpstr>
      <vt:lpstr>11.5.6 Isodata Segmentation</vt:lpstr>
      <vt:lpstr>11.5.7 Curvature</vt:lpstr>
      <vt:lpstr>11.5.7 Curvature</vt:lpstr>
      <vt:lpstr>11.5.7 Curvature</vt:lpstr>
      <vt:lpstr>11.5.7 Curvature</vt:lpstr>
      <vt:lpstr>11.5 Segmentation of Arcs into Simple Segments</vt:lpstr>
      <vt:lpstr>11.6 Hough Transform</vt:lpstr>
      <vt:lpstr>Finding Straight-Line Segments</vt:lpstr>
      <vt:lpstr>Finding Straight-Line Segments</vt:lpstr>
      <vt:lpstr>Finding Straight-Line Segments</vt:lpstr>
      <vt:lpstr>Example</vt:lpstr>
      <vt:lpstr>Example</vt:lpstr>
      <vt:lpstr>Finding Straight-Line Segments</vt:lpstr>
      <vt:lpstr>Finding Straight-Line Segments</vt:lpstr>
      <vt:lpstr>Example</vt:lpstr>
      <vt:lpstr>PowerPoint 簡報</vt:lpstr>
      <vt:lpstr>PowerPoint 簡報</vt:lpstr>
      <vt:lpstr>Example</vt:lpstr>
      <vt:lpstr>Example</vt:lpstr>
      <vt:lpstr>Example</vt:lpstr>
      <vt:lpstr>Example</vt:lpstr>
      <vt:lpstr>Example</vt:lpstr>
      <vt:lpstr>Finding Straight-Line Segments</vt:lpstr>
      <vt:lpstr>Finding Circles</vt:lpstr>
      <vt:lpstr>Finding Circles</vt:lpstr>
      <vt:lpstr>Extensions</vt:lpstr>
      <vt:lpstr>11.6 Hough Transform</vt:lpstr>
      <vt:lpstr>11.7 Line Fitting</vt:lpstr>
      <vt:lpstr>11.7 Line Fitting</vt:lpstr>
      <vt:lpstr>11.7 Line Fitting</vt:lpstr>
      <vt:lpstr>PowerPoint 簡報</vt:lpstr>
      <vt:lpstr>11.7.2 Principal-Axis Curve Fit</vt:lpstr>
      <vt:lpstr>11.7.2 Principal-Axis Curve Fit</vt:lpstr>
      <vt:lpstr>11.8 Region-of-Support Determination</vt:lpstr>
      <vt:lpstr>11.8 Region-of-Support Determination</vt:lpstr>
      <vt:lpstr>11.9 Robust Line Fitting</vt:lpstr>
      <vt:lpstr>11.9 Robust Line Fitting</vt:lpstr>
      <vt:lpstr>11.10 Least-Squares Curve Fitting</vt:lpstr>
      <vt:lpstr>11.10 Least-Squares Curve Fitting</vt:lpstr>
      <vt:lpstr>11.10 Least-Squares Curve Fitting</vt:lpstr>
      <vt:lpstr>11.10 Least-Squares Curve Fitting</vt:lpstr>
      <vt:lpstr>11.10 Least-Squares Curve Fitting</vt:lpstr>
      <vt:lpstr>11.10.1 Gradient Descent</vt:lpstr>
      <vt:lpstr>11.10.1 Gradient Descent</vt:lpstr>
      <vt:lpstr>11.10.2 Newton Method</vt:lpstr>
      <vt:lpstr>11.10.4 Fitting to a Circle</vt:lpstr>
      <vt:lpstr>11.10.4 Fitting to a Circle</vt:lpstr>
      <vt:lpstr>11.10.6 Fitting to a Conic</vt:lpstr>
      <vt:lpstr>11.10.3 Second-Order Approximation to Curve Fitting</vt:lpstr>
      <vt:lpstr>11.10.9 Uniform Error Estimation</vt:lpstr>
      <vt:lpstr>PowerPoint 簡報</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YuJe</dc:creator>
  <cp:lastModifiedBy>張 耀仁</cp:lastModifiedBy>
  <cp:revision>800</cp:revision>
  <dcterms:created xsi:type="dcterms:W3CDTF">2004-02-27T09:53:19Z</dcterms:created>
  <dcterms:modified xsi:type="dcterms:W3CDTF">2023-12-06T05:23:48Z</dcterms:modified>
</cp:coreProperties>
</file>