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7" r:id="rId1"/>
  </p:sldMasterIdLst>
  <p:notesMasterIdLst>
    <p:notesMasterId r:id="rId88"/>
  </p:notesMasterIdLst>
  <p:sldIdLst>
    <p:sldId id="256" r:id="rId2"/>
    <p:sldId id="257" r:id="rId3"/>
    <p:sldId id="262" r:id="rId4"/>
    <p:sldId id="259" r:id="rId5"/>
    <p:sldId id="265" r:id="rId6"/>
    <p:sldId id="260" r:id="rId7"/>
    <p:sldId id="261" r:id="rId8"/>
    <p:sldId id="264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330" r:id="rId17"/>
    <p:sldId id="329" r:id="rId18"/>
    <p:sldId id="275" r:id="rId19"/>
    <p:sldId id="276" r:id="rId20"/>
    <p:sldId id="277" r:id="rId21"/>
    <p:sldId id="278" r:id="rId22"/>
    <p:sldId id="279" r:id="rId23"/>
    <p:sldId id="344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45" r:id="rId34"/>
    <p:sldId id="347" r:id="rId35"/>
    <p:sldId id="348" r:id="rId36"/>
    <p:sldId id="346" r:id="rId37"/>
    <p:sldId id="289" r:id="rId38"/>
    <p:sldId id="290" r:id="rId39"/>
    <p:sldId id="357" r:id="rId40"/>
    <p:sldId id="359" r:id="rId41"/>
    <p:sldId id="292" r:id="rId42"/>
    <p:sldId id="293" r:id="rId43"/>
    <p:sldId id="294" r:id="rId44"/>
    <p:sldId id="343" r:id="rId45"/>
    <p:sldId id="295" r:id="rId46"/>
    <p:sldId id="296" r:id="rId47"/>
    <p:sldId id="297" r:id="rId48"/>
    <p:sldId id="298" r:id="rId49"/>
    <p:sldId id="299" r:id="rId50"/>
    <p:sldId id="300" r:id="rId51"/>
    <p:sldId id="302" r:id="rId52"/>
    <p:sldId id="360" r:id="rId53"/>
    <p:sldId id="361" r:id="rId54"/>
    <p:sldId id="303" r:id="rId55"/>
    <p:sldId id="304" r:id="rId56"/>
    <p:sldId id="305" r:id="rId57"/>
    <p:sldId id="306" r:id="rId58"/>
    <p:sldId id="307" r:id="rId59"/>
    <p:sldId id="308" r:id="rId60"/>
    <p:sldId id="331" r:id="rId61"/>
    <p:sldId id="332" r:id="rId62"/>
    <p:sldId id="333" r:id="rId63"/>
    <p:sldId id="309" r:id="rId64"/>
    <p:sldId id="310" r:id="rId65"/>
    <p:sldId id="314" r:id="rId66"/>
    <p:sldId id="315" r:id="rId67"/>
    <p:sldId id="316" r:id="rId68"/>
    <p:sldId id="319" r:id="rId69"/>
    <p:sldId id="318" r:id="rId70"/>
    <p:sldId id="364" r:id="rId71"/>
    <p:sldId id="323" r:id="rId72"/>
    <p:sldId id="324" r:id="rId73"/>
    <p:sldId id="326" r:id="rId74"/>
    <p:sldId id="322" r:id="rId75"/>
    <p:sldId id="325" r:id="rId76"/>
    <p:sldId id="327" r:id="rId77"/>
    <p:sldId id="362" r:id="rId78"/>
    <p:sldId id="363" r:id="rId79"/>
    <p:sldId id="311" r:id="rId80"/>
    <p:sldId id="334" r:id="rId81"/>
    <p:sldId id="335" r:id="rId82"/>
    <p:sldId id="336" r:id="rId83"/>
    <p:sldId id="337" r:id="rId84"/>
    <p:sldId id="313" r:id="rId85"/>
    <p:sldId id="367" r:id="rId86"/>
    <p:sldId id="366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572404B-C4AD-4618-98DA-FC6B77CF8644}">
          <p14:sldIdLst>
            <p14:sldId id="256"/>
            <p14:sldId id="257"/>
            <p14:sldId id="262"/>
            <p14:sldId id="259"/>
            <p14:sldId id="265"/>
            <p14:sldId id="260"/>
            <p14:sldId id="261"/>
            <p14:sldId id="264"/>
            <p14:sldId id="266"/>
            <p14:sldId id="267"/>
            <p14:sldId id="268"/>
            <p14:sldId id="269"/>
            <p14:sldId id="272"/>
            <p14:sldId id="273"/>
            <p14:sldId id="274"/>
            <p14:sldId id="330"/>
            <p14:sldId id="329"/>
            <p14:sldId id="275"/>
            <p14:sldId id="276"/>
            <p14:sldId id="277"/>
            <p14:sldId id="278"/>
            <p14:sldId id="279"/>
            <p14:sldId id="344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345"/>
            <p14:sldId id="347"/>
            <p14:sldId id="348"/>
            <p14:sldId id="346"/>
            <p14:sldId id="289"/>
            <p14:sldId id="290"/>
            <p14:sldId id="357"/>
            <p14:sldId id="359"/>
            <p14:sldId id="292"/>
            <p14:sldId id="293"/>
            <p14:sldId id="294"/>
            <p14:sldId id="343"/>
            <p14:sldId id="295"/>
            <p14:sldId id="296"/>
            <p14:sldId id="297"/>
            <p14:sldId id="298"/>
            <p14:sldId id="299"/>
            <p14:sldId id="300"/>
            <p14:sldId id="302"/>
            <p14:sldId id="360"/>
            <p14:sldId id="361"/>
            <p14:sldId id="303"/>
            <p14:sldId id="304"/>
            <p14:sldId id="305"/>
            <p14:sldId id="306"/>
            <p14:sldId id="307"/>
            <p14:sldId id="308"/>
            <p14:sldId id="331"/>
            <p14:sldId id="332"/>
            <p14:sldId id="333"/>
            <p14:sldId id="309"/>
            <p14:sldId id="310"/>
            <p14:sldId id="314"/>
            <p14:sldId id="315"/>
            <p14:sldId id="316"/>
            <p14:sldId id="319"/>
            <p14:sldId id="318"/>
            <p14:sldId id="364"/>
            <p14:sldId id="323"/>
            <p14:sldId id="324"/>
            <p14:sldId id="326"/>
            <p14:sldId id="322"/>
            <p14:sldId id="325"/>
            <p14:sldId id="327"/>
            <p14:sldId id="362"/>
            <p14:sldId id="363"/>
            <p14:sldId id="311"/>
            <p14:sldId id="334"/>
            <p14:sldId id="335"/>
            <p14:sldId id="336"/>
            <p14:sldId id="337"/>
            <p14:sldId id="313"/>
            <p14:sldId id="367"/>
            <p14:sldId id="3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8" autoAdjust="0"/>
    <p:restoredTop sz="91995" autoAdjust="0"/>
  </p:normalViewPr>
  <p:slideViewPr>
    <p:cSldViewPr snapToGrid="0">
      <p:cViewPr varScale="1">
        <p:scale>
          <a:sx n="80" d="100"/>
          <a:sy n="80" d="100"/>
        </p:scale>
        <p:origin x="279" y="51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0782F-408A-43CA-98AE-67BA9843F263}" type="datetimeFigureOut">
              <a:rPr lang="zh-TW" altLang="en-US" smtClean="0"/>
              <a:t>2023/11/28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93FD8-9F85-4B55-BB60-0BC3C07EB8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7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37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757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236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79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750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720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132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14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379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726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36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373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3257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378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70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4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936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0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zh-TW" altLang="en-US" dirty="0"/>
              <a:t>這邊我們就用一個例子來描述。假設門檻值是 </a:t>
            </a:r>
            <a:r>
              <a:rPr lang="en-US" altLang="zh-TW" dirty="0"/>
              <a:t>50</a:t>
            </a:r>
            <a:r>
              <a:rPr lang="zh-TW" altLang="en-US" dirty="0"/>
              <a:t>，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524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138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51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zh-TW" altLang="en-US" dirty="0"/>
              <a:t>篩狀乳腺導管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34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517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zh-TW" dirty="0"/>
              <a:t>Histogram: </a:t>
            </a:r>
            <a:r>
              <a:rPr lang="zh-TW" altLang="en-US" dirty="0"/>
              <a:t>直方圖</a:t>
            </a:r>
            <a:endParaRPr lang="en-US" altLang="zh-TW" dirty="0"/>
          </a:p>
          <a:p>
            <a:pPr lvl="1"/>
            <a:r>
              <a:rPr lang="en-US" altLang="zh-TW" dirty="0"/>
              <a:t>Bimodal: </a:t>
            </a:r>
            <a:r>
              <a:rPr lang="zh-TW" altLang="en-US" dirty="0"/>
              <a:t>雙峰</a:t>
            </a:r>
            <a:endParaRPr lang="en-US" altLang="zh-TW" dirty="0"/>
          </a:p>
          <a:p>
            <a:pPr lvl="1"/>
            <a:r>
              <a:rPr lang="en-US" altLang="zh-TW" dirty="0"/>
              <a:t>Unimodal: </a:t>
            </a:r>
            <a:r>
              <a:rPr lang="zh-TW" altLang="en-US" dirty="0"/>
              <a:t>單峰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612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5260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503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445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863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610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253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2601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投影片影像版面配置區 1">
            <a:extLst>
              <a:ext uri="{FF2B5EF4-FFF2-40B4-BE49-F238E27FC236}">
                <a16:creationId xmlns:a16="http://schemas.microsoft.com/office/drawing/2014/main" id="{3E2B5A89-C8B7-4B73-867E-499FDC800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備忘稿版面配置區 2">
            <a:extLst>
              <a:ext uri="{FF2B5EF4-FFF2-40B4-BE49-F238E27FC236}">
                <a16:creationId xmlns:a16="http://schemas.microsoft.com/office/drawing/2014/main" id="{DF994CB2-FF9F-4440-988B-92F4E3F2C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/>
          </a:p>
        </p:txBody>
      </p:sp>
      <p:sp>
        <p:nvSpPr>
          <p:cNvPr id="106500" name="投影片編號版面配置區 3">
            <a:extLst>
              <a:ext uri="{FF2B5EF4-FFF2-40B4-BE49-F238E27FC236}">
                <a16:creationId xmlns:a16="http://schemas.microsoft.com/office/drawing/2014/main" id="{AD92DCB9-EB26-4688-B44F-663F1E73B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8FA8BCD-4728-4DB4-85AE-E61DB1492EE6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影像版面配置區 1">
            <a:extLst>
              <a:ext uri="{FF2B5EF4-FFF2-40B4-BE49-F238E27FC236}">
                <a16:creationId xmlns:a16="http://schemas.microsoft.com/office/drawing/2014/main" id="{3C098192-C934-4A6E-A6E5-45F5590CF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備忘稿版面配置區 2">
            <a:extLst>
              <a:ext uri="{FF2B5EF4-FFF2-40B4-BE49-F238E27FC236}">
                <a16:creationId xmlns:a16="http://schemas.microsoft.com/office/drawing/2014/main" id="{955E362F-F1C7-4D95-923A-922AE6B14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/>
              <a:t>     </a:t>
            </a:r>
            <a:endParaRPr lang="en-US" altLang="zh-TW" dirty="0"/>
          </a:p>
        </p:txBody>
      </p:sp>
      <p:sp>
        <p:nvSpPr>
          <p:cNvPr id="108548" name="投影片編號版面配置區 3">
            <a:extLst>
              <a:ext uri="{FF2B5EF4-FFF2-40B4-BE49-F238E27FC236}">
                <a16:creationId xmlns:a16="http://schemas.microsoft.com/office/drawing/2014/main" id="{F532AC2D-F4B7-4D1B-83FF-0A8679AE3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B251256-363D-45C5-9682-4C6DE0FF6BE7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4303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zh-TW" altLang="en-US" b="1" dirty="0"/>
              <a:t>根據相鄰位元的相似信</a:t>
            </a:r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3119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zh-TW" b="1" dirty="0"/>
              <a:t>4-neighbor: </a:t>
            </a:r>
            <a:r>
              <a:rPr lang="zh-TW" altLang="en-US" b="1" dirty="0"/>
              <a:t>四個相鄰值</a:t>
            </a:r>
            <a:endParaRPr lang="en-US" altLang="zh-TW" b="1" dirty="0"/>
          </a:p>
          <a:p>
            <a:pPr lvl="1"/>
            <a:r>
              <a:rPr lang="en-US" altLang="zh-TW" b="1" dirty="0"/>
              <a:t>Chaining: </a:t>
            </a:r>
            <a:r>
              <a:rPr lang="zh-TW" altLang="en-US" b="1" dirty="0"/>
              <a:t>鏈結</a:t>
            </a:r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0182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zh-TW" b="1" dirty="0"/>
              <a:t>property vector: </a:t>
            </a:r>
            <a:r>
              <a:rPr lang="zh-TW" altLang="en-US" b="1" dirty="0"/>
              <a:t>特性向量</a:t>
            </a:r>
            <a:endParaRPr lang="en-US" altLang="zh-TW" b="1" dirty="0"/>
          </a:p>
          <a:p>
            <a:pPr lvl="1"/>
            <a:r>
              <a:rPr lang="en-US" altLang="zh-TW" b="1" dirty="0"/>
              <a:t>Arc: </a:t>
            </a:r>
            <a:r>
              <a:rPr lang="zh-TW" altLang="en-US" b="1" dirty="0"/>
              <a:t>弧度</a:t>
            </a:r>
            <a:endParaRPr lang="en-US" altLang="zh-TW" b="1" dirty="0"/>
          </a:p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6388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037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7843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17251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zh-TW" b="1" dirty="0"/>
              <a:t>Facet: </a:t>
            </a:r>
            <a:r>
              <a:rPr lang="zh-TW" altLang="en-US" b="1" dirty="0"/>
              <a:t>面相</a:t>
            </a:r>
            <a:endParaRPr lang="en-US" altLang="zh-TW" b="1" dirty="0"/>
          </a:p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9595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30750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945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9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884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9253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Requires small amounts of memory</a:t>
            </a:r>
          </a:p>
          <a:p>
            <a:r>
              <a:rPr lang="en-US" altLang="zh-TW" dirty="0"/>
              <a:t>Hash table: </a:t>
            </a:r>
            <a:r>
              <a:rPr lang="zh-TW" altLang="en-US" dirty="0"/>
              <a:t>雜湊表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0653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6001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9219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0647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8146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3206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61491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0212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mutually exclusive:</a:t>
            </a:r>
            <a:r>
              <a:rPr lang="zh-TW" altLang="en-US" sz="1200" dirty="0"/>
              <a:t> 互斥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33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0224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17592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6882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5792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88646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4964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8452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15261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2881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1044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5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7462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67027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68913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0567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4509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5900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2945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8851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94316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4765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843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7870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2060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45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12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51C6-C988-4EC5-9F3D-ABD2DB8A16A2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1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A7BD-5D77-4A29-9E95-CB265C78A385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7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CA4A-AAF0-45C5-AA8B-AC5CB372AF0B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7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7502-9060-4EA4-8752-C4D0953A1073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1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204FD48-AE6C-49AF-B49F-09F9F2707DB0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26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A23-CA03-4E38-B5D2-9AE94FCE5A08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9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262-7691-4630-9446-DDFAC24DBA51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77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E7C-26A4-4B64-8FE2-D8E3E4F2F9A9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2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F5B8-31F5-4FD0-9DB0-A0412EAB7F80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9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00E2-9CBA-45B6-A978-E49B8B1FC1A4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7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4E245-3FFD-4953-A532-F263CB8B8BC9}" type="datetime1">
              <a:rPr lang="en-US" altLang="zh-TW" smtClean="0"/>
              <a:t>11/28/2023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3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4D83C39-503B-445F-8BB2-9117143DC71B}" type="datetime1">
              <a:rPr lang="en-US" altLang="zh-TW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6.png"/><Relationship Id="rId5" Type="http://schemas.openxmlformats.org/officeDocument/2006/relationships/image" Target="../media/image39.w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4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LrG333wKy8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15GHnR2X8dA?si=5S56lYC1COEvVCEq&amp;fbclid=IwAR2gJT5xVxd0CK1miDxvf-ZOj_x-wQHdfNbvgJsjVOIoi7x-Ha4YlrswuUk" TargetMode="External"/><Relationship Id="rId5" Type="http://schemas.openxmlformats.org/officeDocument/2006/relationships/hyperlink" Target="https://www.instagram.com/reel/CwPhTPCq_5r/?igshid=MzRlODBiNWFlZA==" TargetMode="External"/><Relationship Id="rId4" Type="http://schemas.openxmlformats.org/officeDocument/2006/relationships/hyperlink" Target="https://www.youtube.com/watch?v=zgytnHd9GIo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639E52-55DE-4C83-BED4-6465F19BA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630557"/>
            <a:ext cx="9966960" cy="303580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8000" b="1" dirty="0">
                <a:solidFill>
                  <a:schemeClr val="accent2">
                    <a:lumMod val="75000"/>
                  </a:schemeClr>
                </a:solidFill>
              </a:rPr>
              <a:t>Computer Vision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Chapter 10 </a:t>
            </a:r>
            <a:br>
              <a:rPr lang="en-US" altLang="zh-TW" dirty="0"/>
            </a:br>
            <a:r>
              <a:rPr lang="en-US" altLang="zh-TW" cap="none" dirty="0"/>
              <a:t>Image Segmentation 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B867BBA-42BE-454A-BE2F-3410DBEE5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0875" y="5171972"/>
            <a:ext cx="6987645" cy="138853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sz="2000" dirty="0">
                <a:solidFill>
                  <a:schemeClr val="tx1"/>
                </a:solidFill>
              </a:rPr>
              <a:t>Presented by: </a:t>
            </a:r>
            <a:r>
              <a:rPr kumimoji="0" lang="zh-TW" altLang="en-US" sz="2000" dirty="0">
                <a:solidFill>
                  <a:schemeClr val="tx1"/>
                </a:solidFill>
              </a:rPr>
              <a:t>傅楸善 </a:t>
            </a:r>
            <a:r>
              <a:rPr kumimoji="0" lang="en-US" altLang="zh-TW" sz="2000" dirty="0">
                <a:solidFill>
                  <a:schemeClr val="tx1"/>
                </a:solidFill>
              </a:rPr>
              <a:t>&amp; </a:t>
            </a:r>
            <a:r>
              <a:rPr kumimoji="0" lang="zh-TW" altLang="en-US" sz="2000" dirty="0">
                <a:solidFill>
                  <a:schemeClr val="tx1"/>
                </a:solidFill>
              </a:rPr>
              <a:t>賴彥廷</a:t>
            </a:r>
            <a:r>
              <a:rPr lang="zh-TW" altLang="en-US" sz="20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000" dirty="0">
                <a:solidFill>
                  <a:schemeClr val="tx1"/>
                </a:solidFill>
              </a:rPr>
              <a:t>Phone: 0909415101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000" dirty="0"/>
              <a:t>Email: d09943020</a:t>
            </a:r>
            <a:r>
              <a:rPr lang="en-US" altLang="zh-TW" sz="2000" dirty="0">
                <a:solidFill>
                  <a:schemeClr val="tx1"/>
                </a:solidFill>
              </a:rPr>
              <a:t>@ntu.edu.tw</a:t>
            </a:r>
            <a:endParaRPr kumimoji="0" lang="en-US" altLang="zh-TW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000" dirty="0">
                <a:solidFill>
                  <a:schemeClr val="tx1"/>
                </a:solidFill>
              </a:rPr>
              <a:t>指導教授</a:t>
            </a:r>
            <a:r>
              <a:rPr kumimoji="0" lang="en-US" altLang="zh-TW" sz="2000" dirty="0">
                <a:solidFill>
                  <a:schemeClr val="tx1"/>
                </a:solidFill>
              </a:rPr>
              <a:t>: </a:t>
            </a:r>
            <a:r>
              <a:rPr kumimoji="0" lang="zh-TW" altLang="en-US" sz="2000" dirty="0">
                <a:solidFill>
                  <a:schemeClr val="tx1"/>
                </a:solidFill>
              </a:rPr>
              <a:t>傅楸善 博士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28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54" y="613775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455" y="2018821"/>
            <a:ext cx="10018713" cy="4614333"/>
          </a:xfrm>
        </p:spPr>
        <p:txBody>
          <a:bodyPr anchor="t">
            <a:normAutofit/>
          </a:bodyPr>
          <a:lstStyle/>
          <a:p>
            <a:r>
              <a:rPr lang="en-US" altLang="zh-TW" sz="2400" dirty="0"/>
              <a:t>Where does it work well?</a:t>
            </a:r>
          </a:p>
          <a:p>
            <a:pPr lvl="1"/>
            <a:r>
              <a:rPr lang="en-US" altLang="zh-TW" sz="2000" dirty="0"/>
              <a:t>A</a:t>
            </a:r>
            <a:r>
              <a:rPr lang="zh-TW" altLang="en-US" sz="2000" dirty="0"/>
              <a:t> </a:t>
            </a:r>
            <a:r>
              <a:rPr lang="en-US" altLang="zh-TW" sz="2000" dirty="0"/>
              <a:t>few kinds of distinct objects having widely different gray-level intensities.</a:t>
            </a:r>
          </a:p>
          <a:p>
            <a:pPr lvl="1"/>
            <a:r>
              <a:rPr lang="en-US" altLang="zh-TW" sz="2000" dirty="0"/>
              <a:t>Appear on a nearly uniform background.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endParaRPr lang="en-US" altLang="zh-TW" dirty="0"/>
          </a:p>
          <a:p>
            <a:r>
              <a:rPr lang="en-US" altLang="zh-TW" sz="2400" dirty="0"/>
              <a:t>Pros:</a:t>
            </a:r>
          </a:p>
          <a:p>
            <a:pPr lvl="1"/>
            <a:r>
              <a:rPr lang="en-US" altLang="zh-TW" sz="2000" dirty="0"/>
              <a:t>Clustering requires only one pass through the data.</a:t>
            </a:r>
          </a:p>
          <a:p>
            <a:endParaRPr kumimoji="0"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B7B7B49-6B78-4A68-ABF2-E489555F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886A3736-29F1-4693-AC1F-CCDC9B9FDE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482964"/>
              </p:ext>
            </p:extLst>
          </p:nvPr>
        </p:nvGraphicFramePr>
        <p:xfrm>
          <a:off x="2919412" y="4551934"/>
          <a:ext cx="6353175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點陣圖影像" r:id="rId4" imgW="6353280" imgH="2085840" progId="Paint.Picture">
                  <p:embed/>
                </p:oleObj>
              </mc:Choice>
              <mc:Fallback>
                <p:oleObj name="點陣圖影像" r:id="rId4" imgW="6353280" imgH="2085840" progId="Paint.Picture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886A3736-29F1-4693-AC1F-CCDC9B9FDE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19412" y="4551934"/>
                        <a:ext cx="6353175" cy="208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7467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7" y="365498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038" y="1358175"/>
            <a:ext cx="10018713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Good segmentation</a:t>
            </a:r>
          </a:p>
          <a:p>
            <a:pPr marL="0" indent="0">
              <a:buNone/>
            </a:pPr>
            <a:endParaRPr kumimoji="0"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1D4C490-6D9C-40BE-A956-5C8EC90F0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10A8FD-4E48-4440-A31C-DD4D0807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652" y="1984610"/>
            <a:ext cx="3171261" cy="22376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32F4FF4-B26A-435A-A0D9-4246476D1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148" y="3736632"/>
            <a:ext cx="3801009" cy="30921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E92A8C4-5881-4EA6-849D-709759976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062" y="1984610"/>
            <a:ext cx="3086945" cy="223766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CAD244F-8767-461D-BD1D-2D5DC1556F6A}"/>
              </a:ext>
            </a:extLst>
          </p:cNvPr>
          <p:cNvSpPr txBox="1"/>
          <p:nvPr/>
        </p:nvSpPr>
        <p:spPr>
          <a:xfrm>
            <a:off x="4674527" y="2005931"/>
            <a:ext cx="609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2400" dirty="0"/>
              <a:t>3 nonoverlapping modes: </a:t>
            </a:r>
          </a:p>
          <a:p>
            <a:pPr lvl="1"/>
            <a:r>
              <a:rPr lang="en-US" altLang="zh-TW" sz="2400" dirty="0"/>
              <a:t>Pyrite </a:t>
            </a:r>
          </a:p>
          <a:p>
            <a:pPr lvl="1"/>
            <a:r>
              <a:rPr lang="en-US" altLang="zh-TW" sz="2400" dirty="0"/>
              <a:t>Pyrrhotite </a:t>
            </a:r>
          </a:p>
          <a:p>
            <a:pPr lvl="1"/>
            <a:r>
              <a:rPr lang="en-US" altLang="zh-TW" sz="2400" dirty="0"/>
              <a:t>black holes</a:t>
            </a:r>
          </a:p>
        </p:txBody>
      </p:sp>
      <p:sp>
        <p:nvSpPr>
          <p:cNvPr id="13" name="文字方塊 1">
            <a:extLst>
              <a:ext uri="{FF2B5EF4-FFF2-40B4-BE49-F238E27FC236}">
                <a16:creationId xmlns:a16="http://schemas.microsoft.com/office/drawing/2014/main" id="{56744AB2-7DB3-45E2-B510-ACFC2252E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65" y="4283289"/>
            <a:ext cx="1439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2000" dirty="0">
                <a:solidFill>
                  <a:srgbClr val="00B0F0"/>
                </a:solidFill>
              </a:rPr>
              <a:t>Black: blue</a:t>
            </a:r>
            <a:endParaRPr lang="zh-TW" altLang="en-US" sz="2000" dirty="0">
              <a:solidFill>
                <a:srgbClr val="00B0F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BC0763-AED2-4EEA-8D31-A85FEA11D7CD}"/>
              </a:ext>
            </a:extLst>
          </p:cNvPr>
          <p:cNvSpPr/>
          <p:nvPr/>
        </p:nvSpPr>
        <p:spPr>
          <a:xfrm>
            <a:off x="5161788" y="3819168"/>
            <a:ext cx="544512" cy="2709373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14" name="文字方塊 6">
            <a:extLst>
              <a:ext uri="{FF2B5EF4-FFF2-40B4-BE49-F238E27FC236}">
                <a16:creationId xmlns:a16="http://schemas.microsoft.com/office/drawing/2014/main" id="{24423186-CF10-401D-80DA-550E1E7D9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413" y="4709710"/>
            <a:ext cx="23054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2000" dirty="0" err="1">
                <a:solidFill>
                  <a:srgbClr val="00B050"/>
                </a:solidFill>
              </a:rPr>
              <a:t>Pyrrohotite</a:t>
            </a:r>
            <a:r>
              <a:rPr lang="en-US" altLang="zh-TW" sz="2000" dirty="0">
                <a:solidFill>
                  <a:srgbClr val="00B050"/>
                </a:solidFill>
              </a:rPr>
              <a:t>: green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5" name="文字方塊 7">
            <a:extLst>
              <a:ext uri="{FF2B5EF4-FFF2-40B4-BE49-F238E27FC236}">
                <a16:creationId xmlns:a16="http://schemas.microsoft.com/office/drawing/2014/main" id="{CB0FF960-79C6-40B8-BBA5-48B4F0F56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413" y="5109820"/>
            <a:ext cx="17668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2000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Pyrite</a:t>
            </a:r>
            <a:r>
              <a:rPr lang="en-US" altLang="zh-TW" sz="2000" dirty="0">
                <a:solidFill>
                  <a:schemeClr val="accent3">
                    <a:lumMod val="75000"/>
                  </a:schemeClr>
                </a:solidFill>
              </a:rPr>
              <a:t> : </a:t>
            </a:r>
            <a:r>
              <a:rPr lang="en-US" altLang="zh-TW" sz="2000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yellow</a:t>
            </a:r>
            <a:endParaRPr lang="zh-TW" altLang="en-US" sz="2000" dirty="0">
              <a:solidFill>
                <a:schemeClr val="accent3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CAEA11D-D110-4208-809F-2ED64A70B6E7}"/>
              </a:ext>
            </a:extLst>
          </p:cNvPr>
          <p:cNvSpPr/>
          <p:nvPr/>
        </p:nvSpPr>
        <p:spPr>
          <a:xfrm>
            <a:off x="5699483" y="3838788"/>
            <a:ext cx="821609" cy="2709373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DB15318-980A-40BB-A470-07B9FE892E4C}"/>
              </a:ext>
            </a:extLst>
          </p:cNvPr>
          <p:cNvSpPr/>
          <p:nvPr/>
        </p:nvSpPr>
        <p:spPr>
          <a:xfrm>
            <a:off x="6521092" y="3838788"/>
            <a:ext cx="544512" cy="27093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12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5966618-56D4-4727-871F-023B147A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89" y="3999240"/>
            <a:ext cx="3418547" cy="285876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15" y="361654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415" y="1485654"/>
            <a:ext cx="10018713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Bad segmentation</a:t>
            </a:r>
          </a:p>
          <a:p>
            <a:pPr marL="0" indent="0">
              <a:buNone/>
            </a:pPr>
            <a:endParaRPr kumimoji="0"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EF20073-891A-4712-A1E8-85289580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BC0763-AED2-4EEA-8D31-A85FEA11D7CD}"/>
              </a:ext>
            </a:extLst>
          </p:cNvPr>
          <p:cNvSpPr/>
          <p:nvPr/>
        </p:nvSpPr>
        <p:spPr>
          <a:xfrm>
            <a:off x="5486092" y="4107224"/>
            <a:ext cx="544512" cy="24445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CAEA11D-D110-4208-809F-2ED64A70B6E7}"/>
              </a:ext>
            </a:extLst>
          </p:cNvPr>
          <p:cNvSpPr/>
          <p:nvPr/>
        </p:nvSpPr>
        <p:spPr>
          <a:xfrm>
            <a:off x="6161397" y="4107224"/>
            <a:ext cx="442581" cy="24445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DB15318-980A-40BB-A470-07B9FE892E4C}"/>
              </a:ext>
            </a:extLst>
          </p:cNvPr>
          <p:cNvSpPr/>
          <p:nvPr/>
        </p:nvSpPr>
        <p:spPr>
          <a:xfrm>
            <a:off x="6603978" y="4107224"/>
            <a:ext cx="643128" cy="24445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B6BD805-B4AE-4717-9EC2-CB28C0C0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932" y="2461779"/>
            <a:ext cx="3149132" cy="275991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04D9CCA-52F8-4C7F-A0B9-393F35F48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917" y="2692996"/>
            <a:ext cx="3259772" cy="2735624"/>
          </a:xfrm>
          <a:prstGeom prst="rect">
            <a:avLst/>
          </a:prstGeom>
        </p:spPr>
      </p:pic>
      <p:sp>
        <p:nvSpPr>
          <p:cNvPr id="3" name="箭號: 向右 2">
            <a:extLst>
              <a:ext uri="{FF2B5EF4-FFF2-40B4-BE49-F238E27FC236}">
                <a16:creationId xmlns:a16="http://schemas.microsoft.com/office/drawing/2014/main" id="{09862BB7-3771-26E1-C375-4C9D3F15B682}"/>
              </a:ext>
            </a:extLst>
          </p:cNvPr>
          <p:cNvSpPr/>
          <p:nvPr/>
        </p:nvSpPr>
        <p:spPr>
          <a:xfrm rot="6022487">
            <a:off x="1933386" y="3008787"/>
            <a:ext cx="668126" cy="335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401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78" y="445770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579" y="1631036"/>
            <a:ext cx="10018713" cy="57459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0" lang="en-US" altLang="zh-TW" dirty="0"/>
              <a:t>So what should I do if I really encounter that kind of graph whose histogram grouping is not obvious?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073815-2A84-464B-84E1-AE2E632A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0D1120-DC35-451E-ABB5-44AACD5E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579" y="2595746"/>
            <a:ext cx="4824209" cy="38164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9A0B5C8-898F-4CCC-8C17-B57CED13D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5" t="28413" r="41726" b="9365"/>
          <a:stretch/>
        </p:blipFill>
        <p:spPr>
          <a:xfrm>
            <a:off x="6781849" y="2595746"/>
            <a:ext cx="4517472" cy="381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65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745" y="324133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745" y="1466281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zh-TW" altLang="en-US" dirty="0">
                <a:cs typeface="+mn-cs"/>
              </a:rPr>
              <a:t>   </a:t>
            </a:r>
            <a:r>
              <a:rPr lang="en-US" altLang="zh-TW" dirty="0">
                <a:cs typeface="+mn-cs"/>
              </a:rPr>
              <a:t>Five clusters: bad spatial continuation, boundaries noisy and busy</a:t>
            </a:r>
          </a:p>
          <a:p>
            <a:pPr marL="0" indent="0">
              <a:buNone/>
            </a:pPr>
            <a:endParaRPr kumimoji="0"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FE6B466-1112-4F95-8916-5615DFB0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0D1120-DC35-451E-ABB5-44AACD5E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79" y="1889787"/>
            <a:ext cx="3362197" cy="265987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9A0B5C8-898F-4CCC-8C17-B57CED13D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5" t="28413" r="41726" b="9365"/>
          <a:stretch/>
        </p:blipFill>
        <p:spPr>
          <a:xfrm>
            <a:off x="5009505" y="3942740"/>
            <a:ext cx="3362197" cy="284047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4F593CF-531F-4F41-BEB5-D963CDEBF22E}"/>
              </a:ext>
            </a:extLst>
          </p:cNvPr>
          <p:cNvSpPr/>
          <p:nvPr/>
        </p:nvSpPr>
        <p:spPr>
          <a:xfrm>
            <a:off x="5593404" y="4107225"/>
            <a:ext cx="223736" cy="2342214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A1DE71B-5D6F-4C09-883E-77A4E7740D15}"/>
              </a:ext>
            </a:extLst>
          </p:cNvPr>
          <p:cNvSpPr/>
          <p:nvPr/>
        </p:nvSpPr>
        <p:spPr>
          <a:xfrm>
            <a:off x="5817140" y="4107225"/>
            <a:ext cx="223736" cy="234221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80A345-EB0D-45FD-9917-6ACEE99ED060}"/>
              </a:ext>
            </a:extLst>
          </p:cNvPr>
          <p:cNvSpPr/>
          <p:nvPr/>
        </p:nvSpPr>
        <p:spPr>
          <a:xfrm>
            <a:off x="6040876" y="4100920"/>
            <a:ext cx="466928" cy="2342214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724F6E-1B08-4146-929B-560262E237F7}"/>
              </a:ext>
            </a:extLst>
          </p:cNvPr>
          <p:cNvSpPr/>
          <p:nvPr/>
        </p:nvSpPr>
        <p:spPr>
          <a:xfrm>
            <a:off x="6507804" y="4100920"/>
            <a:ext cx="126460" cy="2342214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0A5B05-2EF0-4840-A021-92D60BEBB55F}"/>
              </a:ext>
            </a:extLst>
          </p:cNvPr>
          <p:cNvSpPr/>
          <p:nvPr/>
        </p:nvSpPr>
        <p:spPr>
          <a:xfrm>
            <a:off x="6631260" y="4100920"/>
            <a:ext cx="732578" cy="234221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3DB14DD-C39B-4D0B-B59F-FBF9EEC0D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226" y="1889787"/>
            <a:ext cx="3442632" cy="26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83" y="455871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492" y="1576208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</a:pPr>
            <a:r>
              <a:rPr lang="en-US" altLang="zh-TW" dirty="0"/>
              <a:t>Three clusters: less boundary noise, but much less detail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F4039EB-2E94-4953-ABE3-EB0A9165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0D1120-DC35-451E-ABB5-44AACD5E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37" y="2327033"/>
            <a:ext cx="3362197" cy="265987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9A0B5C8-898F-4CCC-8C17-B57CED13D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5" t="28413" r="41726" b="9365"/>
          <a:stretch/>
        </p:blipFill>
        <p:spPr>
          <a:xfrm>
            <a:off x="5009505" y="3942740"/>
            <a:ext cx="3362197" cy="284047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4F593CF-531F-4F41-BEB5-D963CDEBF22E}"/>
              </a:ext>
            </a:extLst>
          </p:cNvPr>
          <p:cNvSpPr/>
          <p:nvPr/>
        </p:nvSpPr>
        <p:spPr>
          <a:xfrm>
            <a:off x="5593404" y="4107225"/>
            <a:ext cx="447472" cy="234221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80A345-EB0D-45FD-9917-6ACEE99ED060}"/>
              </a:ext>
            </a:extLst>
          </p:cNvPr>
          <p:cNvSpPr/>
          <p:nvPr/>
        </p:nvSpPr>
        <p:spPr>
          <a:xfrm>
            <a:off x="6040876" y="4100920"/>
            <a:ext cx="466928" cy="234221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0A5B05-2EF0-4840-A021-92D60BEBB55F}"/>
              </a:ext>
            </a:extLst>
          </p:cNvPr>
          <p:cNvSpPr/>
          <p:nvPr/>
        </p:nvSpPr>
        <p:spPr>
          <a:xfrm>
            <a:off x="6507804" y="4100920"/>
            <a:ext cx="856034" cy="234221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3DE0DF-CC90-4DD1-B70B-70F330147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02" y="2372635"/>
            <a:ext cx="3404635" cy="26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20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E06610-6E4E-E33B-CE0D-94D97FBAC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764807"/>
            <a:ext cx="10018713" cy="3124201"/>
          </a:xfrm>
        </p:spPr>
        <p:txBody>
          <a:bodyPr/>
          <a:lstStyle/>
          <a:p>
            <a:r>
              <a:rPr lang="en-US" altLang="zh-TW" dirty="0"/>
              <a:t>Problem with measurement-space-clustering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There is no requirement for good </a:t>
            </a:r>
            <a:r>
              <a:rPr lang="en-US" altLang="zh-TW" dirty="0">
                <a:solidFill>
                  <a:schemeClr val="accent1"/>
                </a:solidFill>
              </a:rPr>
              <a:t>spatial continuation</a:t>
            </a:r>
            <a:r>
              <a:rPr lang="en-US" altLang="zh-TW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Resulting </a:t>
            </a:r>
            <a:r>
              <a:rPr lang="en-US" altLang="zh-TW" dirty="0">
                <a:solidFill>
                  <a:schemeClr val="accent1"/>
                </a:solidFill>
              </a:rPr>
              <a:t>boundaries</a:t>
            </a:r>
            <a:r>
              <a:rPr lang="en-US" altLang="zh-TW" dirty="0"/>
              <a:t> are very </a:t>
            </a:r>
            <a:r>
              <a:rPr lang="en-US" altLang="zh-TW" dirty="0">
                <a:solidFill>
                  <a:schemeClr val="accent1"/>
                </a:solidFill>
              </a:rPr>
              <a:t>noisy and busy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4C697F-A80A-169A-7130-034E8835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6ED4EF6-4AC8-8CAC-DAAD-CE6BC9708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76" t="16667" r="37678" b="60741"/>
          <a:stretch/>
        </p:blipFill>
        <p:spPr>
          <a:xfrm>
            <a:off x="6493665" y="3339608"/>
            <a:ext cx="3987800" cy="30988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F264EEE-68B7-2AD7-3DF9-C0552DA39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37937" r="46190" b="10953"/>
          <a:stretch/>
        </p:blipFill>
        <p:spPr>
          <a:xfrm>
            <a:off x="2156606" y="3339608"/>
            <a:ext cx="3603968" cy="3223550"/>
          </a:xfrm>
          <a:prstGeom prst="rect">
            <a:avLst/>
          </a:prstGeom>
        </p:spPr>
      </p:pic>
      <p:sp>
        <p:nvSpPr>
          <p:cNvPr id="2" name="標題 4">
            <a:extLst>
              <a:ext uri="{FF2B5EF4-FFF2-40B4-BE49-F238E27FC236}">
                <a16:creationId xmlns:a16="http://schemas.microsoft.com/office/drawing/2014/main" id="{EED2ED66-FC71-8D21-EDC5-CA86CBFF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83" y="455871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6797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5">
            <a:extLst>
              <a:ext uri="{FF2B5EF4-FFF2-40B4-BE49-F238E27FC236}">
                <a16:creationId xmlns:a16="http://schemas.microsoft.com/office/drawing/2014/main" id="{F59674D4-D1E2-8618-3341-8CAE0898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416" y="1866900"/>
            <a:ext cx="10018712" cy="3124200"/>
          </a:xfrm>
        </p:spPr>
        <p:txBody>
          <a:bodyPr anchor="t">
            <a:normAutofit/>
          </a:bodyPr>
          <a:lstStyle/>
          <a:p>
            <a:r>
              <a:rPr lang="en-US" altLang="zh-TW" sz="2400" dirty="0"/>
              <a:t>Recursive Histogram-Directed Spatial Clustering</a:t>
            </a:r>
          </a:p>
          <a:p>
            <a:pPr eaLnBrk="1" hangingPunct="1"/>
            <a:endParaRPr lang="en-US" altLang="zh-TW" sz="2400" dirty="0"/>
          </a:p>
          <a:p>
            <a:pPr eaLnBrk="1" hangingPunct="1"/>
            <a:r>
              <a:rPr lang="en-US" altLang="zh-TW" sz="2400" dirty="0" err="1"/>
              <a:t>Ohlander</a:t>
            </a:r>
            <a:r>
              <a:rPr lang="en-US" altLang="zh-TW" sz="2400" dirty="0"/>
              <a:t>, Price, and Reddy 1978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183F58-EBDE-079A-AE6A-C956ADF4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0C12D974-59C0-F8AD-5706-F5E95308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15" y="401360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2516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288518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298082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TW" dirty="0"/>
              <a:t>Recursive Histogram-Directed Spatial Clustering</a:t>
            </a:r>
          </a:p>
          <a:p>
            <a:pPr lvl="1">
              <a:buFont typeface="Wingdings" charset="2"/>
              <a:buChar char="l"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1B6EA89-075E-49CF-B982-13B6C415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02A3F8B-8063-40E3-9B1C-85E060E17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2966"/>
          <a:stretch/>
        </p:blipFill>
        <p:spPr bwMode="auto">
          <a:xfrm>
            <a:off x="2449690" y="1715912"/>
            <a:ext cx="7089454" cy="51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箭號: 向左 3">
            <a:extLst>
              <a:ext uri="{FF2B5EF4-FFF2-40B4-BE49-F238E27FC236}">
                <a16:creationId xmlns:a16="http://schemas.microsoft.com/office/drawing/2014/main" id="{56C80913-E2B9-46A0-B779-01524C4F9AA4}"/>
              </a:ext>
            </a:extLst>
          </p:cNvPr>
          <p:cNvSpPr/>
          <p:nvPr/>
        </p:nvSpPr>
        <p:spPr>
          <a:xfrm>
            <a:off x="8917943" y="4876801"/>
            <a:ext cx="821181" cy="3225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4E08E3-719B-4F56-BF48-B09CE56BCBC9}"/>
              </a:ext>
            </a:extLst>
          </p:cNvPr>
          <p:cNvSpPr txBox="1"/>
          <p:nvPr/>
        </p:nvSpPr>
        <p:spPr>
          <a:xfrm>
            <a:off x="9916100" y="4816522"/>
            <a:ext cx="1823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Start here</a:t>
            </a:r>
            <a:endParaRPr lang="zh-TW" altLang="en-US" sz="2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D816B9-A396-4D7A-ABC6-868BAEB32B00}"/>
              </a:ext>
            </a:extLst>
          </p:cNvPr>
          <p:cNvSpPr txBox="1"/>
          <p:nvPr/>
        </p:nvSpPr>
        <p:spPr>
          <a:xfrm>
            <a:off x="5768197" y="2950234"/>
            <a:ext cx="1115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Loop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2936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54909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338670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TW" dirty="0"/>
              <a:t>Recursive Histogram-Directed Spatial Clustering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2F3971B-0494-40E5-9A8D-211B2B37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93AEEC3-1424-4A03-890F-9A151117D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36" t="29222" r="24443" b="24601"/>
          <a:stretch/>
        </p:blipFill>
        <p:spPr>
          <a:xfrm>
            <a:off x="5785149" y="4264707"/>
            <a:ext cx="3137198" cy="25839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C30AF86-5A8A-49B4-97CB-F59BDF0A7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65" t="22999" r="22407" b="32983"/>
          <a:stretch/>
        </p:blipFill>
        <p:spPr>
          <a:xfrm>
            <a:off x="5736726" y="1650903"/>
            <a:ext cx="3185621" cy="251406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8FABA3-05E4-4479-8FBB-291BFB71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67" t="37937" r="46190" b="14870"/>
          <a:stretch/>
        </p:blipFill>
        <p:spPr>
          <a:xfrm>
            <a:off x="1484309" y="2972720"/>
            <a:ext cx="3128653" cy="25839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B4D6B79-491B-0137-E86F-48BAFBBC6E94}"/>
              </a:ext>
            </a:extLst>
          </p:cNvPr>
          <p:cNvSpPr txBox="1"/>
          <p:nvPr/>
        </p:nvSpPr>
        <p:spPr>
          <a:xfrm>
            <a:off x="9369743" y="4943801"/>
            <a:ext cx="6097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Opening</a:t>
            </a:r>
          </a:p>
          <a:p>
            <a:r>
              <a:rPr lang="en-US" altLang="zh-TW" dirty="0"/>
              <a:t>with</a:t>
            </a:r>
          </a:p>
          <a:p>
            <a:r>
              <a:rPr lang="en-US" altLang="zh-TW" dirty="0"/>
              <a:t>3x3 square</a:t>
            </a:r>
          </a:p>
        </p:txBody>
      </p:sp>
    </p:spTree>
    <p:extLst>
      <p:ext uri="{BB962C8B-B14F-4D97-AF65-F5344CB8AC3E}">
        <p14:creationId xmlns:p14="http://schemas.microsoft.com/office/powerpoint/2010/main" val="281350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232EAA9-1E66-4EFF-8899-4A9F26C3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1112"/>
            <a:ext cx="9905998" cy="1055688"/>
          </a:xfrm>
        </p:spPr>
        <p:txBody>
          <a:bodyPr/>
          <a:lstStyle/>
          <a:p>
            <a:r>
              <a:rPr lang="en-US" altLang="zh-TW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4C17426-E745-4B54-B47E-2C9947FC1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4611" y="1307592"/>
            <a:ext cx="5936724" cy="4724400"/>
          </a:xfrm>
        </p:spPr>
        <p:txBody>
          <a:bodyPr anchor="t"/>
          <a:lstStyle/>
          <a:p>
            <a:r>
              <a:rPr lang="en-US" altLang="zh-TW" dirty="0"/>
              <a:t>10.1 Introduction</a:t>
            </a:r>
          </a:p>
          <a:p>
            <a:r>
              <a:rPr lang="en-US" altLang="zh-TW" dirty="0"/>
              <a:t>10.2 Measurement-Space-Guided Spatial Clustering</a:t>
            </a:r>
          </a:p>
          <a:p>
            <a:pPr lvl="1"/>
            <a:r>
              <a:rPr lang="en-US" altLang="zh-TW" dirty="0"/>
              <a:t>10.2.1 Thresholding</a:t>
            </a:r>
          </a:p>
          <a:p>
            <a:pPr lvl="1"/>
            <a:r>
              <a:rPr lang="en-US" altLang="zh-TW" dirty="0"/>
              <a:t>10.2.2 Multidimensional Measurement-Space Clustering</a:t>
            </a:r>
          </a:p>
          <a:p>
            <a:r>
              <a:rPr lang="de-DE" altLang="zh-TW" dirty="0"/>
              <a:t>10.3 Region Growing</a:t>
            </a:r>
          </a:p>
          <a:p>
            <a:pPr lvl="1"/>
            <a:r>
              <a:rPr lang="en-US" altLang="zh-TW" dirty="0"/>
              <a:t>10.3.1 Single-Linkage Region Growing</a:t>
            </a:r>
          </a:p>
          <a:p>
            <a:pPr lvl="1"/>
            <a:r>
              <a:rPr lang="en-US" altLang="zh-TW" dirty="0"/>
              <a:t>10.3.2 Hybrid-Linkage Region Growing</a:t>
            </a:r>
          </a:p>
          <a:p>
            <a:pPr lvl="1"/>
            <a:r>
              <a:rPr lang="en-US" altLang="zh-TW" dirty="0"/>
              <a:t>10.3.3 Centroid-Linkage Region Growing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602CCF7-97D1-4AF5-B460-06D713A96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1335" y="1307592"/>
            <a:ext cx="4875211" cy="4724400"/>
          </a:xfrm>
        </p:spPr>
        <p:txBody>
          <a:bodyPr anchor="t"/>
          <a:lstStyle/>
          <a:p>
            <a:r>
              <a:rPr lang="en-US" altLang="zh-TW" dirty="0"/>
              <a:t>10.4 Hybrid-Linkage Combinations</a:t>
            </a:r>
          </a:p>
          <a:p>
            <a:r>
              <a:rPr lang="en-US" altLang="zh-TW" dirty="0"/>
              <a:t>10.5 Spatial Clustering</a:t>
            </a:r>
          </a:p>
          <a:p>
            <a:r>
              <a:rPr lang="en-US" altLang="zh-TW" dirty="0"/>
              <a:t>10.6 Split and Merge</a:t>
            </a:r>
          </a:p>
          <a:p>
            <a:r>
              <a:rPr lang="en-US" altLang="zh-TW" dirty="0"/>
              <a:t>10.7 Rule-Based Segmentation</a:t>
            </a:r>
          </a:p>
          <a:p>
            <a:r>
              <a:rPr lang="en-US" altLang="zh-TW" dirty="0"/>
              <a:t>10.8 Motion-Based Segmentation</a:t>
            </a:r>
          </a:p>
          <a:p>
            <a:r>
              <a:rPr lang="en-US" altLang="zh-TW" dirty="0"/>
              <a:t>10.9 Summary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32E9BC1-7A81-4852-9293-45029E49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86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463463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548472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TW" dirty="0"/>
              <a:t>Recursive Histogram-Directed Spatial Clustering:</a:t>
            </a:r>
          </a:p>
          <a:p>
            <a:pPr marL="0" indent="0">
              <a:buNone/>
              <a:defRPr/>
            </a:pPr>
            <a:r>
              <a:rPr lang="zh-TW" altLang="en-US" dirty="0"/>
              <a:t>      </a:t>
            </a:r>
            <a:r>
              <a:rPr lang="en-US" altLang="zh-TW" dirty="0"/>
              <a:t>Color Image</a:t>
            </a:r>
            <a:r>
              <a:rPr lang="zh-TW" altLang="en-US" dirty="0"/>
              <a:t> </a:t>
            </a:r>
            <a:r>
              <a:rPr lang="en-US" altLang="zh-TW" dirty="0"/>
              <a:t> 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717DC6B-4BE7-406E-8212-B68E7CB3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6146" name="Picture 2" descr="3. The 256x256 8 bit gray scale image used as input by the two line finders and the curve-fitting filter.">
            <a:extLst>
              <a:ext uri="{FF2B5EF4-FFF2-40B4-BE49-F238E27FC236}">
                <a16:creationId xmlns:a16="http://schemas.microsoft.com/office/drawing/2014/main" id="{B1452E5F-396D-45B4-8AAB-262EE3253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" b="7450"/>
          <a:stretch/>
        </p:blipFill>
        <p:spPr bwMode="auto">
          <a:xfrm>
            <a:off x="3664120" y="2349780"/>
            <a:ext cx="4863760" cy="42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52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67168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84" y="1653696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TW" dirty="0"/>
              <a:t>Recursive Histogram-Directed Spatial Clustering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BC0B33C-2A58-4A4B-A8F9-B5AF4771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0CEE6BD-C08D-4600-AA5C-B3869E70B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0" t="33000" r="32878" b="37222"/>
          <a:stretch/>
        </p:blipFill>
        <p:spPr>
          <a:xfrm>
            <a:off x="1484309" y="2109441"/>
            <a:ext cx="4546603" cy="331625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1A26937-51F7-4293-A5C7-C22BB8D4ACFE}"/>
              </a:ext>
            </a:extLst>
          </p:cNvPr>
          <p:cNvSpPr/>
          <p:nvPr/>
        </p:nvSpPr>
        <p:spPr>
          <a:xfrm>
            <a:off x="3148524" y="5616601"/>
            <a:ext cx="2161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R, G, B bands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409F03-C689-4D4C-B400-322DC498384F}"/>
              </a:ext>
            </a:extLst>
          </p:cNvPr>
          <p:cNvSpPr/>
          <p:nvPr/>
        </p:nvSpPr>
        <p:spPr>
          <a:xfrm>
            <a:off x="6649278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dirty="0" err="1"/>
              <a:t>Karhunen-Loeve</a:t>
            </a:r>
            <a:r>
              <a:rPr lang="en-US" altLang="zh-TW" dirty="0"/>
              <a:t> transform </a:t>
            </a:r>
          </a:p>
          <a:p>
            <a:pPr algn="ctr"/>
            <a:r>
              <a:rPr lang="en-US" altLang="zh-TW" i="1" dirty="0"/>
              <a:t>(R+G+B)/3, (R-B)/2, (2G-R-B)/4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C506449-0B33-441F-9B02-86A5C16AF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60" t="33000" r="18416" b="37222"/>
          <a:stretch/>
        </p:blipFill>
        <p:spPr>
          <a:xfrm>
            <a:off x="6778168" y="2109441"/>
            <a:ext cx="4443110" cy="33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84" y="1304215"/>
            <a:ext cx="10587716" cy="5553785"/>
          </a:xfrm>
        </p:spPr>
        <p:txBody>
          <a:bodyPr anchor="t">
            <a:normAutofit/>
          </a:bodyPr>
          <a:lstStyle/>
          <a:p>
            <a:r>
              <a:rPr lang="en-US" altLang="zh-TW" sz="2400" dirty="0"/>
              <a:t>Q: What if the histogram is </a:t>
            </a:r>
            <a:r>
              <a:rPr lang="en-US" altLang="zh-TW" sz="2400" dirty="0">
                <a:solidFill>
                  <a:schemeClr val="accent1"/>
                </a:solidFill>
              </a:rPr>
              <a:t>not nicely bimodal</a:t>
            </a:r>
            <a:r>
              <a:rPr lang="en-US" altLang="zh-TW" sz="2400" dirty="0"/>
              <a:t>?</a:t>
            </a:r>
          </a:p>
          <a:p>
            <a:pPr lvl="1"/>
            <a:r>
              <a:rPr lang="en-US" altLang="zh-TW" dirty="0"/>
              <a:t>Some thoughts from researchers in the field…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Local Histogram</a:t>
            </a:r>
          </a:p>
          <a:p>
            <a:pPr marL="514350" indent="-514350">
              <a:buFont typeface="+mj-lt"/>
              <a:buAutoNum type="arabicPeriod"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lvl="1"/>
            <a:r>
              <a:rPr lang="en-US" altLang="zh-TW" sz="2000" dirty="0"/>
              <a:t>Chow and Kaneko 1972</a:t>
            </a:r>
          </a:p>
          <a:p>
            <a:pPr lvl="1"/>
            <a:r>
              <a:rPr lang="en-US" altLang="zh-TW" sz="2000" dirty="0"/>
              <a:t>Review: Measurement-space-clustering doesn’t require good spatial continuation.</a:t>
            </a:r>
          </a:p>
          <a:p>
            <a:pPr lvl="1"/>
            <a:r>
              <a:rPr lang="en-US" altLang="zh-TW" sz="2000" dirty="0"/>
              <a:t>(1) Divide image into mutually exclusive blocks.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en-US" altLang="zh-TW" sz="2000" dirty="0" err="1"/>
              <a:t>eg.</a:t>
            </a:r>
            <a:r>
              <a:rPr lang="en-US" altLang="zh-TW" sz="2000" dirty="0"/>
              <a:t> Neighborhood size 33x33) </a:t>
            </a:r>
          </a:p>
          <a:p>
            <a:pPr lvl="1"/>
            <a:r>
              <a:rPr lang="en-US" altLang="zh-TW" sz="2000" dirty="0"/>
              <a:t>(2) Compute histogram and determine threshold.</a:t>
            </a:r>
          </a:p>
          <a:p>
            <a:pPr marL="457200" lvl="1" indent="0">
              <a:buNone/>
            </a:pPr>
            <a:r>
              <a:rPr lang="en-US" altLang="zh-TW" sz="2000" dirty="0"/>
              <a:t>      threshold value can be considered to apply to the center of each block</a:t>
            </a:r>
          </a:p>
          <a:p>
            <a:pPr lvl="1"/>
            <a:r>
              <a:rPr lang="en-US" altLang="zh-TW" sz="2000" dirty="0"/>
              <a:t>(3) Interpolate threshold value.</a:t>
            </a:r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7F09592-356C-4D8B-8428-AC8FC5E1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65129B-911F-BFC5-E9E0-45E7DCB53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195" y="220091"/>
            <a:ext cx="3459013" cy="19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35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BFEB9F4-B3FE-F0ED-58FA-F1C0446E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CCA67C-1D38-696F-A643-AC09D15C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2" y="2223240"/>
            <a:ext cx="2064415" cy="197643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6DB687F-E45C-74FE-92BC-7627D639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92" y="1855643"/>
            <a:ext cx="1889586" cy="12226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66C0F52-B13E-CA1D-2A90-F6F6F5AF3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192" y="3574083"/>
            <a:ext cx="1889587" cy="11652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0778DBF-7A55-43BC-5A32-D1093EF57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215" y="2719964"/>
            <a:ext cx="2177533" cy="208012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2A3E6C0-8609-34D6-07C6-6F0A61BCA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184" y="2719964"/>
            <a:ext cx="2413288" cy="201940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D8E64AE-E585-D743-A7A5-A20E05E0C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5073" y="4739368"/>
            <a:ext cx="2036135" cy="198271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312E45A-E1D9-6EDC-86FB-74B29619A203}"/>
              </a:ext>
            </a:extLst>
          </p:cNvPr>
          <p:cNvSpPr txBox="1"/>
          <p:nvPr/>
        </p:nvSpPr>
        <p:spPr>
          <a:xfrm>
            <a:off x="3582444" y="1493505"/>
            <a:ext cx="106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A</a:t>
            </a:r>
            <a:endParaRPr lang="zh-TW" altLang="en-US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B650D19-0483-4277-33FC-76BB34685ED4}"/>
              </a:ext>
            </a:extLst>
          </p:cNvPr>
          <p:cNvSpPr txBox="1"/>
          <p:nvPr/>
        </p:nvSpPr>
        <p:spPr>
          <a:xfrm>
            <a:off x="3582444" y="3188284"/>
            <a:ext cx="106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</a:t>
            </a:r>
            <a:endParaRPr lang="zh-TW" altLang="en-US" b="1" dirty="0"/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182DE413-CCD7-6651-4B1D-96C17DB5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8900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8"/>
            <a:ext cx="10587716" cy="5528732"/>
          </a:xfrm>
        </p:spPr>
        <p:txBody>
          <a:bodyPr anchor="t">
            <a:normAutofit/>
          </a:bodyPr>
          <a:lstStyle/>
          <a:p>
            <a:endParaRPr lang="en-US" altLang="zh-TW" sz="2600" dirty="0"/>
          </a:p>
          <a:p>
            <a:r>
              <a:rPr lang="en-US" altLang="zh-TW" dirty="0"/>
              <a:t>Some thoughts from researchers in the field…</a:t>
            </a:r>
          </a:p>
          <a:p>
            <a:pPr marL="457200" indent="-457200">
              <a:buAutoNum type="arabicPeriod" startAt="2"/>
            </a:pPr>
            <a:r>
              <a:rPr lang="en-US" altLang="zh-TW" sz="2400" dirty="0">
                <a:solidFill>
                  <a:schemeClr val="accent1"/>
                </a:solidFill>
              </a:rPr>
              <a:t>High Laplacian Magnitude</a:t>
            </a:r>
          </a:p>
          <a:p>
            <a:pPr marL="457200" indent="-457200">
              <a:buAutoNum type="arabicPeriod" startAt="2"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lvl="1"/>
            <a:r>
              <a:rPr lang="en-US" altLang="zh-TW" sz="2000" dirty="0" err="1"/>
              <a:t>Weszka</a:t>
            </a:r>
            <a:r>
              <a:rPr lang="en-US" altLang="zh-TW" sz="2000" dirty="0"/>
              <a:t>, Nagel, and Rosenfeld 1974</a:t>
            </a:r>
          </a:p>
          <a:p>
            <a:pPr lvl="1"/>
            <a:r>
              <a:rPr lang="en-US" altLang="zh-TW" sz="2000" dirty="0"/>
              <a:t>Only determine histogram for high Laplacian magnitude pixels</a:t>
            </a:r>
            <a:r>
              <a:rPr lang="zh-TW" altLang="en-US" sz="2000" dirty="0"/>
              <a:t> </a:t>
            </a:r>
            <a:r>
              <a:rPr lang="en-US" altLang="zh-TW" sz="2000" dirty="0"/>
              <a:t>(see ch6).</a:t>
            </a:r>
          </a:p>
          <a:p>
            <a:pPr lvl="1"/>
            <a:r>
              <a:rPr lang="en-US" altLang="zh-TW" sz="2000" dirty="0"/>
              <a:t>Those pixels are the shoulders</a:t>
            </a:r>
          </a:p>
          <a:p>
            <a:pPr lvl="2"/>
            <a:r>
              <a:rPr lang="en-US" altLang="zh-TW" sz="2000" dirty="0"/>
              <a:t>Don’t involve pixels between regions that help make the histogram valley shallow.</a:t>
            </a:r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0CDE7F4-C8C9-47A7-8BA7-4B30D697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標題 4">
            <a:extLst>
              <a:ext uri="{FF2B5EF4-FFF2-40B4-BE49-F238E27FC236}">
                <a16:creationId xmlns:a16="http://schemas.microsoft.com/office/drawing/2014/main" id="{11B96A97-1D22-FE72-5E86-218B297AAE32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0E3BE5E-C629-4D86-BCD7-ACBEBBDD1DA4}"/>
              </a:ext>
            </a:extLst>
          </p:cNvPr>
          <p:cNvSpPr txBox="1"/>
          <p:nvPr/>
        </p:nvSpPr>
        <p:spPr>
          <a:xfrm>
            <a:off x="1820855" y="4798059"/>
            <a:ext cx="49997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TW" dirty="0"/>
              <a:t>Remember that high Laplacian magnitude pixels are those with greater changes in slope (the second derivative)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6466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460790"/>
            <a:ext cx="10587716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Some thoughts from researchers in the field…</a:t>
            </a:r>
          </a:p>
          <a:p>
            <a:pPr marL="457200" indent="-457200">
              <a:buAutoNum type="arabicPeriod" startAt="3"/>
            </a:pPr>
            <a:r>
              <a:rPr lang="en-US" altLang="zh-TW" sz="2400" dirty="0">
                <a:solidFill>
                  <a:schemeClr val="accent1"/>
                </a:solidFill>
              </a:rPr>
              <a:t>Minimized Busyness</a:t>
            </a:r>
          </a:p>
          <a:p>
            <a:pPr marL="457200" indent="-457200">
              <a:buAutoNum type="arabicPeriod" startAt="3"/>
            </a:pPr>
            <a:endParaRPr lang="en-US" altLang="zh-TW" dirty="0">
              <a:solidFill>
                <a:schemeClr val="accent1"/>
              </a:solidFill>
            </a:endParaRPr>
          </a:p>
          <a:p>
            <a:pPr lvl="1"/>
            <a:r>
              <a:rPr lang="en-US" altLang="zh-TW" sz="2400" dirty="0" err="1"/>
              <a:t>Weszka</a:t>
            </a:r>
            <a:r>
              <a:rPr lang="en-US" altLang="zh-TW" sz="2400" dirty="0"/>
              <a:t> and Rosenfeld 1978</a:t>
            </a:r>
          </a:p>
          <a:p>
            <a:pPr lvl="1"/>
            <a:r>
              <a:rPr lang="en-US" altLang="zh-TW" sz="2400" dirty="0"/>
              <a:t>Select threshold based on busyness. </a:t>
            </a:r>
          </a:p>
          <a:p>
            <a:pPr lvl="1"/>
            <a:r>
              <a:rPr lang="en-US" altLang="zh-TW" sz="2400" dirty="0"/>
              <a:t>Busyness: the percentage of pixels having a neighbor whose threshold value is different from their own threshold value.</a:t>
            </a:r>
          </a:p>
          <a:p>
            <a:pPr lvl="1"/>
            <a:r>
              <a:rPr lang="en-US" altLang="zh-TW" sz="2400" dirty="0"/>
              <a:t>A good threshold is the point near the histogram valley between two peaks that minimizes the busyness.</a:t>
            </a:r>
          </a:p>
          <a:p>
            <a:pPr lvl="1"/>
            <a:endParaRPr lang="en-US" altLang="zh-TW" sz="2400" dirty="0"/>
          </a:p>
          <a:p>
            <a:pPr lvl="1"/>
            <a:endParaRPr lang="en-US" altLang="zh-TW" sz="2400" dirty="0"/>
          </a:p>
          <a:p>
            <a:pPr marL="914400" lvl="2" indent="0">
              <a:buNone/>
            </a:pPr>
            <a:endParaRPr lang="en-US" altLang="zh-TW" sz="24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C592B3B-A4A7-44AD-961D-276F858F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6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5">
                <a:extLst>
                  <a:ext uri="{FF2B5EF4-FFF2-40B4-BE49-F238E27FC236}">
                    <a16:creationId xmlns:a16="http://schemas.microsoft.com/office/drawing/2014/main" id="{1A4A2935-93C7-4A5D-AFB9-FA71CE5B5B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4310" y="872067"/>
                <a:ext cx="10587716" cy="5841884"/>
              </a:xfrm>
            </p:spPr>
            <p:txBody>
              <a:bodyPr anchor="t">
                <a:normAutofit/>
              </a:bodyPr>
              <a:lstStyle/>
              <a:p>
                <a:r>
                  <a:rPr lang="en-US" altLang="zh-TW" sz="2600" dirty="0"/>
                  <a:t>Kohler (1981) suggests choosing the threshold that detects </a:t>
                </a:r>
                <a:r>
                  <a:rPr lang="en-US" altLang="zh-TW" sz="2600" dirty="0">
                    <a:solidFill>
                      <a:srgbClr val="FF0000"/>
                    </a:solidFill>
                  </a:rPr>
                  <a:t>more high-contrast edges </a:t>
                </a:r>
                <a:r>
                  <a:rPr lang="en-US" altLang="zh-TW" sz="2600" dirty="0"/>
                  <a:t>and </a:t>
                </a:r>
                <a:r>
                  <a:rPr lang="en-US" altLang="zh-TW" sz="2600" dirty="0">
                    <a:solidFill>
                      <a:srgbClr val="00B050"/>
                    </a:solidFill>
                  </a:rPr>
                  <a:t>fewer lower-contrast edges</a:t>
                </a:r>
                <a:r>
                  <a:rPr lang="en-US" altLang="zh-TW" sz="2600" dirty="0"/>
                  <a:t>.</a:t>
                </a:r>
              </a:p>
              <a:p>
                <a:r>
                  <a:rPr lang="en-US" altLang="zh-TW" sz="2600" dirty="0"/>
                  <a:t>Define:</a:t>
                </a:r>
              </a:p>
              <a:p>
                <a:pPr lvl="1"/>
                <a:r>
                  <a:rPr lang="en-US" altLang="zh-TW" sz="2400" dirty="0"/>
                  <a:t>set</a:t>
                </a:r>
                <a:r>
                  <a:rPr lang="en-US" altLang="zh-TW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TW" sz="2400" i="1" dirty="0"/>
                  <a:t>E(T)</a:t>
                </a:r>
                <a:r>
                  <a:rPr lang="en-US" altLang="zh-TW" sz="2400" dirty="0"/>
                  <a:t>: edges detected by a threshold </a:t>
                </a:r>
                <a:r>
                  <a:rPr lang="en-US" altLang="zh-TW" sz="2400" i="1" dirty="0"/>
                  <a:t>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sz="2400" b="0" i="1" dirty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TW" sz="2400" dirty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TW" sz="2400" dirty="0"/>
                  <a:t>contrast of given edge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{[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,(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)|</m:t>
                    </m:r>
                  </m:oMath>
                </a14:m>
                <a:endParaRPr lang="en-US" altLang="zh-TW" sz="2400" b="0" dirty="0"/>
              </a:p>
              <a:p>
                <a:pPr marL="457200" lvl="1" indent="0">
                  <a:buNone/>
                </a:pPr>
                <a:r>
                  <a:rPr lang="en-US" altLang="zh-TW" sz="2400" b="0" dirty="0"/>
                  <a:t>	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1. </m:t>
                    </m:r>
                    <m:r>
                      <m:rPr>
                        <m:sty m:val="p"/>
                      </m:rP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pixels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are</m:t>
                    </m:r>
                    <m: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neighbors</m:t>
                    </m:r>
                  </m:oMath>
                </a14:m>
                <a:endParaRPr lang="en-US" altLang="zh-TW" sz="2400" b="0" dirty="0"/>
              </a:p>
              <a:p>
                <a:pPr marL="457200" lvl="1" indent="0">
                  <a:buNone/>
                </a:pPr>
                <a:r>
                  <a:rPr lang="en-US" altLang="zh-TW" sz="2400" b="0" dirty="0"/>
                  <a:t>	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2.</m:t>
                    </m:r>
                    <m:func>
                      <m:func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400" b="0" i="0" dirty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func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e>
                    </m:d>
                    <m: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}.</m:t>
                    </m:r>
                  </m:oMath>
                </a14:m>
                <a:endParaRPr lang="en-US" altLang="zh-TW" sz="2400" b="0" dirty="0"/>
              </a:p>
              <a:p>
                <a:pPr marL="457200" lvl="1" indent="0">
                  <a:buNone/>
                </a:pPr>
                <a:endParaRPr lang="en-US" altLang="zh-TW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ⅈ,</m:t>
                                </m:r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d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2400" dirty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⁡{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,|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|}</m:t>
                        </m:r>
                      </m:e>
                    </m:nary>
                  </m:oMath>
                </a14:m>
                <a:endParaRPr lang="en-US" altLang="zh-TW" sz="2400" b="0" dirty="0"/>
              </a:p>
              <a:p>
                <a:r>
                  <a:rPr lang="en-US" altLang="zh-TW" sz="2400" dirty="0"/>
                  <a:t>The average contrast is 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)/#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b="0" dirty="0"/>
                  <a:t>     #: number of </a:t>
                </a:r>
              </a:p>
              <a:p>
                <a:r>
                  <a:rPr lang="en-US" altLang="zh-TW" sz="2400" dirty="0"/>
                  <a:t>The best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TW" sz="2400" b="0" dirty="0"/>
                  <a:t> is the value that </a:t>
                </a:r>
              </a:p>
              <a:p>
                <a:pPr marL="0" indent="0">
                  <a:buNone/>
                </a:pPr>
                <a:r>
                  <a:rPr lang="en-US" altLang="zh-TW" sz="2400" dirty="0">
                    <a:solidFill>
                      <a:schemeClr val="accent1"/>
                    </a:solidFill>
                  </a:rPr>
                  <a:t>   </a:t>
                </a:r>
                <a:r>
                  <a:rPr lang="en-US" altLang="zh-TW" sz="2400" b="0" dirty="0">
                    <a:solidFill>
                      <a:srgbClr val="FF0000"/>
                    </a:solidFill>
                  </a:rPr>
                  <a:t>maximizes 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)/#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400" dirty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5">
                <a:extLst>
                  <a:ext uri="{FF2B5EF4-FFF2-40B4-BE49-F238E27FC236}">
                    <a16:creationId xmlns:a16="http://schemas.microsoft.com/office/drawing/2014/main" id="{1A4A2935-93C7-4A5D-AFB9-FA71CE5B5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872067"/>
                <a:ext cx="10587716" cy="5841884"/>
              </a:xfrm>
              <a:blipFill>
                <a:blip r:embed="rId3"/>
                <a:stretch>
                  <a:fillRect l="-633" t="-1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8934A9F-F3F3-4706-92A8-CD2348E1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48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525" y="1458935"/>
            <a:ext cx="3818558" cy="461433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zh-TW" sz="2400" dirty="0"/>
              <a:t>when</a:t>
            </a:r>
            <a:r>
              <a:rPr lang="en-US" altLang="zh-TW" sz="2400" i="1" dirty="0"/>
              <a:t> T</a:t>
            </a:r>
            <a:r>
              <a:rPr lang="en-US" altLang="zh-TW" sz="2400" i="1" baseline="-25000" dirty="0"/>
              <a:t>1</a:t>
            </a:r>
            <a:r>
              <a:rPr lang="en-US" altLang="zh-TW" sz="2400" dirty="0"/>
              <a:t> = 50 and</a:t>
            </a:r>
          </a:p>
          <a:p>
            <a:pPr marL="0" indent="0">
              <a:buNone/>
            </a:pPr>
            <a:endParaRPr lang="en-US" altLang="zh-TW" sz="3200" dirty="0"/>
          </a:p>
          <a:p>
            <a:pPr marL="0" indent="0">
              <a:buNone/>
            </a:pPr>
            <a:endParaRPr lang="en-US" altLang="zh-TW" sz="1600" dirty="0"/>
          </a:p>
          <a:p>
            <a:pPr marL="0" indent="0">
              <a:buNone/>
            </a:pPr>
            <a:endParaRPr lang="en-US" altLang="zh-TW" sz="1600" dirty="0"/>
          </a:p>
          <a:p>
            <a:pPr marL="0" indent="0">
              <a:buNone/>
            </a:pPr>
            <a:endParaRPr lang="en-US" altLang="zh-TW" sz="1600" dirty="0"/>
          </a:p>
          <a:p>
            <a:pPr marL="0" indent="0">
              <a:buNone/>
            </a:pPr>
            <a:r>
              <a:rPr lang="en-US" altLang="zh-TW" dirty="0"/>
              <a:t>[45, 110]   -&gt;  [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, 60]</a:t>
            </a:r>
          </a:p>
          <a:p>
            <a:pPr marL="0" indent="0">
              <a:buNone/>
            </a:pPr>
            <a:r>
              <a:rPr lang="en-US" altLang="zh-TW" dirty="0"/>
              <a:t>[33, 88]     -&gt;  [</a:t>
            </a:r>
            <a:r>
              <a:rPr lang="en-US" altLang="zh-TW" dirty="0">
                <a:solidFill>
                  <a:srgbClr val="FF0000"/>
                </a:solidFill>
              </a:rPr>
              <a:t>17</a:t>
            </a:r>
            <a:r>
              <a:rPr lang="en-US" altLang="zh-TW" dirty="0"/>
              <a:t>, 38]</a:t>
            </a:r>
          </a:p>
          <a:p>
            <a:pPr marL="0" indent="0">
              <a:buNone/>
            </a:pPr>
            <a:r>
              <a:rPr lang="en-US" altLang="zh-TW" dirty="0"/>
              <a:t>[15, 65]     -&gt;  [35, 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]</a:t>
            </a:r>
          </a:p>
          <a:p>
            <a:pPr marL="0" indent="0">
              <a:buNone/>
            </a:pPr>
            <a:r>
              <a:rPr lang="en-US" altLang="zh-TW" dirty="0"/>
              <a:t>[45, 115]   -&gt;  [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, 65]</a:t>
            </a:r>
          </a:p>
          <a:p>
            <a:pPr marL="0" indent="0">
              <a:buNone/>
            </a:pPr>
            <a:r>
              <a:rPr lang="en-US" altLang="zh-TW" dirty="0"/>
              <a:t>[0, 225]     -&gt;  [</a:t>
            </a:r>
            <a:r>
              <a:rPr lang="en-US" altLang="zh-TW" dirty="0">
                <a:solidFill>
                  <a:srgbClr val="FF0000"/>
                </a:solidFill>
              </a:rPr>
              <a:t>50</a:t>
            </a:r>
            <a:r>
              <a:rPr lang="en-US" altLang="zh-TW" dirty="0"/>
              <a:t>, 175]</a:t>
            </a:r>
            <a:endParaRPr lang="zh-TW" altLang="en-US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DEB0ED9-6FAF-40D5-B65D-99B1B01B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AA3CFA5C-83B7-4BF3-997F-E39F72141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259838"/>
              </p:ext>
            </p:extLst>
          </p:nvPr>
        </p:nvGraphicFramePr>
        <p:xfrm>
          <a:off x="5578834" y="1876957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Equation" r:id="rId4" imgW="3048000" imgH="355600" progId="Equation.DSMT4">
                  <p:embed/>
                </p:oleObj>
              </mc:Choice>
              <mc:Fallback>
                <p:oleObj name="Equation" r:id="rId4" imgW="3048000" imgH="355600" progId="Equation.DSMT4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AA3CFA5C-83B7-4BF3-997F-E39F72141F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834" y="1876957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985348F-C6AE-47A1-BAD1-27363E980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209209"/>
              </p:ext>
            </p:extLst>
          </p:nvPr>
        </p:nvGraphicFramePr>
        <p:xfrm>
          <a:off x="9481673" y="2582987"/>
          <a:ext cx="126206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方程式" r:id="rId6" imgW="482391" imgH="418918" progId="Equation.3">
                  <p:embed/>
                </p:oleObj>
              </mc:Choice>
              <mc:Fallback>
                <p:oleObj name="方程式" r:id="rId6" imgW="482391" imgH="418918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985348F-C6AE-47A1-BAD1-27363E980C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1673" y="2582987"/>
                        <a:ext cx="1262062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6">
            <a:extLst>
              <a:ext uri="{FF2B5EF4-FFF2-40B4-BE49-F238E27FC236}">
                <a16:creationId xmlns:a16="http://schemas.microsoft.com/office/drawing/2014/main" id="{099234FC-B6A0-4C21-9113-5BEB7AA6E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274" y="4046146"/>
            <a:ext cx="4464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dirty="0"/>
              <a:t>(5+17+15+5+50) / 5 = 18.4</a:t>
            </a:r>
            <a:endParaRPr lang="zh-TW" altLang="en-US" sz="2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6071F8B-D3C5-4DD1-91B5-FEEA01DD4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34" y="2947596"/>
            <a:ext cx="3967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>
                <a:solidFill>
                  <a:srgbClr val="0000FF"/>
                </a:solidFill>
              </a:rPr>
              <a:t>average contrast </a:t>
            </a:r>
            <a:r>
              <a:rPr lang="en-US" altLang="zh-TW" dirty="0"/>
              <a:t>of all edges is: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5FF6F5-EDA1-4EE4-A089-5DF18D090511}"/>
                  </a:ext>
                </a:extLst>
              </p:cNvPr>
              <p:cNvSpPr txBox="1"/>
              <p:nvPr/>
            </p:nvSpPr>
            <p:spPr>
              <a:xfrm>
                <a:off x="1100525" y="1924493"/>
                <a:ext cx="301239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sz="2400" dirty="0">
                    <a:latin typeface="Rockwell "/>
                  </a:rPr>
                  <a:t>A = [</a:t>
                </a:r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latin typeface="Rockwell "/>
                  </a:rPr>
                  <a:t>],</a:t>
                </a:r>
                <a:endParaRPr lang="zh-TW" altLang="en-US" sz="2400" dirty="0">
                  <a:latin typeface="Rockwell "/>
                </a:endParaRPr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5FF6F5-EDA1-4EE4-A089-5DF18D09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525" y="1924493"/>
                <a:ext cx="3012396" cy="830997"/>
              </a:xfrm>
              <a:prstGeom prst="rect">
                <a:avLst/>
              </a:prstGeom>
              <a:blipFill>
                <a:blip r:embed="rId8"/>
                <a:stretch>
                  <a:fillRect l="-3239" t="-66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C3497294-A92A-4106-8EBE-9185EDA883E0}"/>
              </a:ext>
            </a:extLst>
          </p:cNvPr>
          <p:cNvSpPr txBox="1"/>
          <p:nvPr/>
        </p:nvSpPr>
        <p:spPr>
          <a:xfrm>
            <a:off x="1100525" y="5903452"/>
            <a:ext cx="315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min value is labelled in red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3478DF0-C39F-49C0-8C1D-44C5671CA948}"/>
                  </a:ext>
                </a:extLst>
              </p:cNvPr>
              <p:cNvSpPr txBox="1"/>
              <p:nvPr/>
            </p:nvSpPr>
            <p:spPr>
              <a:xfrm>
                <a:off x="1100524" y="2524657"/>
                <a:ext cx="42560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zh-TW" sz="2400" dirty="0" smtClean="0">
                        <a:latin typeface="Cambria Math" panose="02040503050406030204" pitchFamily="18" charset="0"/>
                      </a:rPr>
                      <m:t>= [|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sz="2400" i="0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400" i="0" dirty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2400" i="0" dirty="0">
                        <a:latin typeface="Cambria Math" panose="02040503050406030204" pitchFamily="18" charset="0"/>
                      </a:rPr>
                      <m:t>|,|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altLang="zh-TW" sz="2400" i="0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400" i="0" dirty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2400" i="0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zh-TW" sz="2400" dirty="0">
                    <a:latin typeface="Rockwell "/>
                  </a:rPr>
                  <a:t>],</a:t>
                </a:r>
                <a:endParaRPr lang="zh-TW" altLang="en-US" sz="2400" dirty="0">
                  <a:latin typeface="Rockwell 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3478DF0-C39F-49C0-8C1D-44C5671CA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524" y="2524657"/>
                <a:ext cx="4256089" cy="461665"/>
              </a:xfrm>
              <a:prstGeom prst="rect">
                <a:avLst/>
              </a:prstGeom>
              <a:blipFill>
                <a:blip r:embed="rId9"/>
                <a:stretch>
                  <a:fillRect l="-430" t="-11842" r="-1289" b="-27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>
            <a:extLst>
              <a:ext uri="{FF2B5EF4-FFF2-40B4-BE49-F238E27FC236}">
                <a16:creationId xmlns:a16="http://schemas.microsoft.com/office/drawing/2014/main" id="{AE9EC809-8EF0-4135-B829-00CD10A6ED76}"/>
              </a:ext>
            </a:extLst>
          </p:cNvPr>
          <p:cNvSpPr txBox="1"/>
          <p:nvPr/>
        </p:nvSpPr>
        <p:spPr>
          <a:xfrm>
            <a:off x="1496012" y="3185838"/>
            <a:ext cx="39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A</a:t>
            </a:r>
            <a:endParaRPr lang="zh-TW" altLang="en-US" sz="20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7F1A8FB-4438-4168-8804-7F5C01721EA0}"/>
              </a:ext>
            </a:extLst>
          </p:cNvPr>
          <p:cNvSpPr txBox="1"/>
          <p:nvPr/>
        </p:nvSpPr>
        <p:spPr>
          <a:xfrm>
            <a:off x="3009804" y="3175181"/>
            <a:ext cx="503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altLang="zh-TW" dirty="0"/>
              <a:t>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1721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765" y="1554561"/>
            <a:ext cx="10587716" cy="461433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zh-TW" sz="3200" i="1" dirty="0"/>
              <a:t>T</a:t>
            </a:r>
            <a:r>
              <a:rPr lang="en-US" altLang="zh-TW" sz="3200" i="1" baseline="-25000" dirty="0"/>
              <a:t>2</a:t>
            </a:r>
            <a:r>
              <a:rPr lang="zh-TW" altLang="en-US" sz="3200" i="1" baseline="-25000" dirty="0"/>
              <a:t> </a:t>
            </a:r>
            <a:r>
              <a:rPr lang="en-US" altLang="zh-TW" sz="3200" dirty="0"/>
              <a:t>= 60</a:t>
            </a:r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pPr marL="0" indent="0">
              <a:buNone/>
            </a:pPr>
            <a:r>
              <a:rPr lang="en-US" altLang="zh-TW" dirty="0"/>
              <a:t>[45, 110] -&gt; [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, 50]</a:t>
            </a:r>
          </a:p>
          <a:p>
            <a:pPr marL="0" indent="0">
              <a:buNone/>
            </a:pPr>
            <a:r>
              <a:rPr lang="en-US" altLang="zh-TW" dirty="0"/>
              <a:t>[33, 88]   -&gt; [</a:t>
            </a:r>
            <a:r>
              <a:rPr lang="en-US" altLang="zh-TW" dirty="0">
                <a:solidFill>
                  <a:srgbClr val="FF0000"/>
                </a:solidFill>
              </a:rPr>
              <a:t>27</a:t>
            </a:r>
            <a:r>
              <a:rPr lang="en-US" altLang="zh-TW" dirty="0"/>
              <a:t>, 28]</a:t>
            </a:r>
          </a:p>
          <a:p>
            <a:pPr marL="0" indent="0">
              <a:buNone/>
            </a:pPr>
            <a:r>
              <a:rPr lang="en-US" altLang="zh-TW" dirty="0"/>
              <a:t>[15, 65]   -&gt; [45, 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]</a:t>
            </a:r>
          </a:p>
          <a:p>
            <a:pPr marL="0" indent="0">
              <a:buNone/>
            </a:pPr>
            <a:r>
              <a:rPr lang="en-US" altLang="zh-TW" dirty="0"/>
              <a:t>[45, 115] -&gt; [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, 55]</a:t>
            </a:r>
          </a:p>
          <a:p>
            <a:pPr marL="0" indent="0">
              <a:buNone/>
            </a:pPr>
            <a:r>
              <a:rPr lang="en-US" altLang="zh-TW" dirty="0"/>
              <a:t>[0, 225]   -&gt; [</a:t>
            </a:r>
            <a:r>
              <a:rPr lang="en-US" altLang="zh-TW" dirty="0">
                <a:solidFill>
                  <a:srgbClr val="FF0000"/>
                </a:solidFill>
              </a:rPr>
              <a:t>60</a:t>
            </a:r>
            <a:r>
              <a:rPr lang="en-US" altLang="zh-TW" dirty="0"/>
              <a:t>, 165]</a:t>
            </a:r>
            <a:endParaRPr lang="zh-TW" altLang="en-US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F72DE92-007E-4008-B12D-6DA11229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AA3CFA5C-83B7-4BF3-997F-E39F72141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42505"/>
              </p:ext>
            </p:extLst>
          </p:nvPr>
        </p:nvGraphicFramePr>
        <p:xfrm>
          <a:off x="5618872" y="1623277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Equation" r:id="rId4" imgW="3048000" imgH="355600" progId="Equation.DSMT4">
                  <p:embed/>
                </p:oleObj>
              </mc:Choice>
              <mc:Fallback>
                <p:oleObj name="Equation" r:id="rId4" imgW="3048000" imgH="355600" progId="Equation.DSMT4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AA3CFA5C-83B7-4BF3-997F-E39F72141F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8872" y="1623277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0C0FA8DF-92A1-4644-B241-668BC51ABB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04323"/>
              </p:ext>
            </p:extLst>
          </p:nvPr>
        </p:nvGraphicFramePr>
        <p:xfrm>
          <a:off x="9567998" y="2367020"/>
          <a:ext cx="126206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name="方程式" r:id="rId6" imgW="482391" imgH="418918" progId="Equation.3">
                  <p:embed/>
                </p:oleObj>
              </mc:Choice>
              <mc:Fallback>
                <p:oleObj name="方程式" r:id="rId6" imgW="482391" imgH="418918" progId="Equation.3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0C0FA8DF-92A1-4644-B241-668BC51ABB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7998" y="2367020"/>
                        <a:ext cx="1262062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6">
            <a:extLst>
              <a:ext uri="{FF2B5EF4-FFF2-40B4-BE49-F238E27FC236}">
                <a16:creationId xmlns:a16="http://schemas.microsoft.com/office/drawing/2014/main" id="{06DFF7CA-5562-49F0-827F-EE8DC6CF8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702" y="3652232"/>
            <a:ext cx="512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dirty="0"/>
              <a:t>(15+27+5+15+60) / 5 = 24.4</a:t>
            </a:r>
            <a:endParaRPr lang="zh-TW" altLang="en-US" sz="2800" dirty="0"/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790D21CD-ADE3-488E-A22C-EDC5A27BF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769" y="2731352"/>
            <a:ext cx="367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dirty="0"/>
              <a:t>The average contrast of all edges </a:t>
            </a:r>
            <a:endParaRPr lang="zh-TW" altLang="en-US" dirty="0"/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04C50D90-BAD8-4A40-A7B1-541C02F8F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481" y="4378706"/>
            <a:ext cx="5881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/>
              <a:t>The best threshold </a:t>
            </a:r>
            <a:r>
              <a:rPr lang="en-US" altLang="zh-TW" i="1" dirty="0"/>
              <a:t>T</a:t>
            </a:r>
            <a:r>
              <a:rPr lang="en-US" altLang="zh-TW" i="1" baseline="-25000" dirty="0"/>
              <a:t>b</a:t>
            </a:r>
            <a:r>
              <a:rPr lang="en-US" altLang="zh-TW" dirty="0"/>
              <a:t> is determined by </a:t>
            </a:r>
            <a:r>
              <a:rPr lang="en-US" altLang="zh-TW" dirty="0">
                <a:solidFill>
                  <a:srgbClr val="0000FF"/>
                </a:solidFill>
              </a:rPr>
              <a:t>maximizing</a:t>
            </a:r>
          </a:p>
        </p:txBody>
      </p:sp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B053BF5F-98A7-439F-AE4E-3144A2FB3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150784"/>
              </p:ext>
            </p:extLst>
          </p:nvPr>
        </p:nvGraphicFramePr>
        <p:xfrm>
          <a:off x="7776309" y="5089243"/>
          <a:ext cx="1235430" cy="1048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方程式" r:id="rId8" imgW="508000" imgH="431800" progId="Equation.3">
                  <p:embed/>
                </p:oleObj>
              </mc:Choice>
              <mc:Fallback>
                <p:oleObj name="方程式" r:id="rId8" imgW="508000" imgH="431800" progId="Equation.3">
                  <p:embed/>
                  <p:pic>
                    <p:nvPicPr>
                      <p:cNvPr id="14" name="Object 7">
                        <a:extLst>
                          <a:ext uri="{FF2B5EF4-FFF2-40B4-BE49-F238E27FC236}">
                            <a16:creationId xmlns:a16="http://schemas.microsoft.com/office/drawing/2014/main" id="{B053BF5F-98A7-439F-AE4E-3144A2FB36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6309" y="5089243"/>
                        <a:ext cx="1235430" cy="10483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9FABFD1-9392-46DD-AE2D-03263C8D2BD9}"/>
                  </a:ext>
                </a:extLst>
              </p:cNvPr>
              <p:cNvSpPr txBox="1"/>
              <p:nvPr/>
            </p:nvSpPr>
            <p:spPr>
              <a:xfrm>
                <a:off x="1231765" y="2270977"/>
                <a:ext cx="301239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sz="2400" dirty="0">
                    <a:latin typeface="Rockwell "/>
                  </a:rPr>
                  <a:t>A = [</a:t>
                </a:r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latin typeface="Rockwell "/>
                  </a:rPr>
                  <a:t>],</a:t>
                </a:r>
                <a:endParaRPr lang="zh-TW" altLang="en-US" sz="2400" dirty="0">
                  <a:latin typeface="Rockwell "/>
                </a:endParaRPr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9FABFD1-9392-46DD-AE2D-03263C8D2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765" y="2270977"/>
                <a:ext cx="3012396" cy="830997"/>
              </a:xfrm>
              <a:prstGeom prst="rect">
                <a:avLst/>
              </a:prstGeom>
              <a:blipFill>
                <a:blip r:embed="rId10"/>
                <a:stretch>
                  <a:fillRect l="-3036" t="-66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1B5259-9373-4B8C-AD68-EFE7BF92BEA7}"/>
                  </a:ext>
                </a:extLst>
              </p:cNvPr>
              <p:cNvSpPr txBox="1"/>
              <p:nvPr/>
            </p:nvSpPr>
            <p:spPr>
              <a:xfrm>
                <a:off x="1231765" y="2811833"/>
                <a:ext cx="42560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zh-TW" sz="2400" dirty="0" smtClean="0">
                        <a:latin typeface="Cambria Math" panose="02040503050406030204" pitchFamily="18" charset="0"/>
                      </a:rPr>
                      <m:t>= [|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sz="2400" i="0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400" i="0" dirty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2400" i="0" dirty="0">
                        <a:latin typeface="Cambria Math" panose="02040503050406030204" pitchFamily="18" charset="0"/>
                      </a:rPr>
                      <m:t>|,|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altLang="zh-TW" sz="2400" i="0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400" i="0" dirty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2400" i="0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zh-TW" sz="2400" dirty="0">
                    <a:latin typeface="Rockwell "/>
                  </a:rPr>
                  <a:t>],</a:t>
                </a:r>
                <a:endParaRPr lang="zh-TW" altLang="en-US" sz="2400" dirty="0">
                  <a:latin typeface="Rockwell "/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1B5259-9373-4B8C-AD68-EFE7BF92B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765" y="2811833"/>
                <a:ext cx="4256089" cy="461665"/>
              </a:xfrm>
              <a:prstGeom prst="rect">
                <a:avLst/>
              </a:prstGeom>
              <a:blipFill>
                <a:blip r:embed="rId11"/>
                <a:stretch>
                  <a:fillRect l="-287" t="-11842" r="-1433" b="-27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8EEE7A-DD4D-4F1A-9691-0D391E909A11}"/>
              </a:ext>
            </a:extLst>
          </p:cNvPr>
          <p:cNvSpPr txBox="1"/>
          <p:nvPr/>
        </p:nvSpPr>
        <p:spPr>
          <a:xfrm>
            <a:off x="1645536" y="3474551"/>
            <a:ext cx="39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A</a:t>
            </a:r>
            <a:endParaRPr lang="zh-TW" altLang="en-US" sz="20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CBA0DAE-C103-46D7-9140-4A0A620177BE}"/>
              </a:ext>
            </a:extLst>
          </p:cNvPr>
          <p:cNvSpPr txBox="1"/>
          <p:nvPr/>
        </p:nvSpPr>
        <p:spPr>
          <a:xfrm>
            <a:off x="3159328" y="3463894"/>
            <a:ext cx="503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altLang="zh-TW" dirty="0"/>
              <a:t>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7041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432" y="1265259"/>
            <a:ext cx="10587716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Kohler 1981</a:t>
            </a:r>
          </a:p>
          <a:p>
            <a:r>
              <a:rPr lang="en-US" altLang="zh-TW" dirty="0"/>
              <a:t> White blood cell</a:t>
            </a:r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D038F4F-D351-4003-ACD1-9D6DFA01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9C63244-9A9C-4FD8-9A1A-3678ABC03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432" y="2810973"/>
            <a:ext cx="2819545" cy="19559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33C57C6-9CEC-4D4C-BE77-A783B7320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904" y="1773828"/>
            <a:ext cx="5134797" cy="16551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F21AA43-80EA-4B29-B425-A04A78377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905" y="4538847"/>
            <a:ext cx="5134797" cy="17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2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19685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164921"/>
            <a:ext cx="6427792" cy="4759629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What’s image segmentation?</a:t>
            </a:r>
          </a:p>
          <a:p>
            <a:pPr lvl="1"/>
            <a:r>
              <a:rPr lang="en-US" altLang="zh-TW" dirty="0"/>
              <a:t>partition of image into set of non-overlapping regions</a:t>
            </a:r>
          </a:p>
          <a:p>
            <a:pPr lvl="1"/>
            <a:r>
              <a:rPr lang="en-US" altLang="zh-TW" dirty="0"/>
              <a:t>Union of segmented regions is the entire image</a:t>
            </a:r>
          </a:p>
          <a:p>
            <a:pPr marL="0" lvl="1" indent="0">
              <a:buNone/>
            </a:pPr>
            <a:endParaRPr lang="en-US" altLang="zh-TW" sz="2400" dirty="0"/>
          </a:p>
          <a:p>
            <a:pPr marL="0" lvl="1" indent="0">
              <a:buNone/>
            </a:pPr>
            <a:endParaRPr lang="en-US" altLang="zh-TW" sz="2400" dirty="0"/>
          </a:p>
          <a:p>
            <a:pPr marL="0" lvl="1" indent="0">
              <a:buNone/>
            </a:pPr>
            <a:endParaRPr lang="en-US" altLang="zh-TW" sz="2400" dirty="0"/>
          </a:p>
          <a:p>
            <a:pPr marL="0" lvl="1" indent="0">
              <a:buNone/>
            </a:pPr>
            <a:endParaRPr lang="en-US" altLang="zh-TW" sz="2400" dirty="0"/>
          </a:p>
          <a:p>
            <a:pPr marL="0" lvl="1" indent="0">
              <a:buNone/>
            </a:pPr>
            <a:endParaRPr lang="en-US" altLang="zh-TW" sz="2400" dirty="0"/>
          </a:p>
          <a:p>
            <a:pPr marL="285750" lvl="1"/>
            <a:endParaRPr lang="en-US" altLang="zh-TW" sz="2400" dirty="0"/>
          </a:p>
          <a:p>
            <a:pPr marL="285750" lvl="1"/>
            <a:endParaRPr lang="en-US" altLang="zh-TW" sz="2400" dirty="0"/>
          </a:p>
          <a:p>
            <a:pPr marL="285750" lvl="1"/>
            <a:r>
              <a:rPr lang="en-US" altLang="zh-TW" sz="2400" dirty="0"/>
              <a:t>Segmentation purpose</a:t>
            </a:r>
          </a:p>
          <a:p>
            <a:pPr lvl="1"/>
            <a:r>
              <a:rPr lang="en-US" altLang="zh-TW" dirty="0"/>
              <a:t>Decompose image into meaningful parts to application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C3B73B3-6104-45F3-87AD-AB0DD2A7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9 Cut Mac版下载V1.3-9 Cut切图利器下载-pc6下载">
            <a:extLst>
              <a:ext uri="{FF2B5EF4-FFF2-40B4-BE49-F238E27FC236}">
                <a16:creationId xmlns:a16="http://schemas.microsoft.com/office/drawing/2014/main" id="{FE003C57-ABAE-4723-A42F-E022EB5A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t="37288" r="40249" b="21571"/>
          <a:stretch/>
        </p:blipFill>
        <p:spPr bwMode="auto">
          <a:xfrm>
            <a:off x="8996358" y="196850"/>
            <a:ext cx="2367644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图像处理：语义分割（sematic segmentation）_guangyacyb的博客-CSDN博客">
            <a:extLst>
              <a:ext uri="{FF2B5EF4-FFF2-40B4-BE49-F238E27FC236}">
                <a16:creationId xmlns:a16="http://schemas.microsoft.com/office/drawing/2014/main" id="{D662A6DD-00CF-4B9D-8006-24C984EB1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1"/>
          <a:stretch/>
        </p:blipFill>
        <p:spPr bwMode="auto">
          <a:xfrm>
            <a:off x="5125260" y="2713618"/>
            <a:ext cx="2633664" cy="20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图像处理：语义分割（sematic segmentation）_guangyacyb的博客-CSDN博客">
            <a:extLst>
              <a:ext uri="{FF2B5EF4-FFF2-40B4-BE49-F238E27FC236}">
                <a16:creationId xmlns:a16="http://schemas.microsoft.com/office/drawing/2014/main" id="{B916361C-BA59-4F5B-B296-2AECBA048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9"/>
          <a:stretch/>
        </p:blipFill>
        <p:spPr bwMode="auto">
          <a:xfrm>
            <a:off x="2040001" y="2713618"/>
            <a:ext cx="2604610" cy="20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04EA262-E4C9-E09A-9214-5D3BB292A8BD}"/>
              </a:ext>
            </a:extLst>
          </p:cNvPr>
          <p:cNvSpPr txBox="1"/>
          <p:nvPr/>
        </p:nvSpPr>
        <p:spPr>
          <a:xfrm>
            <a:off x="5781770" y="3126107"/>
            <a:ext cx="178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Background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6831999-CB64-C2D0-78E5-33DFF8C62D96}"/>
              </a:ext>
            </a:extLst>
          </p:cNvPr>
          <p:cNvSpPr txBox="1"/>
          <p:nvPr/>
        </p:nvSpPr>
        <p:spPr>
          <a:xfrm>
            <a:off x="5751154" y="3731893"/>
            <a:ext cx="87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Dog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745CA9-635B-42C8-CEFE-E081E18E5935}"/>
              </a:ext>
            </a:extLst>
          </p:cNvPr>
          <p:cNvSpPr txBox="1"/>
          <p:nvPr/>
        </p:nvSpPr>
        <p:spPr>
          <a:xfrm>
            <a:off x="6673947" y="3844713"/>
            <a:ext cx="118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Cat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0627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Kohler 1981</a:t>
            </a:r>
          </a:p>
          <a:p>
            <a:r>
              <a:rPr lang="en-US" altLang="zh-TW" dirty="0"/>
              <a:t>cribriform breast duct</a:t>
            </a:r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2D5D64A-DCBF-450C-8FBF-AFF407D9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3403599-59E6-4DD9-AE98-E7D29186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56" y="2370856"/>
            <a:ext cx="2863997" cy="19495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AE35E61-36FB-4057-AA6F-C9643252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94" y="872067"/>
            <a:ext cx="5372034" cy="186140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26E88A9-383A-4A81-8699-B3620BBB5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294" y="3003153"/>
            <a:ext cx="5428288" cy="18614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3BD4ABF-C7CC-4D32-BEDF-605160805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293" y="4996478"/>
            <a:ext cx="5428287" cy="1689664"/>
          </a:xfrm>
          <a:prstGeom prst="rect">
            <a:avLst/>
          </a:prstGeom>
        </p:spPr>
      </p:pic>
      <p:pic>
        <p:nvPicPr>
          <p:cNvPr id="6146" name="Picture 2" descr="Breast cribriform ductal carcinoma in situ (DCIS) (H&amp;E stain, X200... |  Download Scientific Diagram">
            <a:extLst>
              <a:ext uri="{FF2B5EF4-FFF2-40B4-BE49-F238E27FC236}">
                <a16:creationId xmlns:a16="http://schemas.microsoft.com/office/drawing/2014/main" id="{2720E21D-5812-46E4-82D0-BDD490CF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56" y="4634193"/>
            <a:ext cx="2898599" cy="214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49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zh-TW" dirty="0"/>
              <a:t>Panda and Rosenfeld 1978</a:t>
            </a:r>
          </a:p>
          <a:p>
            <a:r>
              <a:rPr lang="en-US" altLang="zh-TW" dirty="0"/>
              <a:t>Approach for segmenting white blob against dark background</a:t>
            </a:r>
          </a:p>
          <a:p>
            <a:r>
              <a:rPr lang="en-US" altLang="zh-TW" dirty="0"/>
              <a:t>Assumption (edge):</a:t>
            </a:r>
          </a:p>
          <a:p>
            <a:pPr lvl="1"/>
            <a:r>
              <a:rPr lang="en-US" altLang="zh-TW" dirty="0">
                <a:solidFill>
                  <a:schemeClr val="accent1"/>
                </a:solidFill>
              </a:rPr>
              <a:t>Low gradient?</a:t>
            </a:r>
            <a:endParaRPr lang="en-US" altLang="zh-TW" dirty="0"/>
          </a:p>
          <a:p>
            <a:pPr lvl="2"/>
            <a:r>
              <a:rPr lang="en-US" altLang="zh-TW" dirty="0"/>
              <a:t>Not likely to be an edge </a:t>
            </a:r>
            <a:r>
              <a:rPr lang="en-US" altLang="zh-TW" dirty="0">
                <a:sym typeface="Wingdings" panose="05000000000000000000" pitchFamily="2" charset="2"/>
              </a:rPr>
              <a:t> Either dark background or bright blob pixel.</a:t>
            </a:r>
          </a:p>
          <a:p>
            <a:pPr marL="914400" lvl="2" indent="0">
              <a:buNone/>
            </a:pPr>
            <a:r>
              <a:rPr lang="en-US" altLang="zh-TW" dirty="0"/>
              <a:t>       Histogram: </a:t>
            </a:r>
            <a:r>
              <a:rPr lang="en-US" altLang="zh-TW" dirty="0">
                <a:solidFill>
                  <a:schemeClr val="accent1"/>
                </a:solidFill>
              </a:rPr>
              <a:t>bimodal</a:t>
            </a:r>
          </a:p>
          <a:p>
            <a:pPr marL="914400" lvl="2" indent="0">
              <a:buNone/>
            </a:pPr>
            <a:r>
              <a:rPr lang="en-US" altLang="zh-TW" dirty="0"/>
              <a:t>       Good threshold: valley </a:t>
            </a:r>
          </a:p>
          <a:p>
            <a:pPr lvl="1"/>
            <a:r>
              <a:rPr lang="en-US" altLang="zh-TW" dirty="0">
                <a:solidFill>
                  <a:schemeClr val="accent1"/>
                </a:solidFill>
              </a:rPr>
              <a:t>High gradient?</a:t>
            </a:r>
            <a:r>
              <a:rPr lang="en-US" altLang="zh-TW" dirty="0"/>
              <a:t> </a:t>
            </a:r>
          </a:p>
          <a:p>
            <a:pPr lvl="2"/>
            <a:r>
              <a:rPr lang="en-US" altLang="zh-TW" dirty="0"/>
              <a:t>Likely to be an edge. </a:t>
            </a:r>
            <a:r>
              <a:rPr lang="en-US" altLang="zh-TW" dirty="0">
                <a:sym typeface="Wingdings" panose="05000000000000000000" pitchFamily="2" charset="2"/>
              </a:rPr>
              <a:t> </a:t>
            </a:r>
            <a:r>
              <a:rPr lang="en-US" altLang="zh-TW" dirty="0">
                <a:solidFill>
                  <a:schemeClr val="accent1"/>
                </a:solidFill>
                <a:sym typeface="Wingdings" panose="05000000000000000000" pitchFamily="2" charset="2"/>
              </a:rPr>
              <a:t>Bimodal. </a:t>
            </a:r>
          </a:p>
          <a:p>
            <a:pPr marL="457200" lvl="1" indent="0">
              <a:buNone/>
            </a:pPr>
            <a:r>
              <a:rPr lang="en-US" altLang="zh-TW" dirty="0"/>
              <a:t>               </a:t>
            </a:r>
            <a:r>
              <a:rPr lang="en-US" altLang="zh-TW" sz="1600" dirty="0"/>
              <a:t>Histogram: </a:t>
            </a:r>
            <a:r>
              <a:rPr lang="en-US" altLang="zh-TW" sz="1600" dirty="0">
                <a:solidFill>
                  <a:schemeClr val="accent1"/>
                </a:solidFill>
              </a:rPr>
              <a:t>unimodal</a:t>
            </a:r>
          </a:p>
          <a:p>
            <a:pPr marL="457200" lvl="1" indent="0">
              <a:buNone/>
            </a:pPr>
            <a:r>
              <a:rPr lang="en-US" altLang="zh-TW" sz="1600" dirty="0"/>
              <a:t>                 Good threshold: mean</a:t>
            </a:r>
          </a:p>
          <a:p>
            <a:r>
              <a:rPr lang="en-US" altLang="zh-TW" dirty="0">
                <a:solidFill>
                  <a:schemeClr val="accent1"/>
                </a:solidFill>
              </a:rPr>
              <a:t>2 threshold values</a:t>
            </a:r>
          </a:p>
          <a:p>
            <a:pPr lvl="1"/>
            <a:r>
              <a:rPr lang="en-US" altLang="zh-TW" dirty="0"/>
              <a:t>one for low-gradient pixels </a:t>
            </a:r>
          </a:p>
          <a:p>
            <a:pPr lvl="1"/>
            <a:r>
              <a:rPr lang="en-US" altLang="zh-TW" dirty="0"/>
              <a:t>one for high-gradient pixels.</a:t>
            </a:r>
          </a:p>
          <a:p>
            <a:endParaRPr lang="en-US" altLang="zh-TW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zh-TW" sz="22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837B751-E00B-4D67-8CCA-144EF78B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AB8031-2C0B-219D-B779-57052068A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3908" r="27313" b="19228"/>
          <a:stretch/>
        </p:blipFill>
        <p:spPr bwMode="auto">
          <a:xfrm>
            <a:off x="7369185" y="3272970"/>
            <a:ext cx="3582671" cy="32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329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FLIR (Forward Looking Infra-Red) image </a:t>
            </a:r>
          </a:p>
          <a:p>
            <a:pPr lvl="1"/>
            <a:r>
              <a:rPr lang="en-US" altLang="zh-TW" dirty="0"/>
              <a:t>from NATO (North Atlantic Treaty Organization) database</a:t>
            </a:r>
          </a:p>
          <a:p>
            <a:endParaRPr lang="en-US" altLang="zh-TW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zh-TW" sz="22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18A730D-3553-4B2E-9381-8E924143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F652504-9035-485C-89BE-3A17B29D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46" y="2147844"/>
            <a:ext cx="6196013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326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595E1A-34FC-7CA7-9296-0E49A3D4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A20C8B8-57CD-480A-88AD-7B97C04A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96" y="1367631"/>
            <a:ext cx="8146333" cy="503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681C544-0FFB-AC2D-882B-9E42378A5132}"/>
              </a:ext>
            </a:extLst>
          </p:cNvPr>
          <p:cNvSpPr txBox="1"/>
          <p:nvPr/>
        </p:nvSpPr>
        <p:spPr>
          <a:xfrm>
            <a:off x="2968342" y="4601929"/>
            <a:ext cx="205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</a:rPr>
              <a:t>Thresholded</a:t>
            </a:r>
            <a:r>
              <a:rPr lang="en-US" altLang="zh-TW" dirty="0">
                <a:solidFill>
                  <a:schemeClr val="bg1"/>
                </a:solidFill>
              </a:rPr>
              <a:t> at 190 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97124B3-D869-231D-8D69-1F2EA20EB148}"/>
              </a:ext>
            </a:extLst>
          </p:cNvPr>
          <p:cNvSpPr txBox="1"/>
          <p:nvPr/>
        </p:nvSpPr>
        <p:spPr>
          <a:xfrm>
            <a:off x="7272432" y="4601929"/>
            <a:ext cx="205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</a:rPr>
              <a:t>Thresholded</a:t>
            </a:r>
            <a:r>
              <a:rPr lang="en-US" altLang="zh-TW" dirty="0">
                <a:solidFill>
                  <a:schemeClr val="bg1"/>
                </a:solidFill>
              </a:rPr>
              <a:t> at 159 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0C5117B2-E7FC-D6ED-4747-0C561E41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4967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6E3ADAE-3AC2-A2CB-7150-074D5BE4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CD84F66-ADA5-F202-75CB-409753D7C27F}"/>
              </a:ext>
            </a:extLst>
          </p:cNvPr>
          <p:cNvSpPr txBox="1"/>
          <p:nvPr/>
        </p:nvSpPr>
        <p:spPr>
          <a:xfrm>
            <a:off x="2132556" y="1143092"/>
            <a:ext cx="609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2400" dirty="0"/>
              <a:t>pixels having large gradient magnitude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8B93105-7FA2-4A61-ACF3-88EB7F4F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49" y="1992965"/>
            <a:ext cx="644048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4">
            <a:extLst>
              <a:ext uri="{FF2B5EF4-FFF2-40B4-BE49-F238E27FC236}">
                <a16:creationId xmlns:a16="http://schemas.microsoft.com/office/drawing/2014/main" id="{56BCD24D-8401-F712-B5A7-1874A0CE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488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BB961B-8AA8-6411-E778-AB17D5A02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872067"/>
            <a:ext cx="10018713" cy="852815"/>
          </a:xfrm>
        </p:spPr>
        <p:txBody>
          <a:bodyPr/>
          <a:lstStyle/>
          <a:p>
            <a:pPr eaLnBrk="1" hangingPunct="1"/>
            <a:r>
              <a:rPr lang="en-US" altLang="zh-TW" dirty="0"/>
              <a:t>2D gray level intensity-gradient space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C08A8EF-10A6-D656-6666-6B5C013C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7F0C0E4-3CB1-47DE-8DAB-C86CD758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3121" y="1448357"/>
            <a:ext cx="5057253" cy="500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標題 4">
            <a:extLst>
              <a:ext uri="{FF2B5EF4-FFF2-40B4-BE49-F238E27FC236}">
                <a16:creationId xmlns:a16="http://schemas.microsoft.com/office/drawing/2014/main" id="{0BFEAC85-434B-1741-9983-2CB15E13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0728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0A653F-D4C4-1453-1D8F-0E97E959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4BD5DC7-82C0-47BE-B452-64912FDD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76" y="2184130"/>
            <a:ext cx="652145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C630944-2475-C8C5-7EEE-4F9A20BD0E46}"/>
              </a:ext>
            </a:extLst>
          </p:cNvPr>
          <p:cNvSpPr txBox="1"/>
          <p:nvPr/>
        </p:nvSpPr>
        <p:spPr>
          <a:xfrm>
            <a:off x="1484308" y="1166537"/>
            <a:ext cx="10018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resulting segmentation: bright object with slightly darker appendage on top</a:t>
            </a:r>
          </a:p>
          <a:p>
            <a:endParaRPr lang="zh-TW" altLang="en-US" dirty="0"/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B429F4AF-3C16-80D8-3BB8-8DE8BA829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9350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553227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dirty="0"/>
              <a:t>10.2.2 Multidimensional Measurement-Space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84" y="184909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LANDSAT image: consists of seven separate images called bands</a:t>
            </a:r>
          </a:p>
          <a:p>
            <a:r>
              <a:rPr lang="en-US" altLang="zh-TW" dirty="0"/>
              <a:t>Constraints of reality</a:t>
            </a:r>
          </a:p>
          <a:p>
            <a:endParaRPr lang="en-US" altLang="zh-TW" dirty="0"/>
          </a:p>
          <a:p>
            <a:pPr marL="839788" lvl="1" indent="-495300" eaLnBrk="1" hangingPunct="1">
              <a:buSzTx/>
              <a:buFont typeface="Wingdings" panose="05000000000000000000" pitchFamily="2" charset="2"/>
              <a:buAutoNum type="arabicPeriod"/>
            </a:pPr>
            <a:r>
              <a:rPr lang="en-US" altLang="zh-TW" sz="2400" b="1" dirty="0"/>
              <a:t>high correlation between band-to-band pixel values</a:t>
            </a:r>
          </a:p>
          <a:p>
            <a:pPr marL="839788" lvl="1" indent="-495300" eaLnBrk="1" hangingPunct="1">
              <a:buSzTx/>
              <a:buFont typeface="Wingdings" panose="05000000000000000000" pitchFamily="2" charset="2"/>
              <a:buAutoNum type="arabicPeriod"/>
            </a:pPr>
            <a:endParaRPr lang="en-US" altLang="zh-TW" sz="2400" b="1" dirty="0"/>
          </a:p>
          <a:p>
            <a:pPr marL="839788" lvl="1" indent="-495300" eaLnBrk="1" hangingPunct="1">
              <a:buSzTx/>
              <a:buFont typeface="Wingdings" panose="05000000000000000000" pitchFamily="2" charset="2"/>
              <a:buAutoNum type="arabicPeriod"/>
            </a:pPr>
            <a:r>
              <a:rPr lang="en-US" altLang="zh-TW" sz="2400" b="1" dirty="0"/>
              <a:t>large amount of spatial redundancy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in image data</a:t>
            </a:r>
          </a:p>
          <a:p>
            <a:endParaRPr lang="en-US" altLang="zh-TW" dirty="0"/>
          </a:p>
          <a:p>
            <a:endParaRPr lang="en-US" altLang="zh-TW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zh-TW" sz="22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56D83AF-82DF-4F12-92D3-F97D9DEB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64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807" y="1382616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sz="2400" b="1" dirty="0"/>
              <a:t>Spectral sensitivity of LANDSAT 7 Bands</a:t>
            </a:r>
            <a:endParaRPr lang="en-US" altLang="zh-TW" sz="2000" b="1" dirty="0"/>
          </a:p>
          <a:p>
            <a:pPr lvl="1"/>
            <a:endParaRPr lang="en-US" altLang="zh-TW" sz="800" b="1" dirty="0"/>
          </a:p>
          <a:p>
            <a:pPr lvl="1"/>
            <a:r>
              <a:rPr lang="en-US" altLang="zh-TW" b="1" dirty="0"/>
              <a:t>0.45-0.52 µm	Blue-Green</a:t>
            </a:r>
          </a:p>
          <a:p>
            <a:pPr lvl="1"/>
            <a:r>
              <a:rPr lang="en-US" altLang="zh-TW" b="1" dirty="0"/>
              <a:t>0.52-0.60 µm	Green</a:t>
            </a:r>
          </a:p>
          <a:p>
            <a:pPr lvl="1"/>
            <a:r>
              <a:rPr lang="en-US" altLang="zh-TW" b="1" dirty="0"/>
              <a:t>0.63-0.69 µm	Red</a:t>
            </a:r>
          </a:p>
          <a:p>
            <a:pPr lvl="1"/>
            <a:r>
              <a:rPr lang="en-US" altLang="zh-TW" b="1" dirty="0"/>
              <a:t>0.76-0.90 µm	Near-IR</a:t>
            </a:r>
          </a:p>
          <a:p>
            <a:pPr lvl="1"/>
            <a:r>
              <a:rPr lang="en-US" altLang="zh-TW" b="1" dirty="0"/>
              <a:t>1.55-1.75 µm	Shortwave-IR</a:t>
            </a:r>
          </a:p>
          <a:p>
            <a:pPr lvl="1"/>
            <a:r>
              <a:rPr lang="en-US" altLang="zh-TW" b="1" dirty="0"/>
              <a:t>10.40-12.50 µm           Thermal-IR</a:t>
            </a:r>
          </a:p>
          <a:p>
            <a:pPr lvl="1"/>
            <a:r>
              <a:rPr lang="en-US" altLang="zh-TW" b="1" dirty="0"/>
              <a:t>2.08-2.35 µm	Mid-IR</a:t>
            </a:r>
          </a:p>
          <a:p>
            <a:pPr lvl="1"/>
            <a:endParaRPr lang="en-US" altLang="zh-TW" b="1" dirty="0"/>
          </a:p>
          <a:p>
            <a:pPr lvl="1"/>
            <a:endParaRPr lang="en-US" altLang="zh-TW" dirty="0"/>
          </a:p>
          <a:p>
            <a:endParaRPr lang="en-US" altLang="zh-TW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zh-TW" sz="22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0593920-7F5E-4C78-A5D6-85549DEED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4B6B4DB-D883-4E81-BE74-00CEAA23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83" y="2053543"/>
            <a:ext cx="5665940" cy="188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CF36F14-23AE-4232-A025-7F4AE863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6" b="4051"/>
          <a:stretch/>
        </p:blipFill>
        <p:spPr bwMode="auto">
          <a:xfrm>
            <a:off x="6346352" y="4264810"/>
            <a:ext cx="5665940" cy="242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4">
            <a:extLst>
              <a:ext uri="{FF2B5EF4-FFF2-40B4-BE49-F238E27FC236}">
                <a16:creationId xmlns:a16="http://schemas.microsoft.com/office/drawing/2014/main" id="{EFBCB7D7-3401-D0B5-C92F-7C3F38A070B9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1553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10.2.2 Multidimensional Measurement-Space Clustering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C0B13C-FF8C-46B2-9CAC-DFFDD7E36389}"/>
              </a:ext>
            </a:extLst>
          </p:cNvPr>
          <p:cNvSpPr txBox="1"/>
          <p:nvPr/>
        </p:nvSpPr>
        <p:spPr>
          <a:xfrm>
            <a:off x="1484309" y="4547632"/>
            <a:ext cx="3967585" cy="1725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MSS: Multispectral Scanner System</a:t>
            </a:r>
          </a:p>
          <a:p>
            <a:pPr>
              <a:lnSpc>
                <a:spcPct val="120000"/>
              </a:lnSpc>
            </a:pPr>
            <a:r>
              <a:rPr lang="en-US" altLang="zh-TW" dirty="0"/>
              <a:t>OLI: Operational Land Imager</a:t>
            </a:r>
          </a:p>
          <a:p>
            <a:pPr>
              <a:lnSpc>
                <a:spcPct val="120000"/>
              </a:lnSpc>
            </a:pPr>
            <a:r>
              <a:rPr lang="en-US" altLang="zh-TW" dirty="0"/>
              <a:t>TIRS: Thermal Infrared Sensor</a:t>
            </a:r>
          </a:p>
          <a:p>
            <a:pPr>
              <a:lnSpc>
                <a:spcPct val="120000"/>
              </a:lnSpc>
            </a:pPr>
            <a:r>
              <a:rPr lang="en-US" altLang="zh-TW" dirty="0"/>
              <a:t>ETM: Enhanced Thematic Mapper</a:t>
            </a:r>
          </a:p>
          <a:p>
            <a:pPr>
              <a:lnSpc>
                <a:spcPct val="120000"/>
              </a:lnSpc>
            </a:pPr>
            <a:r>
              <a:rPr lang="en-US" altLang="zh-TW" dirty="0"/>
              <a:t>TM: Thematic Mapper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997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投影片編號版面配置區 1">
            <a:extLst>
              <a:ext uri="{FF2B5EF4-FFF2-40B4-BE49-F238E27FC236}">
                <a16:creationId xmlns:a16="http://schemas.microsoft.com/office/drawing/2014/main" id="{15FA6EA1-0F33-4DD9-BCA4-6AC88F2B6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9DD9AB4-2BC4-484A-A616-767C0E5E7C29}" type="slidenum">
              <a:rPr lang="zh-TW" altLang="en-US"/>
              <a:pPr/>
              <a:t>39</a:t>
            </a:fld>
            <a:endParaRPr lang="zh-TW" altLang="en-US"/>
          </a:p>
        </p:txBody>
      </p:sp>
      <p:pic>
        <p:nvPicPr>
          <p:cNvPr id="105478" name="Picture 4">
            <a:extLst>
              <a:ext uri="{FF2B5EF4-FFF2-40B4-BE49-F238E27FC236}">
                <a16:creationId xmlns:a16="http://schemas.microsoft.com/office/drawing/2014/main" id="{F54A6A4D-DE98-45D5-9856-08D0524E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-23813"/>
            <a:ext cx="5434012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710" y="1119717"/>
            <a:ext cx="10018713" cy="5985933"/>
          </a:xfrm>
        </p:spPr>
        <p:txBody>
          <a:bodyPr anchor="t">
            <a:normAutofit/>
          </a:bodyPr>
          <a:lstStyle/>
          <a:p>
            <a:r>
              <a:rPr lang="en-US" altLang="zh-TW" sz="3200" dirty="0"/>
              <a:t>It’s very difficult to tell a computer program </a:t>
            </a:r>
          </a:p>
          <a:p>
            <a:pPr marL="742950" lvl="2"/>
            <a:r>
              <a:rPr lang="en-US" altLang="zh-TW" sz="2400" dirty="0"/>
              <a:t>What constitutes a “</a:t>
            </a:r>
            <a:r>
              <a:rPr lang="en-US" altLang="zh-TW" sz="2800" dirty="0">
                <a:solidFill>
                  <a:schemeClr val="accent1"/>
                </a:solidFill>
              </a:rPr>
              <a:t>meaningful</a:t>
            </a:r>
            <a:r>
              <a:rPr lang="en-US" altLang="zh-TW" sz="2400" dirty="0"/>
              <a:t>” segmentation?</a:t>
            </a:r>
            <a:endParaRPr lang="de-DE" altLang="zh-TW" dirty="0"/>
          </a:p>
          <a:p>
            <a:r>
              <a:rPr lang="de-DE" altLang="zh-TW" sz="2400" dirty="0"/>
              <a:t>Guidelines:</a:t>
            </a:r>
          </a:p>
          <a:p>
            <a:pPr lvl="1"/>
            <a:r>
              <a:rPr lang="de-DE" altLang="zh-TW" sz="2400" dirty="0"/>
              <a:t>Regions of an image segmentation </a:t>
            </a:r>
          </a:p>
          <a:p>
            <a:pPr lvl="2"/>
            <a:r>
              <a:rPr lang="de-DE" altLang="zh-TW" sz="2400" dirty="0">
                <a:solidFill>
                  <a:schemeClr val="accent1"/>
                </a:solidFill>
              </a:rPr>
              <a:t>Uniform</a:t>
            </a:r>
            <a:r>
              <a:rPr lang="de-DE" altLang="zh-TW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zh-TW" sz="2400" dirty="0"/>
              <a:t>and </a:t>
            </a:r>
            <a:r>
              <a:rPr lang="de-DE" altLang="zh-TW" sz="2400" dirty="0">
                <a:solidFill>
                  <a:schemeClr val="accent1"/>
                </a:solidFill>
              </a:rPr>
              <a:t>homogeneous</a:t>
            </a:r>
            <a:r>
              <a:rPr lang="de-DE" altLang="zh-TW" sz="2400" dirty="0">
                <a:solidFill>
                  <a:srgbClr val="00B0F0"/>
                </a:solidFill>
              </a:rPr>
              <a:t> </a:t>
            </a:r>
            <a:r>
              <a:rPr lang="de-DE" altLang="zh-TW" sz="2400" dirty="0"/>
              <a:t>with respect to some characteristic.</a:t>
            </a:r>
          </a:p>
          <a:p>
            <a:pPr lvl="3"/>
            <a:r>
              <a:rPr lang="de-DE" altLang="zh-TW" sz="2400" dirty="0"/>
              <a:t>Gray level or texture. </a:t>
            </a:r>
          </a:p>
          <a:p>
            <a:pPr lvl="1"/>
            <a:r>
              <a:rPr lang="en-US" altLang="zh-TW" sz="2400" dirty="0"/>
              <a:t>Adjacent regions of a segmentation </a:t>
            </a:r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Significantly different </a:t>
            </a:r>
            <a:r>
              <a:rPr lang="en-US" altLang="zh-TW" sz="2400" dirty="0"/>
              <a:t>values with respect to the characteristic on which they are uniform. </a:t>
            </a:r>
          </a:p>
          <a:p>
            <a:pPr lvl="1"/>
            <a:r>
              <a:rPr lang="de-DE" altLang="zh-TW" sz="2400" dirty="0"/>
              <a:t>Region interiors should be </a:t>
            </a:r>
            <a:r>
              <a:rPr lang="de-DE" altLang="zh-TW" sz="2400" dirty="0">
                <a:solidFill>
                  <a:schemeClr val="accent1"/>
                </a:solidFill>
              </a:rPr>
              <a:t>simple</a:t>
            </a:r>
            <a:r>
              <a:rPr lang="de-DE" altLang="zh-TW" sz="2400" dirty="0"/>
              <a:t> and without many small holes. </a:t>
            </a:r>
          </a:p>
          <a:p>
            <a:pPr lvl="1"/>
            <a:r>
              <a:rPr lang="en-US" altLang="zh-TW" sz="2400" dirty="0"/>
              <a:t>Boundaries of each segment should be </a:t>
            </a:r>
            <a:r>
              <a:rPr lang="en-US" altLang="zh-TW" sz="2400" dirty="0">
                <a:solidFill>
                  <a:schemeClr val="accent1"/>
                </a:solidFill>
              </a:rPr>
              <a:t>simple, not ragged</a:t>
            </a:r>
            <a:r>
              <a:rPr lang="en-US" altLang="zh-TW" sz="2400" dirty="0"/>
              <a:t>, and must be </a:t>
            </a:r>
            <a:r>
              <a:rPr lang="en-US" altLang="zh-TW" sz="2400" dirty="0">
                <a:solidFill>
                  <a:schemeClr val="accent1"/>
                </a:solidFill>
              </a:rPr>
              <a:t>spatially accurate</a:t>
            </a:r>
            <a:r>
              <a:rPr lang="en-US" altLang="zh-TW" sz="2400" dirty="0"/>
              <a:t>. </a:t>
            </a: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408BAB2-54B3-4774-A9CC-1C286B175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29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投影片編號版面配置區 1">
            <a:extLst>
              <a:ext uri="{FF2B5EF4-FFF2-40B4-BE49-F238E27FC236}">
                <a16:creationId xmlns:a16="http://schemas.microsoft.com/office/drawing/2014/main" id="{010CFEF9-0F5F-49F2-A64E-48DE1B8D0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27405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FB16160-528C-46A1-BBCC-FC2CD0078C9E}" type="slidenum">
              <a:rPr lang="zh-TW" altLang="en-US"/>
              <a:pPr/>
              <a:t>40</a:t>
            </a:fld>
            <a:endParaRPr lang="zh-TW" altLang="en-US"/>
          </a:p>
        </p:txBody>
      </p:sp>
      <p:pic>
        <p:nvPicPr>
          <p:cNvPr id="107526" name="圖片 2">
            <a:extLst>
              <a:ext uri="{FF2B5EF4-FFF2-40B4-BE49-F238E27FC236}">
                <a16:creationId xmlns:a16="http://schemas.microsoft.com/office/drawing/2014/main" id="{B2347D1C-05F6-4A46-97CB-D1587655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50" y="1131887"/>
            <a:ext cx="2919413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文字方塊 3">
            <a:extLst>
              <a:ext uri="{FF2B5EF4-FFF2-40B4-BE49-F238E27FC236}">
                <a16:creationId xmlns:a16="http://schemas.microsoft.com/office/drawing/2014/main" id="{BC50ACAC-4EA9-4825-9E08-0CCE5949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1762126"/>
            <a:ext cx="4891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dirty="0"/>
              <a:t>Band1: c1,c2,c3 </a:t>
            </a:r>
            <a:r>
              <a:rPr lang="zh-TW" altLang="en-US" sz="2800" dirty="0"/>
              <a:t> </a:t>
            </a:r>
            <a:r>
              <a:rPr lang="en-US" altLang="zh-TW" sz="2800" dirty="0"/>
              <a:t>3</a:t>
            </a:r>
            <a:r>
              <a:rPr lang="zh-TW" altLang="en-US" sz="2800" dirty="0"/>
              <a:t> </a:t>
            </a:r>
            <a:r>
              <a:rPr lang="en-US" altLang="zh-TW" sz="2800" dirty="0"/>
              <a:t>clusters</a:t>
            </a:r>
            <a:endParaRPr lang="zh-TW" altLang="en-US" sz="2600" dirty="0"/>
          </a:p>
        </p:txBody>
      </p:sp>
      <p:sp>
        <p:nvSpPr>
          <p:cNvPr id="107528" name="文字方塊 9">
            <a:extLst>
              <a:ext uri="{FF2B5EF4-FFF2-40B4-BE49-F238E27FC236}">
                <a16:creationId xmlns:a16="http://schemas.microsoft.com/office/drawing/2014/main" id="{F54B498E-08F8-43CF-B373-A9691ACB4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463" y="2262187"/>
            <a:ext cx="45005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dirty="0"/>
              <a:t>Band2: c4,c5</a:t>
            </a:r>
            <a:r>
              <a:rPr lang="zh-TW" altLang="en-US" sz="2800" dirty="0"/>
              <a:t>  </a:t>
            </a:r>
            <a:r>
              <a:rPr lang="en-US" altLang="zh-TW" sz="2800" dirty="0"/>
              <a:t>2</a:t>
            </a:r>
            <a:r>
              <a:rPr lang="zh-TW" altLang="en-US" sz="2800" dirty="0"/>
              <a:t> </a:t>
            </a:r>
            <a:r>
              <a:rPr lang="en-US" altLang="zh-TW" sz="2800" dirty="0"/>
              <a:t>clusters</a:t>
            </a:r>
            <a:endParaRPr lang="zh-TW" altLang="en-US" sz="2600" dirty="0"/>
          </a:p>
        </p:txBody>
      </p:sp>
      <p:sp>
        <p:nvSpPr>
          <p:cNvPr id="107529" name="文字方塊 5">
            <a:extLst>
              <a:ext uri="{FF2B5EF4-FFF2-40B4-BE49-F238E27FC236}">
                <a16:creationId xmlns:a16="http://schemas.microsoft.com/office/drawing/2014/main" id="{40889959-1E11-4054-8261-269214F98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463" y="3925669"/>
            <a:ext cx="739933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600" dirty="0"/>
              <a:t>Clusters could be {(c1,c4),(c1,c5) ,(c2,c4) ,(c2,c5) ,(c3,c4) ,(c3,c5)}</a:t>
            </a:r>
          </a:p>
          <a:p>
            <a:r>
              <a:rPr lang="en-US" altLang="zh-TW" sz="2600" dirty="0"/>
              <a:t>in Band1 +</a:t>
            </a:r>
            <a:r>
              <a:rPr lang="zh-TW" altLang="en-US" sz="2600" dirty="0"/>
              <a:t> </a:t>
            </a:r>
            <a:r>
              <a:rPr lang="en-US" altLang="zh-TW" sz="2600" dirty="0"/>
              <a:t>Band2</a:t>
            </a:r>
            <a:endParaRPr lang="zh-TW" altLang="en-US" sz="2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 Region Growing 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 segmentation technique based on the </a:t>
            </a:r>
            <a:r>
              <a:rPr lang="en-US" altLang="zh-TW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similarity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of adjacent pixels.</a:t>
            </a:r>
          </a:p>
          <a:p>
            <a:pPr lvl="1"/>
            <a:endParaRPr lang="en-US" altLang="zh-TW" sz="800" dirty="0"/>
          </a:p>
          <a:p>
            <a:pPr lvl="1"/>
            <a:r>
              <a:rPr lang="en-US" altLang="zh-TW" dirty="0"/>
              <a:t>Predefined seed pixels</a:t>
            </a:r>
          </a:p>
          <a:p>
            <a:pPr lvl="1"/>
            <a:r>
              <a:rPr lang="en-US" altLang="zh-TW" dirty="0"/>
              <a:t>Growing criteria</a:t>
            </a:r>
          </a:p>
          <a:p>
            <a:pPr lvl="1"/>
            <a:r>
              <a:rPr lang="en-US" altLang="zh-TW" dirty="0"/>
              <a:t>Stop conditions</a:t>
            </a:r>
          </a:p>
          <a:p>
            <a:pPr lvl="2"/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8E2939A-EE3D-4BB2-9D37-80B8790F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5A6776-EDCD-41BD-B513-701EFD5FC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2"/>
          <a:stretch/>
        </p:blipFill>
        <p:spPr bwMode="auto">
          <a:xfrm>
            <a:off x="5312797" y="1445691"/>
            <a:ext cx="3429000" cy="14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6577DA9-68E4-4A49-99B4-CE3EFA7E2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8" b="7945"/>
          <a:stretch/>
        </p:blipFill>
        <p:spPr bwMode="auto">
          <a:xfrm>
            <a:off x="8665688" y="1387239"/>
            <a:ext cx="3429000" cy="14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643EE68-C43C-4B15-8E62-F8F7EA37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42" y="3813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4C32E56-1497-4414-9016-6523F320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28" y="3813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56338A3-2F5C-4473-9238-988D7395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14" y="3813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E4C98B9-0E1C-4FBB-9B93-8FE7BD1C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813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393579B-A1D7-4055-B221-FEE2A19C11C9}"/>
              </a:ext>
            </a:extLst>
          </p:cNvPr>
          <p:cNvSpPr txBox="1"/>
          <p:nvPr/>
        </p:nvSpPr>
        <p:spPr>
          <a:xfrm>
            <a:off x="2013856" y="6422571"/>
            <a:ext cx="392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MRI: Magnetic Resonance Image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4733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10.3.1 Single-Linkage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sz="2400" dirty="0"/>
              <a:t>Neighboring pixels whose properties are similar enough are joined by an arc.</a:t>
            </a:r>
          </a:p>
          <a:p>
            <a:pPr>
              <a:defRPr/>
            </a:pPr>
            <a:r>
              <a:rPr lang="en-US" altLang="zh-TW" sz="2400" dirty="0"/>
              <a:t>Two pixels connected by edge: if </a:t>
            </a:r>
            <a:r>
              <a:rPr lang="en-US" altLang="zh-TW" sz="2400" dirty="0">
                <a:solidFill>
                  <a:schemeClr val="accent1"/>
                </a:solidFill>
              </a:rPr>
              <a:t>4-neighbor</a:t>
            </a:r>
            <a:r>
              <a:rPr lang="en-US" altLang="zh-TW" sz="2400" dirty="0"/>
              <a:t> and </a:t>
            </a:r>
            <a:r>
              <a:rPr lang="en-US" altLang="zh-TW" sz="2400" dirty="0">
                <a:solidFill>
                  <a:schemeClr val="accent1"/>
                </a:solidFill>
              </a:rPr>
              <a:t>gray levels differ by less than 5  </a:t>
            </a:r>
          </a:p>
          <a:p>
            <a:r>
              <a:rPr lang="en-US" altLang="zh-TW" sz="2400" dirty="0"/>
              <a:t>Problem: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Chaining</a:t>
            </a:r>
            <a:r>
              <a:rPr lang="en-US" altLang="zh-TW" sz="2400" dirty="0"/>
              <a:t>: Only takes one arc leaking from one region to a neighborhood one to cause the regions to </a:t>
            </a:r>
            <a:r>
              <a:rPr lang="en-US" altLang="zh-TW" sz="2400" dirty="0">
                <a:solidFill>
                  <a:schemeClr val="accent1"/>
                </a:solidFill>
              </a:rPr>
              <a:t>merge</a:t>
            </a:r>
            <a:r>
              <a:rPr lang="en-US" altLang="zh-TW" sz="2400" dirty="0"/>
              <a:t>.</a:t>
            </a:r>
            <a:endParaRPr lang="en-US" altLang="zh-TW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altLang="zh-TW" dirty="0"/>
          </a:p>
          <a:p>
            <a:pPr lvl="1"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49F8F0F-2075-42F6-93C0-E76FCA4B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ABDBBAE-7BFD-432C-AC0C-EEC39E311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2" t="2657" r="17622" b="31974"/>
          <a:stretch/>
        </p:blipFill>
        <p:spPr bwMode="auto">
          <a:xfrm>
            <a:off x="3744074" y="3926494"/>
            <a:ext cx="5307291" cy="246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18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52" y="1176866"/>
            <a:ext cx="10587716" cy="598593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zh-TW" sz="2800" dirty="0"/>
              <a:t>Hybrid-linkage techniques:</a:t>
            </a:r>
          </a:p>
          <a:p>
            <a:pPr lvl="1">
              <a:defRPr/>
            </a:pPr>
            <a:endParaRPr lang="en-US" altLang="zh-TW" sz="1600" dirty="0"/>
          </a:p>
          <a:p>
            <a:pPr lvl="1">
              <a:defRPr/>
            </a:pPr>
            <a:r>
              <a:rPr lang="en-US" altLang="zh-TW" sz="2400" dirty="0"/>
              <a:t>Each pixel is assigned a </a:t>
            </a:r>
            <a:r>
              <a:rPr lang="en-US" altLang="zh-TW" sz="2400" dirty="0">
                <a:solidFill>
                  <a:schemeClr val="accent1"/>
                </a:solidFill>
              </a:rPr>
              <a:t>property vector</a:t>
            </a:r>
          </a:p>
          <a:p>
            <a:pPr lvl="2">
              <a:defRPr/>
            </a:pPr>
            <a:endParaRPr lang="en-US" altLang="zh-TW" dirty="0"/>
          </a:p>
          <a:p>
            <a:pPr lvl="2">
              <a:defRPr/>
            </a:pPr>
            <a:r>
              <a:rPr lang="en-US" altLang="zh-TW" sz="2400" dirty="0"/>
              <a:t>Depends on </a:t>
            </a:r>
            <a:r>
              <a:rPr lang="en-US" altLang="zh-TW" sz="2400" i="1" dirty="0"/>
              <a:t>K</a:t>
            </a:r>
            <a:r>
              <a:rPr lang="en-US" altLang="zh-TW" sz="2400" dirty="0"/>
              <a:t> x </a:t>
            </a:r>
            <a:r>
              <a:rPr lang="en-US" altLang="zh-TW" sz="2400" i="1" dirty="0"/>
              <a:t>K </a:t>
            </a:r>
            <a:r>
              <a:rPr lang="en-US" altLang="zh-TW" sz="2400" dirty="0"/>
              <a:t>neighborhood of the pixel</a:t>
            </a:r>
          </a:p>
          <a:p>
            <a:pPr lvl="1">
              <a:defRPr/>
            </a:pPr>
            <a:endParaRPr lang="en-US" altLang="zh-TW" sz="16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2">
              <a:defRPr/>
            </a:pPr>
            <a:r>
              <a:rPr lang="en-US" altLang="zh-TW" sz="2400" dirty="0"/>
              <a:t>Edge operator is applied to image, labeling each pixel as</a:t>
            </a:r>
          </a:p>
          <a:p>
            <a:pPr marL="914400" lvl="2" indent="0">
              <a:buNone/>
              <a:defRPr/>
            </a:pPr>
            <a:r>
              <a:rPr lang="en-US" altLang="zh-TW" sz="2400" dirty="0"/>
              <a:t>edge or nonedged.</a:t>
            </a:r>
          </a:p>
          <a:p>
            <a:pPr lvl="2">
              <a:defRPr/>
            </a:pPr>
            <a:endParaRPr lang="en-US" altLang="zh-TW" dirty="0"/>
          </a:p>
          <a:p>
            <a:pPr lvl="2">
              <a:defRPr/>
            </a:pPr>
            <a:r>
              <a:rPr lang="en-US" altLang="zh-TW" sz="2400" dirty="0"/>
              <a:t>Neighboring pixels, neither of which is an edge, are joined by an arc.</a:t>
            </a:r>
          </a:p>
          <a:p>
            <a:pPr lvl="2">
              <a:defRPr/>
            </a:pPr>
            <a:endParaRPr lang="en-US" altLang="zh-TW" dirty="0"/>
          </a:p>
          <a:p>
            <a:pPr lvl="2">
              <a:defRPr/>
            </a:pPr>
            <a:r>
              <a:rPr lang="en-US" altLang="zh-TW" sz="2400" dirty="0"/>
              <a:t>The edge pixels can be left assigned as edges and considered as background.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9B8B959-1956-481C-83FE-D3021EF5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40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4">
            <a:extLst>
              <a:ext uri="{FF2B5EF4-FFF2-40B4-BE49-F238E27FC236}">
                <a16:creationId xmlns:a16="http://schemas.microsoft.com/office/drawing/2014/main" id="{B9272EE5-6990-3643-FA89-9CE5CEAD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C6618B-20DC-BF54-9517-0775FF087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040" y="1150189"/>
            <a:ext cx="10018713" cy="43605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2800" dirty="0"/>
              <a:t>Problem: the quality is highly dependent on the edge operator used. 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/>
              <a:t>Using simple operators (such as Roberts and Sobel operators) may provide </a:t>
            </a:r>
            <a:r>
              <a:rPr lang="en-US" altLang="zh-TW" sz="2400" dirty="0">
                <a:solidFill>
                  <a:schemeClr val="accent1"/>
                </a:solidFill>
              </a:rPr>
              <a:t>too much region linkage</a:t>
            </a:r>
            <a:r>
              <a:rPr lang="en-US" altLang="zh-TW" sz="2400" dirty="0"/>
              <a:t>. 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/>
              <a:t>Region cannot be declared a segment unless it is completely surrounded by edge pixel.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CDA65E-D2EC-8E87-DFED-D22C3839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45A3CFC-A692-1E61-A095-C839DE08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t="4352" r="19359" b="19138"/>
          <a:stretch/>
        </p:blipFill>
        <p:spPr bwMode="auto">
          <a:xfrm>
            <a:off x="2348464" y="4277719"/>
            <a:ext cx="3110846" cy="199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">
            <a:extLst>
              <a:ext uri="{FF2B5EF4-FFF2-40B4-BE49-F238E27FC236}">
                <a16:creationId xmlns:a16="http://schemas.microsoft.com/office/drawing/2014/main" id="{CDBBD7EE-5917-2433-2345-84F9519F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44" y="3769177"/>
            <a:ext cx="2778184" cy="277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393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Edge operator : </a:t>
            </a:r>
            <a:r>
              <a:rPr lang="en-US" altLang="zh-TW" dirty="0" err="1"/>
              <a:t>Haralick</a:t>
            </a:r>
            <a:r>
              <a:rPr lang="en-US" altLang="zh-TW" dirty="0"/>
              <a:t> (1984), Zero Crossing (details in Ch. 8)</a:t>
            </a:r>
          </a:p>
          <a:p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57A9439-6B18-4504-903C-41E63D3D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F773A2F-34C7-40E9-9966-E99B5FE44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4066"/>
            <a:ext cx="3763514" cy="23583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28117FA-07FC-4C3D-A7BD-F28A7F588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5" t="15741" r="62916" b="9259"/>
          <a:stretch/>
        </p:blipFill>
        <p:spPr>
          <a:xfrm>
            <a:off x="1558630" y="1384066"/>
            <a:ext cx="3425260" cy="53561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F86DD5-E0CA-49D6-9EEE-E81877AB8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336" y="3742441"/>
            <a:ext cx="3132841" cy="31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14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 err="1"/>
              <a:t>Haralick</a:t>
            </a:r>
            <a:r>
              <a:rPr lang="en-US" altLang="zh-TW" dirty="0"/>
              <a:t> (1984), Zero Crossing (details in Ch. 8)</a:t>
            </a:r>
          </a:p>
          <a:p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4DD5993-AE07-4BF4-B534-63BD6F49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46</a:t>
            </a:fld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74854B5-7306-441A-952F-DB64D4E0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02" t="47779" r="14530" b="24160"/>
          <a:stretch/>
        </p:blipFill>
        <p:spPr>
          <a:xfrm>
            <a:off x="8477840" y="1744134"/>
            <a:ext cx="3714160" cy="31295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D4FFC95-7CDD-470D-89B6-CDE0948C0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8" t="39381" r="47836" b="17097"/>
          <a:stretch/>
        </p:blipFill>
        <p:spPr>
          <a:xfrm>
            <a:off x="791852" y="1744134"/>
            <a:ext cx="3714160" cy="312952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F48CB92-00DD-44F5-A0D1-E846E3C73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2469" r="12558" b="19123"/>
          <a:stretch/>
        </p:blipFill>
        <p:spPr bwMode="auto">
          <a:xfrm>
            <a:off x="4634846" y="1744134"/>
            <a:ext cx="3714160" cy="312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E2C883C-8205-4268-B0F2-8BEFECA6AF2F}"/>
              </a:ext>
            </a:extLst>
          </p:cNvPr>
          <p:cNvSpPr txBox="1"/>
          <p:nvPr/>
        </p:nvSpPr>
        <p:spPr>
          <a:xfrm>
            <a:off x="5333607" y="4995363"/>
            <a:ext cx="2316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n-US" altLang="zh-TW" dirty="0"/>
              <a:t>Edge detection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101C84-345A-4CC5-9869-5714AF607F57}"/>
              </a:ext>
            </a:extLst>
          </p:cNvPr>
          <p:cNvSpPr txBox="1"/>
          <p:nvPr/>
        </p:nvSpPr>
        <p:spPr>
          <a:xfrm>
            <a:off x="9208435" y="4995363"/>
            <a:ext cx="2252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dirty="0"/>
              <a:t>after </a:t>
            </a:r>
            <a:r>
              <a:rPr lang="en-US" altLang="zh-TW" dirty="0">
                <a:solidFill>
                  <a:schemeClr val="accent1"/>
                </a:solidFill>
              </a:rPr>
              <a:t>region-filling</a:t>
            </a:r>
          </a:p>
        </p:txBody>
      </p:sp>
    </p:spTree>
    <p:extLst>
      <p:ext uri="{BB962C8B-B14F-4D97-AF65-F5344CB8AC3E}">
        <p14:creationId xmlns:p14="http://schemas.microsoft.com/office/powerpoint/2010/main" val="733270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Pong (1984) facet model</a:t>
            </a:r>
          </a:p>
          <a:p>
            <a:r>
              <a:rPr lang="en-US" altLang="zh-TW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 </a:t>
            </a:r>
            <a:r>
              <a:rPr lang="en-US" altLang="zh-TW" sz="2000" dirty="0">
                <a:solidFill>
                  <a:schemeClr val="accent1"/>
                </a:solidFill>
              </a:rPr>
              <a:t>Segment the image </a:t>
            </a:r>
            <a:r>
              <a:rPr lang="en-US" altLang="zh-TW" sz="2000" dirty="0"/>
              <a:t>into small regions.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 Calculate the </a:t>
            </a:r>
            <a:r>
              <a:rPr lang="en-US" altLang="zh-TW" sz="2000" dirty="0">
                <a:solidFill>
                  <a:schemeClr val="accent1"/>
                </a:solidFill>
              </a:rPr>
              <a:t>property vector </a:t>
            </a:r>
            <a:r>
              <a:rPr lang="en-US" altLang="zh-TW" sz="2000" dirty="0"/>
              <a:t>of each segment.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 </a:t>
            </a:r>
            <a:r>
              <a:rPr lang="en-US" altLang="zh-TW" sz="2000" dirty="0">
                <a:solidFill>
                  <a:schemeClr val="accent1"/>
                </a:solidFill>
              </a:rPr>
              <a:t>Merge</a:t>
            </a:r>
            <a:r>
              <a:rPr lang="en-US" altLang="zh-TW" sz="2000" dirty="0"/>
              <a:t> close enough regions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 Next iteration: </a:t>
            </a:r>
            <a:r>
              <a:rPr lang="en-US" altLang="zh-TW" sz="2000" dirty="0">
                <a:solidFill>
                  <a:schemeClr val="accent1"/>
                </a:solidFill>
              </a:rPr>
              <a:t>repeat</a:t>
            </a:r>
            <a:r>
              <a:rPr lang="en-US" altLang="zh-TW" sz="2000" dirty="0"/>
              <a:t> from Step 2.</a:t>
            </a:r>
          </a:p>
          <a:p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5DBE63F-A6CE-4F79-A6F3-94EA2521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1E277F5-00C2-41FE-9751-5D28BC7F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448" y="1026437"/>
            <a:ext cx="2429438" cy="240256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5F8F34C-D2EE-4216-AF3B-77E85689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48" y="3800991"/>
            <a:ext cx="2435104" cy="240256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0AD6656-4ACC-4DD6-B119-58ADDAA78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248" y="4004191"/>
            <a:ext cx="2654480" cy="202914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21B35D1-D6EA-4812-9408-B61C3DACE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790" y="3987700"/>
            <a:ext cx="2675372" cy="202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Pong (1984) facet model </a:t>
            </a:r>
          </a:p>
          <a:p>
            <a:endParaRPr lang="en-US" altLang="zh-TW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3FB75EE-652E-448E-A792-7E9922E8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48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4AE33C-BC98-4A0A-A1C2-5EE8D9FE3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164" y="1424061"/>
            <a:ext cx="2343167" cy="23526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643CA73-71AD-44D5-A402-9AA2691E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72" y="1433504"/>
            <a:ext cx="2357455" cy="23336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5F4E9AE-6180-4828-ABBF-944225719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668" y="1412814"/>
            <a:ext cx="2375022" cy="237502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84603F7-2C2C-4618-B7E9-6F9CA38D0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668" y="4140937"/>
            <a:ext cx="2381372" cy="234327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9793F02-D350-484D-A56F-05DE6DF03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7272" y="4118711"/>
            <a:ext cx="2355971" cy="238772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0093B4E-8BA6-4684-B48F-E9753872BA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164" y="4156813"/>
            <a:ext cx="2394073" cy="234962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F2C2FC2-E204-436B-A047-86821544BAC1}"/>
              </a:ext>
            </a:extLst>
          </p:cNvPr>
          <p:cNvSpPr txBox="1"/>
          <p:nvPr/>
        </p:nvSpPr>
        <p:spPr>
          <a:xfrm>
            <a:off x="2088459" y="6479785"/>
            <a:ext cx="169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29 regions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508E8F-E771-4A24-A7F1-29A9DBDFABC4}"/>
              </a:ext>
            </a:extLst>
          </p:cNvPr>
          <p:cNvSpPr txBox="1"/>
          <p:nvPr/>
        </p:nvSpPr>
        <p:spPr>
          <a:xfrm>
            <a:off x="5470515" y="6479785"/>
            <a:ext cx="1745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80 regions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5DE5609-B0C9-4042-BC6A-3BFE98FE3878}"/>
              </a:ext>
            </a:extLst>
          </p:cNvPr>
          <p:cNvSpPr txBox="1"/>
          <p:nvPr/>
        </p:nvSpPr>
        <p:spPr>
          <a:xfrm>
            <a:off x="8863691" y="6506434"/>
            <a:ext cx="1667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110 regions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D0A473C-865B-4B4F-A5F5-137CDAEE7ACB}"/>
              </a:ext>
            </a:extLst>
          </p:cNvPr>
          <p:cNvSpPr txBox="1"/>
          <p:nvPr/>
        </p:nvSpPr>
        <p:spPr>
          <a:xfrm>
            <a:off x="8767111" y="3743390"/>
            <a:ext cx="1768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 350 regions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0082178-DF3D-4121-B531-29F8138A37E5}"/>
              </a:ext>
            </a:extLst>
          </p:cNvPr>
          <p:cNvSpPr txBox="1"/>
          <p:nvPr/>
        </p:nvSpPr>
        <p:spPr>
          <a:xfrm>
            <a:off x="5332982" y="3731613"/>
            <a:ext cx="1714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/>
              <a:t> 130</a:t>
            </a:r>
            <a:r>
              <a:rPr lang="en-US" altLang="zh-TW"/>
              <a:t>4</a:t>
            </a:r>
            <a:r>
              <a:rPr lang="zh-TW" altLang="en-US"/>
              <a:t> regions</a:t>
            </a:r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47FF54E-365F-4371-98D7-1BBD0609E9B7}"/>
              </a:ext>
            </a:extLst>
          </p:cNvPr>
          <p:cNvSpPr txBox="1"/>
          <p:nvPr/>
        </p:nvSpPr>
        <p:spPr>
          <a:xfrm>
            <a:off x="1910773" y="3731376"/>
            <a:ext cx="1825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Original image</a:t>
            </a: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8309330C-D45C-4BE4-96E2-2CAA2053D18E}"/>
              </a:ext>
            </a:extLst>
          </p:cNvPr>
          <p:cNvSpPr/>
          <p:nvPr/>
        </p:nvSpPr>
        <p:spPr>
          <a:xfrm>
            <a:off x="11187898" y="3731026"/>
            <a:ext cx="332921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6F799AB3-A15B-4458-BD1F-9AA9991629F5}"/>
              </a:ext>
            </a:extLst>
          </p:cNvPr>
          <p:cNvSpPr/>
          <p:nvPr/>
        </p:nvSpPr>
        <p:spPr>
          <a:xfrm>
            <a:off x="4088674" y="2390503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A8E03D22-8D9B-4610-BCE2-01C0658512FD}"/>
              </a:ext>
            </a:extLst>
          </p:cNvPr>
          <p:cNvSpPr/>
          <p:nvPr/>
        </p:nvSpPr>
        <p:spPr>
          <a:xfrm>
            <a:off x="7646125" y="2392680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71FF4904-FE4C-49D3-82F5-0CEA947E73D9}"/>
              </a:ext>
            </a:extLst>
          </p:cNvPr>
          <p:cNvSpPr/>
          <p:nvPr/>
        </p:nvSpPr>
        <p:spPr>
          <a:xfrm rot="10800000">
            <a:off x="4088674" y="5136223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EDFF35C6-3CDF-46B9-A758-07F39574ECC2}"/>
              </a:ext>
            </a:extLst>
          </p:cNvPr>
          <p:cNvSpPr/>
          <p:nvPr/>
        </p:nvSpPr>
        <p:spPr>
          <a:xfrm rot="10800000">
            <a:off x="7574355" y="5136223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163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Pong (1984) facet model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D145598-61FE-46FB-8D54-4705CABA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49</a:t>
            </a:fld>
            <a:endParaRPr lang="en-US" dirty="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FE75C1F-EB9E-4DA2-AB6E-FF40CD290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-164" r="5035" b="13870"/>
          <a:stretch/>
        </p:blipFill>
        <p:spPr bwMode="auto">
          <a:xfrm rot="60000">
            <a:off x="2388951" y="1319285"/>
            <a:ext cx="2910666" cy="219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/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5929C3C-63CA-4C17-B6A5-B0C15D019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5451" b="9256"/>
          <a:stretch/>
        </p:blipFill>
        <p:spPr bwMode="auto">
          <a:xfrm>
            <a:off x="6791769" y="1305987"/>
            <a:ext cx="2912202" cy="225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0F108616-35ED-47C1-A274-BE1CED803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3435" b="8126"/>
          <a:stretch/>
        </p:blipFill>
        <p:spPr bwMode="auto">
          <a:xfrm>
            <a:off x="6791769" y="3865033"/>
            <a:ext cx="2912202" cy="224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4AB34A58-C059-4BC1-9726-852DBBD19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342" r="8809" b="13792"/>
          <a:stretch/>
        </p:blipFill>
        <p:spPr bwMode="auto">
          <a:xfrm>
            <a:off x="2369994" y="3876422"/>
            <a:ext cx="2947745" cy="22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CF27353A-102F-4AB4-BFB5-2F9CF7073638}"/>
              </a:ext>
            </a:extLst>
          </p:cNvPr>
          <p:cNvSpPr/>
          <p:nvPr/>
        </p:nvSpPr>
        <p:spPr>
          <a:xfrm>
            <a:off x="5867400" y="2406898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C3CD2CBE-E53D-4648-BE71-D15E500AC962}"/>
              </a:ext>
            </a:extLst>
          </p:cNvPr>
          <p:cNvSpPr/>
          <p:nvPr/>
        </p:nvSpPr>
        <p:spPr>
          <a:xfrm rot="10800000">
            <a:off x="5935187" y="4695495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7BD3E9EF-7C5B-49AE-8350-6704A99E4748}"/>
              </a:ext>
            </a:extLst>
          </p:cNvPr>
          <p:cNvSpPr/>
          <p:nvPr/>
        </p:nvSpPr>
        <p:spPr>
          <a:xfrm>
            <a:off x="10626033" y="3495701"/>
            <a:ext cx="332921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B9687C6-7F0C-48CE-D90D-941CF5CE7A39}"/>
              </a:ext>
            </a:extLst>
          </p:cNvPr>
          <p:cNvSpPr txBox="1"/>
          <p:nvPr/>
        </p:nvSpPr>
        <p:spPr>
          <a:xfrm>
            <a:off x="2023536" y="6281607"/>
            <a:ext cx="6097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2000" dirty="0"/>
              <a:t>after removing regions smaller than size 25</a:t>
            </a:r>
          </a:p>
        </p:txBody>
      </p:sp>
    </p:spTree>
    <p:extLst>
      <p:ext uri="{BB962C8B-B14F-4D97-AF65-F5344CB8AC3E}">
        <p14:creationId xmlns:p14="http://schemas.microsoft.com/office/powerpoint/2010/main" val="332541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018713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For example</a:t>
            </a:r>
            <a:endParaRPr lang="zh-TW" altLang="en-US" dirty="0"/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id="{9A2515BB-235A-4F25-B8D4-ADD46875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093D5DE-043E-4917-AE5E-25C34F4C9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8" t="24438" r="29626" b="14443"/>
          <a:stretch/>
        </p:blipFill>
        <p:spPr bwMode="auto">
          <a:xfrm>
            <a:off x="1556880" y="1283305"/>
            <a:ext cx="3062515" cy="30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64CDABA-77E2-4C01-AB70-EA7DEDBD1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8" t="5292" r="4939" b="15861"/>
          <a:stretch/>
        </p:blipFill>
        <p:spPr bwMode="auto">
          <a:xfrm>
            <a:off x="8071653" y="1494972"/>
            <a:ext cx="3062515" cy="30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64CDABA-77E2-4C01-AB70-EA7DEDBD1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455" r="48363" b="9646"/>
          <a:stretch/>
        </p:blipFill>
        <p:spPr bwMode="auto">
          <a:xfrm>
            <a:off x="4691965" y="3602566"/>
            <a:ext cx="3322652" cy="30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D7B7ED9-D236-4676-A389-8CF9016E8F58}"/>
              </a:ext>
            </a:extLst>
          </p:cNvPr>
          <p:cNvSpPr/>
          <p:nvPr/>
        </p:nvSpPr>
        <p:spPr>
          <a:xfrm>
            <a:off x="5122333" y="3661833"/>
            <a:ext cx="381000" cy="281516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62DF35F-DBC2-43A1-9881-91AB571950C3}"/>
              </a:ext>
            </a:extLst>
          </p:cNvPr>
          <p:cNvSpPr/>
          <p:nvPr/>
        </p:nvSpPr>
        <p:spPr>
          <a:xfrm>
            <a:off x="5502097" y="3661832"/>
            <a:ext cx="763236" cy="281516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D0934A-732A-404C-909D-22B494C91C41}"/>
              </a:ext>
            </a:extLst>
          </p:cNvPr>
          <p:cNvSpPr/>
          <p:nvPr/>
        </p:nvSpPr>
        <p:spPr>
          <a:xfrm>
            <a:off x="6264097" y="3661832"/>
            <a:ext cx="783236" cy="281516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0AED45-365C-4778-8133-BEC694CA23DC}"/>
              </a:ext>
            </a:extLst>
          </p:cNvPr>
          <p:cNvSpPr/>
          <p:nvPr/>
        </p:nvSpPr>
        <p:spPr>
          <a:xfrm>
            <a:off x="7047333" y="3661831"/>
            <a:ext cx="479534" cy="281516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2CD0CB0-C5BC-4D67-9934-10FAD53F763C}"/>
              </a:ext>
            </a:extLst>
          </p:cNvPr>
          <p:cNvGrpSpPr>
            <a:grpSpLocks/>
          </p:cNvGrpSpPr>
          <p:nvPr/>
        </p:nvGrpSpPr>
        <p:grpSpPr bwMode="auto">
          <a:xfrm>
            <a:off x="7858701" y="2829186"/>
            <a:ext cx="1887537" cy="1665289"/>
            <a:chOff x="4760091" y="1553408"/>
            <a:chExt cx="1886821" cy="1666682"/>
          </a:xfrm>
        </p:grpSpPr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6F803049-577A-4A91-AF28-CC81300C10A9}"/>
                </a:ext>
              </a:extLst>
            </p:cNvPr>
            <p:cNvSpPr/>
            <p:nvPr/>
          </p:nvSpPr>
          <p:spPr bwMode="auto">
            <a:xfrm rot="15540586">
              <a:off x="4986461" y="1327038"/>
              <a:ext cx="915165" cy="13679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/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91529136-9A4D-4E95-9AAC-E4FB743515E7}"/>
                </a:ext>
              </a:extLst>
            </p:cNvPr>
            <p:cNvCxnSpPr/>
            <p:nvPr/>
          </p:nvCxnSpPr>
          <p:spPr bwMode="auto">
            <a:xfrm rot="21532898">
              <a:off x="5823312" y="2336701"/>
              <a:ext cx="360226" cy="6466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4">
              <a:extLst>
                <a:ext uri="{FF2B5EF4-FFF2-40B4-BE49-F238E27FC236}">
                  <a16:creationId xmlns:a16="http://schemas.microsoft.com/office/drawing/2014/main" id="{4DA332BF-E7FC-4047-984C-877FA99CF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7102">
              <a:off x="5744251" y="2850575"/>
              <a:ext cx="902661" cy="369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r>
                <a:rPr lang="en-US" altLang="zh-TW">
                  <a:solidFill>
                    <a:srgbClr val="FF0000"/>
                  </a:solidFill>
                </a:rPr>
                <a:t>ragged</a:t>
              </a:r>
              <a:endParaRPr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D1C7CE4-97AA-46A9-9F72-EAF0D98CE6A9}"/>
              </a:ext>
            </a:extLst>
          </p:cNvPr>
          <p:cNvGrpSpPr>
            <a:grpSpLocks/>
          </p:cNvGrpSpPr>
          <p:nvPr/>
        </p:nvGrpSpPr>
        <p:grpSpPr bwMode="auto">
          <a:xfrm>
            <a:off x="10568801" y="1509484"/>
            <a:ext cx="930275" cy="1123950"/>
            <a:chOff x="7769364" y="322671"/>
            <a:chExt cx="930505" cy="1123768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4C88F998-5438-4491-BF21-7286B9D31F14}"/>
                </a:ext>
              </a:extLst>
            </p:cNvPr>
            <p:cNvSpPr/>
            <p:nvPr/>
          </p:nvSpPr>
          <p:spPr>
            <a:xfrm rot="879196">
              <a:off x="7769364" y="322671"/>
              <a:ext cx="416028" cy="5888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0A381147-4C37-4079-8C19-D2826220FD6C}"/>
                </a:ext>
              </a:extLst>
            </p:cNvPr>
            <p:cNvCxnSpPr/>
            <p:nvPr/>
          </p:nvCxnSpPr>
          <p:spPr>
            <a:xfrm>
              <a:off x="8186980" y="765511"/>
              <a:ext cx="112740" cy="3983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3">
              <a:extLst>
                <a:ext uri="{FF2B5EF4-FFF2-40B4-BE49-F238E27FC236}">
                  <a16:creationId xmlns:a16="http://schemas.microsoft.com/office/drawing/2014/main" id="{551402BE-43C1-4AAB-BFAC-CC93548F9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3770" y="1077107"/>
              <a:ext cx="7360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r>
                <a:rPr lang="en-US" altLang="zh-TW">
                  <a:solidFill>
                    <a:srgbClr val="FF0000"/>
                  </a:solidFill>
                </a:rPr>
                <a:t>holes</a:t>
              </a: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3" name="箭號: 上彎 2">
            <a:extLst>
              <a:ext uri="{FF2B5EF4-FFF2-40B4-BE49-F238E27FC236}">
                <a16:creationId xmlns:a16="http://schemas.microsoft.com/office/drawing/2014/main" id="{E9162282-4FC5-4151-B4D0-18BA8AE11CAA}"/>
              </a:ext>
            </a:extLst>
          </p:cNvPr>
          <p:cNvSpPr/>
          <p:nvPr/>
        </p:nvSpPr>
        <p:spPr>
          <a:xfrm>
            <a:off x="8808918" y="4880745"/>
            <a:ext cx="922682" cy="7692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上彎 19">
            <a:extLst>
              <a:ext uri="{FF2B5EF4-FFF2-40B4-BE49-F238E27FC236}">
                <a16:creationId xmlns:a16="http://schemas.microsoft.com/office/drawing/2014/main" id="{7BD1BD42-756B-4393-9987-F325EFB53497}"/>
              </a:ext>
            </a:extLst>
          </p:cNvPr>
          <p:cNvSpPr/>
          <p:nvPr/>
        </p:nvSpPr>
        <p:spPr>
          <a:xfrm rot="16200000" flipH="1" flipV="1">
            <a:off x="2878724" y="4804019"/>
            <a:ext cx="769232" cy="92268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013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-37215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10.3.3 Centroid-Linkage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zh-TW" sz="2800" dirty="0"/>
              <a:t>Difference: </a:t>
            </a:r>
          </a:p>
          <a:p>
            <a:pPr lvl="1">
              <a:defRPr/>
            </a:pPr>
            <a:r>
              <a:rPr lang="en-US" altLang="zh-TW" sz="2400" dirty="0">
                <a:solidFill>
                  <a:schemeClr val="accent1"/>
                </a:solidFill>
              </a:rPr>
              <a:t>Pairs of neighboring pixels are not compared for similarity</a:t>
            </a:r>
          </a:p>
          <a:p>
            <a:r>
              <a:rPr lang="en-US" altLang="zh-TW" sz="2800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The </a:t>
            </a:r>
            <a:r>
              <a:rPr lang="en-US" altLang="zh-TW" sz="2400" dirty="0">
                <a:solidFill>
                  <a:schemeClr val="accent1"/>
                </a:solidFill>
              </a:rPr>
              <a:t>image is scanned </a:t>
            </a:r>
            <a:r>
              <a:rPr lang="en-US" altLang="zh-TW" sz="2400" dirty="0"/>
              <a:t>in some predetermined manner</a:t>
            </a:r>
          </a:p>
          <a:p>
            <a:pPr lvl="4"/>
            <a:r>
              <a:rPr lang="en-US" altLang="zh-TW" sz="2400" dirty="0"/>
              <a:t>  left-right, top-bottom.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 pixel’s value is compared with the </a:t>
            </a:r>
            <a:r>
              <a:rPr lang="en-US" altLang="zh-TW" sz="2400" dirty="0">
                <a:solidFill>
                  <a:schemeClr val="accent1"/>
                </a:solidFill>
              </a:rPr>
              <a:t>mean </a:t>
            </a:r>
            <a:r>
              <a:rPr lang="en-US" altLang="zh-TW" sz="2400" dirty="0"/>
              <a:t>of an already existing region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If its value and the segment’s mean value are </a:t>
            </a:r>
            <a:r>
              <a:rPr lang="en-US" altLang="zh-TW" sz="2400" dirty="0">
                <a:solidFill>
                  <a:schemeClr val="accent1"/>
                </a:solidFill>
              </a:rPr>
              <a:t>close enough</a:t>
            </a:r>
          </a:p>
          <a:p>
            <a:pPr lvl="4"/>
            <a:r>
              <a:rPr lang="en-US" altLang="zh-TW" sz="2400" dirty="0"/>
              <a:t>  The pixel is </a:t>
            </a:r>
            <a:r>
              <a:rPr lang="en-US" altLang="zh-TW" sz="2400" dirty="0">
                <a:solidFill>
                  <a:schemeClr val="accent1"/>
                </a:solidFill>
              </a:rPr>
              <a:t>added</a:t>
            </a:r>
            <a:r>
              <a:rPr lang="en-US" altLang="zh-TW" sz="2400" dirty="0"/>
              <a:t> to the segment </a:t>
            </a:r>
          </a:p>
          <a:p>
            <a:pPr lvl="4"/>
            <a:r>
              <a:rPr lang="en-US" altLang="zh-TW" sz="2400" dirty="0"/>
              <a:t>  The segment’s </a:t>
            </a:r>
            <a:r>
              <a:rPr lang="en-US" altLang="zh-TW" sz="2400" dirty="0">
                <a:solidFill>
                  <a:schemeClr val="accent1"/>
                </a:solidFill>
              </a:rPr>
              <a:t>mean</a:t>
            </a:r>
            <a:r>
              <a:rPr lang="en-US" altLang="zh-TW" sz="2400" dirty="0"/>
              <a:t> is updated</a:t>
            </a:r>
          </a:p>
          <a:p>
            <a:pPr marL="914400" lvl="2" indent="0">
              <a:buNone/>
            </a:pPr>
            <a:r>
              <a:rPr lang="en-US" altLang="zh-TW" sz="2400" dirty="0"/>
              <a:t>If more than one region is close enough:</a:t>
            </a:r>
          </a:p>
          <a:p>
            <a:pPr lvl="4"/>
            <a:r>
              <a:rPr lang="en-US" altLang="zh-TW" sz="2400" dirty="0"/>
              <a:t>  The pixel is added to closest region</a:t>
            </a:r>
          </a:p>
          <a:p>
            <a:pPr marL="457200" lvl="1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353884-B27D-4E01-8D3B-85ADD274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25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10.3.3 Centroid-Linkage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59857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sz="2800" dirty="0"/>
              <a:t>Steps: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altLang="zh-TW" sz="2400" dirty="0"/>
              <a:t>If the means of the two competing </a:t>
            </a:r>
            <a:r>
              <a:rPr lang="en-US" altLang="zh-TW" sz="2400" dirty="0">
                <a:solidFill>
                  <a:schemeClr val="accent1"/>
                </a:solidFill>
              </a:rPr>
              <a:t>regions are close enough</a:t>
            </a:r>
            <a:endParaRPr lang="en-US" altLang="zh-TW" sz="2400" dirty="0"/>
          </a:p>
          <a:p>
            <a:pPr lvl="3"/>
            <a:r>
              <a:rPr lang="en-US" altLang="zh-TW" sz="2400" dirty="0"/>
              <a:t> The two </a:t>
            </a:r>
            <a:r>
              <a:rPr lang="en-US" altLang="zh-TW" sz="2400" dirty="0">
                <a:solidFill>
                  <a:schemeClr val="accent1"/>
                </a:solidFill>
              </a:rPr>
              <a:t>regions are merged </a:t>
            </a:r>
            <a:endParaRPr lang="en-US" altLang="zh-TW" sz="2400" dirty="0"/>
          </a:p>
          <a:p>
            <a:pPr lvl="3"/>
            <a:r>
              <a:rPr lang="en-US" altLang="zh-TW" sz="2400" dirty="0"/>
              <a:t> The pixel is added to the merged region</a:t>
            </a:r>
          </a:p>
          <a:p>
            <a:pPr lvl="2"/>
            <a:endParaRPr lang="en-US" altLang="zh-TW" sz="2400" dirty="0"/>
          </a:p>
          <a:p>
            <a:pPr marL="914400" lvl="1" indent="-457200">
              <a:buFont typeface="+mj-lt"/>
              <a:buAutoNum type="arabicPeriod" startAt="4"/>
            </a:pPr>
            <a:r>
              <a:rPr lang="en-US" altLang="zh-TW" sz="2400" dirty="0"/>
              <a:t>If no neighboring region has a close-enough mean</a:t>
            </a:r>
          </a:p>
          <a:p>
            <a:pPr lvl="3"/>
            <a:r>
              <a:rPr lang="en-US" altLang="zh-TW" sz="2400" dirty="0"/>
              <a:t> Create a </a:t>
            </a:r>
            <a:r>
              <a:rPr lang="en-US" altLang="zh-TW" sz="2400" dirty="0">
                <a:solidFill>
                  <a:schemeClr val="accent1"/>
                </a:solidFill>
              </a:rPr>
              <a:t>new segment</a:t>
            </a:r>
          </a:p>
          <a:p>
            <a:pPr marL="914400" lvl="2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56A0019-F891-4BF0-A0F9-29B18D77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21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02FFF2-187A-F9E1-1688-CADC11855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377864"/>
            <a:ext cx="10018713" cy="4789118"/>
          </a:xfrm>
        </p:spPr>
        <p:txBody>
          <a:bodyPr/>
          <a:lstStyle/>
          <a:p>
            <a:r>
              <a:rPr lang="en-US" altLang="zh-TW" sz="2400" dirty="0"/>
              <a:t>Memory</a:t>
            </a:r>
          </a:p>
          <a:p>
            <a:pPr lvl="1"/>
            <a:r>
              <a:rPr lang="en-US" altLang="zh-TW" sz="2400" dirty="0"/>
              <a:t>Large or small?             small</a:t>
            </a:r>
          </a:p>
          <a:p>
            <a:pPr lvl="1"/>
            <a:r>
              <a:rPr lang="en-US" altLang="zh-TW" sz="2400" dirty="0"/>
              <a:t>Hash table for small multiple of </a:t>
            </a:r>
            <a:r>
              <a:rPr lang="en-US" altLang="zh-TW" sz="2400" dirty="0">
                <a:solidFill>
                  <a:schemeClr val="accent1"/>
                </a:solidFill>
              </a:rPr>
              <a:t>pixels in a row.</a:t>
            </a:r>
          </a:p>
          <a:p>
            <a:r>
              <a:rPr lang="en-US" altLang="zh-TW" sz="2400" dirty="0"/>
              <a:t>Scanning direction has an impact on the result.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9275BB-113B-DD90-C6FC-83A08985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F0FE83-D2B3-8177-7ED1-1CA0393A69C0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/>
              <a:t>10.3.3 Centroid-Linkage Region Growing</a:t>
            </a:r>
            <a:endParaRPr lang="en-US" altLang="zh-TW" dirty="0"/>
          </a:p>
        </p:txBody>
      </p:sp>
      <p:sp>
        <p:nvSpPr>
          <p:cNvPr id="2" name="箭號: 向右 1">
            <a:extLst>
              <a:ext uri="{FF2B5EF4-FFF2-40B4-BE49-F238E27FC236}">
                <a16:creationId xmlns:a16="http://schemas.microsoft.com/office/drawing/2014/main" id="{FB9877BA-C27E-4D02-9566-77FB6D839B8E}"/>
              </a:ext>
            </a:extLst>
          </p:cNvPr>
          <p:cNvSpPr/>
          <p:nvPr/>
        </p:nvSpPr>
        <p:spPr>
          <a:xfrm>
            <a:off x="4392706" y="1930399"/>
            <a:ext cx="567765" cy="956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336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43D0FE-84EF-2C23-8BD2-A1E0D0FF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B0D4072-6824-C1E8-E69F-86D027DEBF87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10.3.3 Centroid-Linkage Region Growing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EE6263D-D0BF-7A3D-D9B1-32E19501F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84" t="21190" r="13878" b="46632"/>
          <a:stretch/>
        </p:blipFill>
        <p:spPr>
          <a:xfrm>
            <a:off x="6750450" y="958119"/>
            <a:ext cx="2834474" cy="24556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CACEC45-951C-A1C7-306A-48024A158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47" t="52620" r="13526" b="14060"/>
          <a:stretch/>
        </p:blipFill>
        <p:spPr>
          <a:xfrm>
            <a:off x="1283964" y="3499787"/>
            <a:ext cx="4262724" cy="323169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D4526E7-99A8-DC33-5B59-02C44A18D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59" t="20512" r="17202" b="57181"/>
          <a:stretch/>
        </p:blipFill>
        <p:spPr>
          <a:xfrm>
            <a:off x="5853186" y="3563048"/>
            <a:ext cx="4434670" cy="323169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D154CBB-438E-8F06-9CBE-4C59B8D80A9A}"/>
              </a:ext>
            </a:extLst>
          </p:cNvPr>
          <p:cNvSpPr txBox="1"/>
          <p:nvPr/>
        </p:nvSpPr>
        <p:spPr>
          <a:xfrm>
            <a:off x="1615858" y="1227551"/>
            <a:ext cx="31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Results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95389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10.4 Hybrid-Linkage Combinations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631BF6-0AF1-42F4-9768-60122204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54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636710" y="10244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Review (strength and weakness):</a:t>
            </a:r>
            <a:endParaRPr lang="en-US" altLang="zh-TW" sz="2400" dirty="0">
              <a:solidFill>
                <a:schemeClr val="accent1"/>
              </a:solidFill>
            </a:endParaRP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Single-Linkage</a:t>
            </a:r>
          </a:p>
          <a:p>
            <a:pPr lvl="2"/>
            <a:r>
              <a:rPr lang="en-US" altLang="zh-TW" sz="2400" dirty="0"/>
              <a:t>Strength: Spatially accurate</a:t>
            </a:r>
          </a:p>
          <a:p>
            <a:pPr lvl="2"/>
            <a:r>
              <a:rPr lang="en-US" altLang="zh-TW" sz="2400" dirty="0"/>
              <a:t>Weakness: Excessive merging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Centroid-Linkage</a:t>
            </a:r>
          </a:p>
          <a:p>
            <a:pPr lvl="2"/>
            <a:r>
              <a:rPr lang="en-US" altLang="zh-TW" sz="2400" dirty="0"/>
              <a:t>Strength: Ability to place boundaries in weak gradient areas</a:t>
            </a: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30753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10.4 Hybrid-Linkage Combinations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50A48F-AD9C-4180-B06C-A4748288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636710" y="10244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Combined Centroid-Hybrid Linkage</a:t>
            </a:r>
          </a:p>
          <a:p>
            <a:pPr lvl="1"/>
            <a:r>
              <a:rPr lang="en-US" altLang="zh-TW" dirty="0"/>
              <a:t>Centroid-linkage for only </a:t>
            </a:r>
            <a:r>
              <a:rPr lang="en-US" altLang="zh-TW" dirty="0">
                <a:solidFill>
                  <a:schemeClr val="accent1"/>
                </a:solidFill>
              </a:rPr>
              <a:t>non-edge pixels</a:t>
            </a:r>
          </a:p>
          <a:p>
            <a:pPr lvl="1"/>
            <a:r>
              <a:rPr lang="en-US" altLang="zh-TW" dirty="0"/>
              <a:t>Region growing is not permitted across edge pixels</a:t>
            </a:r>
          </a:p>
          <a:p>
            <a:endParaRPr lang="en-US" altLang="zh-TW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932627E-672F-43AC-980B-C78D23F1E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2317" r="11983" b="15346"/>
          <a:stretch/>
        </p:blipFill>
        <p:spPr bwMode="auto">
          <a:xfrm>
            <a:off x="1140320" y="2641905"/>
            <a:ext cx="4555084" cy="35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BC88667-4FC5-4993-8DE0-3C4B42834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t="2767" r="10379" b="21517"/>
          <a:stretch/>
        </p:blipFill>
        <p:spPr bwMode="auto">
          <a:xfrm>
            <a:off x="6493665" y="2641905"/>
            <a:ext cx="4653781" cy="35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593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dirty="0"/>
              <a:t>10.5 Spatial Clustering</a:t>
            </a:r>
            <a:endParaRPr lang="en-US" altLang="zh-TW" sz="4000" b="0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06572"/>
            <a:ext cx="10587716" cy="5985933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7260E77-9AF2-4F22-AEAA-F40D8885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56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10" y="1320302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800" dirty="0"/>
              <a:t>Spatial-clustering: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TW" sz="2400" dirty="0"/>
              <a:t>Introduction: Simultaneously combining </a:t>
            </a:r>
            <a:r>
              <a:rPr lang="en-US" altLang="zh-TW" sz="2400" dirty="0">
                <a:solidFill>
                  <a:schemeClr val="accent1"/>
                </a:solidFill>
              </a:rPr>
              <a:t>clustering</a:t>
            </a:r>
            <a:r>
              <a:rPr lang="en-US" altLang="zh-TW" sz="2400" dirty="0"/>
              <a:t> in measurement space with a </a:t>
            </a:r>
            <a:r>
              <a:rPr lang="en-US" altLang="zh-TW" sz="2400" dirty="0">
                <a:solidFill>
                  <a:schemeClr val="accent1"/>
                </a:solidFill>
              </a:rPr>
              <a:t>spatial region growing</a:t>
            </a:r>
            <a:r>
              <a:rPr lang="en-US" altLang="zh-TW" sz="2400" dirty="0"/>
              <a:t>.</a:t>
            </a:r>
          </a:p>
          <a:p>
            <a:r>
              <a:rPr lang="en-US" altLang="zh-TW" sz="2800" dirty="0"/>
              <a:t>Example: </a:t>
            </a:r>
            <a:r>
              <a:rPr lang="en-US" altLang="zh-TW" sz="2800" dirty="0" err="1"/>
              <a:t>Haralick</a:t>
            </a:r>
            <a:r>
              <a:rPr lang="en-US" altLang="zh-TW" sz="2800" dirty="0"/>
              <a:t> and Kelly (1969)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Find the peaks of the measurement space histogram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Find the pixels in the peaks, they are the initial segments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Perform region growing</a:t>
            </a:r>
          </a:p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E0132B-8CFB-4FA8-ACC2-121619430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746" y="4923394"/>
            <a:ext cx="4111462" cy="18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2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FC1CB0A-FCBE-4334-AB92-C271A96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57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Begins with the </a:t>
            </a:r>
            <a:r>
              <a:rPr lang="en-US" altLang="zh-TW" sz="2400" dirty="0">
                <a:solidFill>
                  <a:schemeClr val="accent1"/>
                </a:solidFill>
              </a:rPr>
              <a:t>entire image </a:t>
            </a:r>
            <a:r>
              <a:rPr lang="en-US" altLang="zh-TW" sz="2400" dirty="0"/>
              <a:t>as the initial segment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Successively splits each of its current segments into </a:t>
            </a:r>
            <a:r>
              <a:rPr lang="en-US" altLang="zh-TW" sz="2400" dirty="0">
                <a:solidFill>
                  <a:schemeClr val="accent1"/>
                </a:solidFill>
              </a:rPr>
              <a:t>quarters</a:t>
            </a:r>
            <a:r>
              <a:rPr lang="en-US" altLang="zh-TW" sz="2400" dirty="0"/>
              <a:t> if the segment is not </a:t>
            </a:r>
            <a:r>
              <a:rPr lang="en-US" altLang="zh-TW" sz="2400" dirty="0">
                <a:solidFill>
                  <a:schemeClr val="accent1"/>
                </a:solidFill>
              </a:rPr>
              <a:t>homogeneous enough</a:t>
            </a:r>
            <a:r>
              <a:rPr lang="en-US" altLang="zh-TW" sz="2400" dirty="0">
                <a:solidFill>
                  <a:srgbClr val="0070C0"/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 merging method starts with an initial segmentation and successively </a:t>
            </a:r>
            <a:r>
              <a:rPr lang="en-US" altLang="zh-TW" sz="2400" dirty="0">
                <a:solidFill>
                  <a:schemeClr val="accent1"/>
                </a:solidFill>
              </a:rPr>
              <a:t>merges regions that are similar enough.</a:t>
            </a:r>
          </a:p>
          <a:p>
            <a:pPr marL="457200" lvl="1" indent="0">
              <a:buNone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homogeneous enough:</a:t>
            </a:r>
          </a:p>
          <a:p>
            <a:pPr lvl="1"/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Max – min</a:t>
            </a:r>
          </a:p>
          <a:p>
            <a:pPr lvl="1"/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Variance</a:t>
            </a:r>
          </a:p>
          <a:p>
            <a:pPr marL="457200" lvl="1" indent="0">
              <a:buNone/>
            </a:pPr>
            <a:r>
              <a:rPr lang="en-US" altLang="zh-TW" sz="2400" dirty="0"/>
              <a:t>Efficiency of the split-and-merge method can be increased by </a:t>
            </a:r>
            <a:r>
              <a:rPr lang="en-US" altLang="zh-TW" sz="2400" dirty="0">
                <a:solidFill>
                  <a:schemeClr val="accent1"/>
                </a:solidFill>
              </a:rPr>
              <a:t>arbitrarily partitioning the image </a:t>
            </a:r>
            <a:r>
              <a:rPr lang="en-US" altLang="zh-TW" sz="2400" dirty="0"/>
              <a:t>into square regions of a user-selected size and then splitting these further, if they are not homogeneous</a:t>
            </a:r>
            <a:endParaRPr lang="en-US" altLang="zh-TW" sz="24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altLang="zh-TW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sp>
        <p:nvSpPr>
          <p:cNvPr id="6" name="標題 4">
            <a:extLst>
              <a:ext uri="{FF2B5EF4-FFF2-40B4-BE49-F238E27FC236}">
                <a16:creationId xmlns:a16="http://schemas.microsoft.com/office/drawing/2014/main" id="{1B193C21-10AE-95A3-7F47-0CC30D42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</p:spTree>
    <p:extLst>
      <p:ext uri="{BB962C8B-B14F-4D97-AF65-F5344CB8AC3E}">
        <p14:creationId xmlns:p14="http://schemas.microsoft.com/office/powerpoint/2010/main" val="1683900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A58C0C3-5A62-4E2E-906C-E6C5F584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58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968CFA-B420-4985-92DA-B3111C3C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70" y="1118369"/>
            <a:ext cx="4119995" cy="54933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2280C89-3B7A-4D6D-829A-7A865FCF3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51" y="0"/>
            <a:ext cx="2470648" cy="32958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814697-556F-440A-A3E9-DDFCF39CD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54" y="17828"/>
            <a:ext cx="2394986" cy="3278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86A84F2-B581-4C23-8BBD-AEAD1329F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54" y="3511195"/>
            <a:ext cx="2394986" cy="32002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42F7BF-EC57-47BB-9876-B501881F3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14" y="3515027"/>
            <a:ext cx="2394986" cy="319164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26C9344-BC88-43E9-8037-4D9B6BF25C17}"/>
              </a:ext>
            </a:extLst>
          </p:cNvPr>
          <p:cNvSpPr/>
          <p:nvPr/>
        </p:nvSpPr>
        <p:spPr>
          <a:xfrm>
            <a:off x="6879354" y="17828"/>
            <a:ext cx="5312645" cy="329585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8B7CD1-9DFA-4755-A34A-E912CDE1F7EE}"/>
              </a:ext>
            </a:extLst>
          </p:cNvPr>
          <p:cNvSpPr/>
          <p:nvPr/>
        </p:nvSpPr>
        <p:spPr>
          <a:xfrm>
            <a:off x="6898123" y="3511195"/>
            <a:ext cx="2376217" cy="32306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0807CCC-598F-487A-A2BF-BAE746109CB7}"/>
              </a:ext>
            </a:extLst>
          </p:cNvPr>
          <p:cNvSpPr/>
          <p:nvPr/>
        </p:nvSpPr>
        <p:spPr>
          <a:xfrm>
            <a:off x="9768566" y="3495523"/>
            <a:ext cx="2376217" cy="32306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5586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C7DD7B-82DD-43F6-96AD-EEB7395E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59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5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Downside: </a:t>
            </a:r>
          </a:p>
          <a:p>
            <a:pPr lvl="1"/>
            <a:r>
              <a:rPr lang="en-US" altLang="zh-TW" sz="2400" dirty="0"/>
              <a:t>Boundaries tend to be </a:t>
            </a:r>
            <a:r>
              <a:rPr lang="en-US" altLang="zh-TW" sz="2400" dirty="0">
                <a:solidFill>
                  <a:schemeClr val="accent1"/>
                </a:solidFill>
              </a:rPr>
              <a:t>squarish and artificial</a:t>
            </a:r>
            <a:r>
              <a:rPr lang="en-US" altLang="zh-TW" sz="2400" dirty="0"/>
              <a:t>.</a:t>
            </a:r>
          </a:p>
          <a:p>
            <a:pPr lvl="1"/>
            <a:r>
              <a:rPr lang="en-US" altLang="zh-TW" sz="2400" dirty="0"/>
              <a:t>Large memory usage</a:t>
            </a:r>
          </a:p>
          <a:p>
            <a:pPr lvl="1"/>
            <a:r>
              <a:rPr lang="en-US" altLang="zh-TW" sz="2400" dirty="0"/>
              <a:t>Miss-merging</a:t>
            </a:r>
          </a:p>
          <a:p>
            <a:endParaRPr lang="en-US" altLang="zh-TW" dirty="0"/>
          </a:p>
          <a:p>
            <a:r>
              <a:rPr lang="en-US" altLang="zh-TW" dirty="0"/>
              <a:t>Solution:</a:t>
            </a:r>
          </a:p>
          <a:p>
            <a:r>
              <a:rPr lang="en-US" altLang="zh-TW" dirty="0"/>
              <a:t>Horowitz and </a:t>
            </a:r>
            <a:r>
              <a:rPr lang="en-US" altLang="zh-TW" dirty="0" err="1"/>
              <a:t>Pavlidis</a:t>
            </a:r>
            <a:r>
              <a:rPr lang="en-US" altLang="zh-TW" dirty="0"/>
              <a:t> (1976) </a:t>
            </a:r>
          </a:p>
          <a:p>
            <a:pPr lvl="2"/>
            <a:r>
              <a:rPr lang="en-US" altLang="zh-TW" sz="2400" dirty="0"/>
              <a:t>Data structure: Quad tree</a:t>
            </a:r>
          </a:p>
          <a:p>
            <a:endParaRPr lang="en-US" altLang="zh-TW" dirty="0"/>
          </a:p>
        </p:txBody>
      </p:sp>
      <p:sp>
        <p:nvSpPr>
          <p:cNvPr id="6" name="標題 4">
            <a:extLst>
              <a:ext uri="{FF2B5EF4-FFF2-40B4-BE49-F238E27FC236}">
                <a16:creationId xmlns:a16="http://schemas.microsoft.com/office/drawing/2014/main" id="{BD85CB84-8EB8-74B1-ADAC-0C2220E84750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/>
              <a:t>10.6 Split and Merge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3560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018713" cy="5898384"/>
          </a:xfrm>
        </p:spPr>
        <p:txBody>
          <a:bodyPr anchor="t">
            <a:normAutofit/>
          </a:bodyPr>
          <a:lstStyle/>
          <a:p>
            <a:r>
              <a:rPr lang="en-US" altLang="zh-TW" sz="2800" dirty="0">
                <a:solidFill>
                  <a:schemeClr val="accent1"/>
                </a:solidFill>
              </a:rPr>
              <a:t>Clustering</a:t>
            </a:r>
            <a:r>
              <a:rPr lang="en-US" altLang="zh-TW" sz="2800" dirty="0"/>
              <a:t>:</a:t>
            </a:r>
          </a:p>
          <a:p>
            <a:endParaRPr lang="en-US" altLang="zh-TW" dirty="0"/>
          </a:p>
          <a:p>
            <a:pPr lvl="1"/>
            <a:r>
              <a:rPr lang="en-US" altLang="zh-TW" sz="2400" dirty="0"/>
              <a:t>Partitioning a set of </a:t>
            </a:r>
            <a:r>
              <a:rPr lang="en-US" altLang="zh-TW" sz="2400" dirty="0">
                <a:solidFill>
                  <a:schemeClr val="accent1"/>
                </a:solidFill>
              </a:rPr>
              <a:t>pattern vectors </a:t>
            </a:r>
            <a:r>
              <a:rPr lang="en-US" altLang="zh-TW" sz="2400" dirty="0"/>
              <a:t>into subsets called clusters.</a:t>
            </a:r>
          </a:p>
          <a:p>
            <a:pPr lvl="1"/>
            <a:r>
              <a:rPr kumimoji="1" lang="en-US" altLang="zh-TW" sz="2400" dirty="0"/>
              <a:t>Pattern vectors could be</a:t>
            </a:r>
            <a:endParaRPr lang="en-US" altLang="zh-TW" sz="2400" dirty="0"/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Intensity</a:t>
            </a:r>
            <a:endParaRPr lang="en-US" altLang="zh-TW" sz="2400" dirty="0"/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texture</a:t>
            </a:r>
            <a:endParaRPr lang="en-US" altLang="zh-TW" sz="2400" dirty="0"/>
          </a:p>
          <a:p>
            <a:pPr marL="0" lvl="0" indent="0">
              <a:buNone/>
            </a:pPr>
            <a:endParaRPr lang="en-US" altLang="zh-TW" dirty="0"/>
          </a:p>
          <a:p>
            <a:pPr marL="0" lvl="0" indent="0">
              <a:buNone/>
            </a:pPr>
            <a:endParaRPr lang="en-US" altLang="zh-TW" dirty="0"/>
          </a:p>
          <a:p>
            <a:pPr lvl="0"/>
            <a:endParaRPr lang="en-US" altLang="zh-TW" dirty="0"/>
          </a:p>
          <a:p>
            <a:pPr lvl="0"/>
            <a:r>
              <a:rPr lang="en-US" altLang="zh-TW" dirty="0"/>
              <a:t>Similar : Grouping data together with similar characteristics.</a:t>
            </a:r>
          </a:p>
          <a:p>
            <a:pPr lvl="0"/>
            <a:r>
              <a:rPr lang="en-US" altLang="zh-TW" dirty="0"/>
              <a:t>Different : In image segmentation, the grouping is done on spatial domain</a:t>
            </a:r>
          </a:p>
          <a:p>
            <a:pPr lvl="0"/>
            <a:endParaRPr lang="en-US" altLang="zh-TW" dirty="0"/>
          </a:p>
          <a:p>
            <a:endParaRPr lang="zh-TW" alt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7712D5C-4A7A-450D-8DE3-602955CB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46C4D09-8ED3-4958-9AD4-24FF6485C106}"/>
              </a:ext>
            </a:extLst>
          </p:cNvPr>
          <p:cNvGrpSpPr/>
          <p:nvPr/>
        </p:nvGrpSpPr>
        <p:grpSpPr>
          <a:xfrm>
            <a:off x="7332074" y="2268240"/>
            <a:ext cx="3081729" cy="2321520"/>
            <a:chOff x="9441899" y="2644658"/>
            <a:chExt cx="3218715" cy="244093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695517C-E702-4230-B1DB-20AA0DC6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48" b="8435"/>
            <a:stretch/>
          </p:blipFill>
          <p:spPr>
            <a:xfrm>
              <a:off x="9441899" y="2644658"/>
              <a:ext cx="3173737" cy="2440930"/>
            </a:xfrm>
            <a:prstGeom prst="rect">
              <a:avLst/>
            </a:prstGeom>
          </p:spPr>
        </p:pic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7E779B19-8DC4-4C91-BDF8-15CC3295DD50}"/>
                </a:ext>
              </a:extLst>
            </p:cNvPr>
            <p:cNvSpPr/>
            <p:nvPr/>
          </p:nvSpPr>
          <p:spPr>
            <a:xfrm>
              <a:off x="9620856" y="3110437"/>
              <a:ext cx="1219199" cy="108857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B142FBC-AA48-4DC1-8124-310B902C55FD}"/>
                </a:ext>
              </a:extLst>
            </p:cNvPr>
            <p:cNvSpPr/>
            <p:nvPr/>
          </p:nvSpPr>
          <p:spPr>
            <a:xfrm>
              <a:off x="10601647" y="4072421"/>
              <a:ext cx="1078177" cy="872067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4A74F501-69D2-4555-8594-FC23445E371E}"/>
                </a:ext>
              </a:extLst>
            </p:cNvPr>
            <p:cNvSpPr/>
            <p:nvPr/>
          </p:nvSpPr>
          <p:spPr>
            <a:xfrm>
              <a:off x="11441415" y="3020328"/>
              <a:ext cx="1219199" cy="1088570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4637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D10370-B8AC-4167-F1F8-F14A5225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60</a:t>
            </a:fld>
            <a:endParaRPr 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5F13BE-922F-9EAB-5CCD-441DB0B846F4}"/>
              </a:ext>
            </a:extLst>
          </p:cNvPr>
          <p:cNvSpPr txBox="1"/>
          <p:nvPr/>
        </p:nvSpPr>
        <p:spPr>
          <a:xfrm>
            <a:off x="1025842" y="948225"/>
            <a:ext cx="9729787" cy="276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Horowitz and </a:t>
            </a:r>
            <a:r>
              <a:rPr lang="en-US" altLang="zh-TW" sz="2400" dirty="0" err="1"/>
              <a:t>Pavlidis</a:t>
            </a:r>
            <a:r>
              <a:rPr lang="en-US" altLang="zh-TW" sz="2400" dirty="0"/>
              <a:t> (1976) Data structure: Quadtree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The entire image is represented by the root node.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The children of the root are the regions obtained by splitting the root into four equal pieces, and so on.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A segmentation is represented by a </a:t>
            </a:r>
            <a:r>
              <a:rPr lang="en-US" altLang="zh-TW" sz="2400" dirty="0" err="1">
                <a:solidFill>
                  <a:schemeClr val="accent1"/>
                </a:solidFill>
              </a:rPr>
              <a:t>cutset</a:t>
            </a:r>
            <a:r>
              <a:rPr lang="en-US" altLang="zh-TW" sz="2400" dirty="0"/>
              <a:t>, a minimal set of nodes separating the root from all of the leaves.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C0467F0-AFCD-CDF4-07C8-2E7B2B72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240" y="4229123"/>
            <a:ext cx="5127829" cy="2581895"/>
          </a:xfrm>
          <a:prstGeom prst="rect">
            <a:avLst/>
          </a:prstGeom>
        </p:spPr>
      </p:pic>
      <p:sp>
        <p:nvSpPr>
          <p:cNvPr id="2" name="標題 4">
            <a:extLst>
              <a:ext uri="{FF2B5EF4-FFF2-40B4-BE49-F238E27FC236}">
                <a16:creationId xmlns:a16="http://schemas.microsoft.com/office/drawing/2014/main" id="{5D619CA6-587D-C82A-76D4-419A3610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</p:spTree>
    <p:extLst>
      <p:ext uri="{BB962C8B-B14F-4D97-AF65-F5344CB8AC3E}">
        <p14:creationId xmlns:p14="http://schemas.microsoft.com/office/powerpoint/2010/main" val="2367694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12892C-330D-43D4-F5B2-5078EE863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503123"/>
            <a:ext cx="10018713" cy="5134786"/>
          </a:xfrm>
        </p:spPr>
        <p:txBody>
          <a:bodyPr/>
          <a:lstStyle/>
          <a:p>
            <a:r>
              <a:rPr lang="en-US" altLang="zh-TW" sz="2800" dirty="0"/>
              <a:t>In the tree structure </a:t>
            </a:r>
          </a:p>
          <a:p>
            <a:pPr lvl="1"/>
            <a:r>
              <a:rPr lang="en-US" altLang="zh-TW" sz="2400" dirty="0"/>
              <a:t>the </a:t>
            </a:r>
            <a:r>
              <a:rPr lang="en-US" altLang="zh-TW" sz="2400" dirty="0">
                <a:solidFill>
                  <a:schemeClr val="accent1"/>
                </a:solidFill>
              </a:rPr>
              <a:t>merging process </a:t>
            </a:r>
            <a:r>
              <a:rPr lang="en-US" altLang="zh-TW" sz="2400" dirty="0"/>
              <a:t>consists of removing four nodes from the </a:t>
            </a:r>
            <a:r>
              <a:rPr lang="en-US" altLang="zh-TW" sz="2400" dirty="0" err="1"/>
              <a:t>cutset</a:t>
            </a:r>
            <a:r>
              <a:rPr lang="en-US" altLang="zh-TW" sz="2400" dirty="0"/>
              <a:t> and replacing them with their parent.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Splitting</a:t>
            </a:r>
            <a:r>
              <a:rPr lang="en-US" altLang="zh-TW" sz="2400" dirty="0"/>
              <a:t> consists of removing a node from the </a:t>
            </a:r>
            <a:r>
              <a:rPr lang="en-US" altLang="zh-TW" sz="2400" dirty="0" err="1"/>
              <a:t>cutset</a:t>
            </a:r>
            <a:r>
              <a:rPr lang="en-US" altLang="zh-TW" sz="2400" dirty="0"/>
              <a:t> and replacing it with its four children</a:t>
            </a:r>
          </a:p>
          <a:p>
            <a:endParaRPr lang="en-US" altLang="zh-TW" sz="2400" dirty="0"/>
          </a:p>
          <a:p>
            <a:r>
              <a:rPr lang="en-US" altLang="zh-TW" sz="2400" dirty="0"/>
              <a:t>The two processes are mutually exclusive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ECF3AF-E4ED-C1F2-ECAE-0A319E82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61</a:t>
            </a:fld>
            <a:endParaRPr lang="en-US" dirty="0"/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36E281FA-C4FC-B714-A6A0-AAD337FA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</p:spTree>
    <p:extLst>
      <p:ext uri="{BB962C8B-B14F-4D97-AF65-F5344CB8AC3E}">
        <p14:creationId xmlns:p14="http://schemas.microsoft.com/office/powerpoint/2010/main" val="11293301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1B4EBF-D730-A2EA-CC6B-A41471EE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62</a:t>
            </a:fld>
            <a:endParaRPr 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D265945-BBE2-A8B5-AF12-7EF3D516BC29}"/>
              </a:ext>
            </a:extLst>
          </p:cNvPr>
          <p:cNvSpPr txBox="1"/>
          <p:nvPr/>
        </p:nvSpPr>
        <p:spPr>
          <a:xfrm>
            <a:off x="1598295" y="1611630"/>
            <a:ext cx="8995410" cy="260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All the merging operations are followed by all the splitting operation. </a:t>
            </a:r>
          </a:p>
          <a:p>
            <a:pPr marL="571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altLang="zh-TW" sz="2400" dirty="0"/>
          </a:p>
          <a:p>
            <a:pPr marL="571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The splitting and merging in the tree structure is followed by a </a:t>
            </a:r>
            <a:r>
              <a:rPr lang="en-US" altLang="zh-TW" sz="2400" dirty="0">
                <a:solidFill>
                  <a:schemeClr val="accent1"/>
                </a:solidFill>
              </a:rPr>
              <a:t>final grouping procedure </a:t>
            </a:r>
            <a:r>
              <a:rPr lang="en-US" altLang="zh-TW" sz="2400" dirty="0"/>
              <a:t>that can merge adjacent unrelated blocks found in the final </a:t>
            </a:r>
            <a:r>
              <a:rPr lang="en-US" altLang="zh-TW" sz="2400" dirty="0" err="1"/>
              <a:t>cutset</a:t>
            </a:r>
            <a:r>
              <a:rPr lang="en-US" altLang="zh-TW" sz="2400" dirty="0"/>
              <a:t>.</a:t>
            </a:r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FD6CACC5-160E-8757-F92D-0674CE9A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</p:spTree>
    <p:extLst>
      <p:ext uri="{BB962C8B-B14F-4D97-AF65-F5344CB8AC3E}">
        <p14:creationId xmlns:p14="http://schemas.microsoft.com/office/powerpoint/2010/main" val="761777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136DC10-3AB2-454F-814C-95ADE5DB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63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5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2C7DCC5-8066-48D3-B2B6-B32CF05FB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11048" r="26586" b="11640"/>
          <a:stretch/>
        </p:blipFill>
        <p:spPr bwMode="auto">
          <a:xfrm>
            <a:off x="1058091" y="1632855"/>
            <a:ext cx="3461658" cy="33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5A773C0-77B3-45F7-A92A-C7FD5E131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8460" b="44682"/>
          <a:stretch/>
        </p:blipFill>
        <p:spPr bwMode="auto">
          <a:xfrm>
            <a:off x="4874390" y="1572884"/>
            <a:ext cx="7197635" cy="346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38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22B0956-2CA9-4D55-AA80-3D63B57C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64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866378" y="1097534"/>
            <a:ext cx="10205647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800" dirty="0"/>
              <a:t>Introduction: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TW" sz="2400" dirty="0"/>
              <a:t>It is not easy to </a:t>
            </a:r>
            <a:r>
              <a:rPr lang="en-US" altLang="zh-TW" sz="2400" dirty="0">
                <a:solidFill>
                  <a:schemeClr val="accent1"/>
                </a:solidFill>
              </a:rPr>
              <a:t>try different concepts </a:t>
            </a:r>
            <a:r>
              <a:rPr lang="en-US" altLang="zh-TW" sz="2400" dirty="0"/>
              <a:t>without complete reprogramming</a:t>
            </a:r>
          </a:p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pPr lvl="1"/>
            <a:r>
              <a:rPr lang="en-US" altLang="zh-TW" sz="2400" dirty="0"/>
              <a:t>Rule-based expert</a:t>
            </a:r>
            <a:r>
              <a:rPr lang="zh-TW" altLang="en-US" sz="2400" dirty="0"/>
              <a:t> </a:t>
            </a:r>
            <a:r>
              <a:rPr lang="en-US" altLang="zh-TW" sz="2400" dirty="0"/>
              <a:t>system for segmentation</a:t>
            </a:r>
          </a:p>
          <a:p>
            <a:pPr lvl="1"/>
            <a:r>
              <a:rPr lang="en-US" altLang="zh-TW" sz="2400" dirty="0"/>
              <a:t>Not application domain specific </a:t>
            </a:r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general-purpose</a:t>
            </a:r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scene-independent knowledge </a:t>
            </a:r>
            <a:r>
              <a:rPr lang="en-US" altLang="zh-TW" sz="2400" dirty="0"/>
              <a:t>and</a:t>
            </a:r>
            <a:r>
              <a:rPr lang="en-US" altLang="zh-TW" sz="2400" dirty="0">
                <a:solidFill>
                  <a:schemeClr val="accent1"/>
                </a:solidFill>
              </a:rPr>
              <a:t> grouping criteria</a:t>
            </a:r>
          </a:p>
          <a:p>
            <a:pPr marL="914400" lvl="2" indent="0">
              <a:buNone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r>
              <a:rPr lang="en-US" altLang="zh-TW" sz="2400" dirty="0"/>
              <a:t>Chapter 19 has details of this system</a:t>
            </a:r>
            <a:r>
              <a:rPr lang="en-US" altLang="zh-TW" sz="2400" dirty="0">
                <a:solidFill>
                  <a:schemeClr val="accent1"/>
                </a:solidFill>
              </a:rPr>
              <a:t>.</a:t>
            </a:r>
          </a:p>
          <a:p>
            <a:pPr marL="914400" lvl="2" indent="0">
              <a:buNone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altLang="zh-TW" sz="24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20066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15AF4A7-51DC-45C0-83F0-310CAFF9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65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r>
              <a:rPr lang="en-US" altLang="zh-TW" sz="2800" dirty="0"/>
              <a:t>Composition:</a:t>
            </a:r>
          </a:p>
          <a:p>
            <a:pPr lvl="1"/>
            <a:r>
              <a:rPr lang="en-US" altLang="zh-TW" sz="2400" dirty="0"/>
              <a:t>set of processes</a:t>
            </a:r>
          </a:p>
          <a:p>
            <a:pPr lvl="2"/>
            <a:r>
              <a:rPr lang="en-US" altLang="zh-TW" sz="2000" dirty="0"/>
              <a:t>The initializer </a:t>
            </a:r>
          </a:p>
          <a:p>
            <a:pPr lvl="2"/>
            <a:r>
              <a:rPr lang="en-US" altLang="zh-TW" sz="2000" dirty="0"/>
              <a:t>The line analyzer</a:t>
            </a:r>
          </a:p>
          <a:p>
            <a:pPr lvl="2"/>
            <a:r>
              <a:rPr lang="en-US" altLang="zh-TW" sz="2000" dirty="0"/>
              <a:t>The region analyzer </a:t>
            </a:r>
          </a:p>
          <a:p>
            <a:pPr lvl="2"/>
            <a:r>
              <a:rPr lang="en-US" altLang="zh-TW" sz="2000" dirty="0"/>
              <a:t>The area analyzer</a:t>
            </a:r>
          </a:p>
          <a:p>
            <a:pPr lvl="2"/>
            <a:r>
              <a:rPr lang="en-US" altLang="zh-TW" sz="2000" dirty="0"/>
              <a:t>The focus of attention</a:t>
            </a:r>
          </a:p>
          <a:p>
            <a:pPr lvl="2"/>
            <a:r>
              <a:rPr lang="en-US" altLang="zh-TW" sz="2000" dirty="0"/>
              <a:t>the scheduler</a:t>
            </a:r>
          </a:p>
          <a:p>
            <a:pPr lvl="1"/>
            <a:r>
              <a:rPr lang="en-US" altLang="zh-TW" sz="2400" dirty="0"/>
              <a:t>two associate memories</a:t>
            </a:r>
            <a:endParaRPr lang="en-US" altLang="zh-TW" sz="2400" i="1" dirty="0"/>
          </a:p>
          <a:p>
            <a:pPr lvl="3"/>
            <a:r>
              <a:rPr lang="en-US" altLang="zh-TW" sz="1800" dirty="0"/>
              <a:t>the short-term memory (STM)</a:t>
            </a:r>
          </a:p>
          <a:p>
            <a:pPr lvl="3"/>
            <a:r>
              <a:rPr lang="en-US" altLang="zh-TW" sz="1800" dirty="0"/>
              <a:t>the long-term memory (LTM)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35766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6729B1B-A5D0-4472-B71B-EF59138C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66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1323003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r>
              <a:rPr lang="en-US" altLang="zh-TW" dirty="0"/>
              <a:t>The short-term memory :</a:t>
            </a:r>
          </a:p>
          <a:p>
            <a:pPr marL="457200" lvl="1" indent="0">
              <a:buNone/>
            </a:pPr>
            <a:r>
              <a:rPr lang="en-US" altLang="zh-TW" dirty="0"/>
              <a:t>holds the input image, the</a:t>
            </a:r>
            <a:r>
              <a:rPr lang="zh-TW" altLang="en-US" dirty="0"/>
              <a:t> </a:t>
            </a:r>
            <a:r>
              <a:rPr lang="en-US" altLang="zh-TW" dirty="0"/>
              <a:t>segmentation data, and the output. </a:t>
            </a:r>
          </a:p>
          <a:p>
            <a:r>
              <a:rPr lang="en-US" altLang="zh-TW" dirty="0"/>
              <a:t>The long-term memory:</a:t>
            </a:r>
          </a:p>
          <a:p>
            <a:pPr marL="457200" lvl="1" indent="0">
              <a:buNone/>
            </a:pPr>
            <a:r>
              <a:rPr lang="en-US" altLang="zh-TW" dirty="0"/>
              <a:t>system knowledge about low-level segmentation and control strategies.</a:t>
            </a:r>
          </a:p>
          <a:p>
            <a:endParaRPr lang="en-US" altLang="zh-TW" dirty="0"/>
          </a:p>
          <a:p>
            <a:r>
              <a:rPr lang="en-US" altLang="zh-TW" dirty="0"/>
              <a:t>Match </a:t>
            </a:r>
            <a:r>
              <a:rPr lang="en-US" altLang="zh-TW" dirty="0">
                <a:solidFill>
                  <a:schemeClr val="accent1"/>
                </a:solidFill>
              </a:rPr>
              <a:t>rules in the LTM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/>
              <a:t>against </a:t>
            </a:r>
            <a:r>
              <a:rPr lang="en-US" altLang="zh-TW" dirty="0">
                <a:solidFill>
                  <a:schemeClr val="accent1"/>
                </a:solidFill>
              </a:rPr>
              <a:t>the data stored in the STM</a:t>
            </a:r>
          </a:p>
          <a:p>
            <a:pPr lvl="1"/>
            <a:r>
              <a:rPr lang="en-US" altLang="zh-TW" dirty="0"/>
              <a:t>Rule fires</a:t>
            </a:r>
          </a:p>
          <a:p>
            <a:pPr lvl="1"/>
            <a:r>
              <a:rPr lang="en-US" altLang="zh-TW" dirty="0"/>
              <a:t>Action</a:t>
            </a:r>
          </a:p>
          <a:p>
            <a:pPr lvl="1"/>
            <a:r>
              <a:rPr lang="en-US" altLang="zh-TW" dirty="0"/>
              <a:t>Data modification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31242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D79A755-02B6-4040-9F9D-DC7A557E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67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pPr marL="0" indent="0">
              <a:buNone/>
            </a:pPr>
            <a:r>
              <a:rPr lang="en-US" altLang="zh-TW" dirty="0"/>
              <a:t>LTM has three levels of rules</a:t>
            </a:r>
          </a:p>
          <a:p>
            <a:pPr marL="0" indent="0">
              <a:buNone/>
            </a:pPr>
            <a:r>
              <a:rPr lang="en-US" altLang="zh-TW" dirty="0"/>
              <a:t>Levels 1 to 3 (from lowest to highest)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level 1 are </a:t>
            </a:r>
            <a:r>
              <a:rPr lang="en-US" altLang="zh-TW" dirty="0">
                <a:solidFill>
                  <a:schemeClr val="accent1"/>
                </a:solidFill>
              </a:rPr>
              <a:t>knowledge rules </a:t>
            </a:r>
            <a:r>
              <a:rPr lang="en-US" altLang="zh-TW" dirty="0"/>
              <a:t>that encode information</a:t>
            </a:r>
            <a:r>
              <a:rPr lang="zh-TW" altLang="en-US" dirty="0"/>
              <a:t> </a:t>
            </a:r>
            <a:r>
              <a:rPr lang="en-US" altLang="zh-TW" dirty="0"/>
              <a:t>properties of regions, lines, and areas in the form of situation-action pairs.</a:t>
            </a:r>
          </a:p>
          <a:p>
            <a:pPr lvl="1"/>
            <a:r>
              <a:rPr lang="en-US" altLang="zh-TW" dirty="0"/>
              <a:t>splitting a region</a:t>
            </a:r>
          </a:p>
          <a:p>
            <a:pPr lvl="1"/>
            <a:r>
              <a:rPr lang="en-US" altLang="zh-TW" dirty="0"/>
              <a:t>merging two regions</a:t>
            </a:r>
          </a:p>
          <a:p>
            <a:pPr lvl="1"/>
            <a:r>
              <a:rPr lang="en-US" altLang="zh-TW" dirty="0"/>
              <a:t>adding, deleting, or extending a line</a:t>
            </a:r>
          </a:p>
          <a:p>
            <a:pPr lvl="1"/>
            <a:r>
              <a:rPr lang="en-US" altLang="zh-TW" dirty="0"/>
              <a:t>merging two lines</a:t>
            </a:r>
          </a:p>
          <a:p>
            <a:pPr lvl="1"/>
            <a:r>
              <a:rPr lang="en-US" altLang="zh-TW" dirty="0"/>
              <a:t>creating or modifying a focus-of-attention area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302266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D0B3076-A44E-4EDA-9CD6-F6F52FAB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68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pPr marL="0" indent="0">
              <a:buNone/>
            </a:pPr>
            <a:r>
              <a:rPr lang="en-US" altLang="zh-TW" dirty="0"/>
              <a:t>LTM has three levels of rules</a:t>
            </a:r>
          </a:p>
          <a:p>
            <a:r>
              <a:rPr lang="en-US" altLang="zh-TW" dirty="0"/>
              <a:t>level 2 contains the control rules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Focus-of-attention rules</a:t>
            </a:r>
          </a:p>
          <a:p>
            <a:pPr lvl="2"/>
            <a:r>
              <a:rPr lang="en-US" altLang="zh-TW" sz="2000" dirty="0"/>
              <a:t>Find the next data entry to be considered: </a:t>
            </a:r>
          </a:p>
          <a:p>
            <a:pPr lvl="3"/>
            <a:r>
              <a:rPr lang="en-US" altLang="zh-TW" sz="2000" dirty="0"/>
              <a:t>a region, a line, or an entire area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Inference rules </a:t>
            </a:r>
          </a:p>
          <a:p>
            <a:pPr lvl="2"/>
            <a:r>
              <a:rPr lang="en-US" altLang="zh-TW" sz="2000" dirty="0"/>
              <a:t>Their actions do not modify the data in the STM</a:t>
            </a:r>
          </a:p>
          <a:p>
            <a:pPr lvl="2"/>
            <a:r>
              <a:rPr lang="en-US" altLang="zh-TW" sz="2000" dirty="0"/>
              <a:t>Modify the matching order of different knowledge rule sets</a:t>
            </a:r>
          </a:p>
          <a:p>
            <a:pPr lvl="2"/>
            <a:r>
              <a:rPr lang="en-US" altLang="zh-TW" sz="2000" dirty="0"/>
              <a:t>Control which process will be activated next.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62134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FF87ACD-7610-41DB-BA6D-7C28B1AE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69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1272899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pPr marL="0" indent="0">
              <a:buNone/>
            </a:pPr>
            <a:r>
              <a:rPr lang="en-US" altLang="zh-TW" dirty="0"/>
              <a:t>      LTM has three levels of rules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Level 3 is the highest rule level</a:t>
            </a:r>
          </a:p>
          <a:p>
            <a:pPr lvl="1"/>
            <a:r>
              <a:rPr lang="en-US" altLang="zh-TW" sz="2400" dirty="0"/>
              <a:t>Strategy rules </a:t>
            </a:r>
          </a:p>
          <a:p>
            <a:pPr lvl="1"/>
            <a:r>
              <a:rPr lang="en-US" altLang="zh-TW" sz="2400" dirty="0"/>
              <a:t>Select the set of control rules (level 2)</a:t>
            </a:r>
          </a:p>
          <a:p>
            <a:pPr lvl="1"/>
            <a:r>
              <a:rPr lang="en-US" altLang="zh-TW" sz="2400" dirty="0"/>
              <a:t>Executes the most proper control strategy for a given set of data.</a:t>
            </a:r>
            <a:endParaRPr lang="en-US" altLang="zh-TW" sz="2400" i="1" dirty="0"/>
          </a:p>
        </p:txBody>
      </p:sp>
    </p:spTree>
    <p:extLst>
      <p:ext uri="{BB962C8B-B14F-4D97-AF65-F5344CB8AC3E}">
        <p14:creationId xmlns:p14="http://schemas.microsoft.com/office/powerpoint/2010/main" val="2780468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018713" cy="4919133"/>
          </a:xfrm>
        </p:spPr>
        <p:txBody>
          <a:bodyPr anchor="t">
            <a:normAutofit/>
          </a:bodyPr>
          <a:lstStyle/>
          <a:p>
            <a:pPr lvl="0"/>
            <a:endParaRPr lang="en-US" altLang="zh-TW" dirty="0"/>
          </a:p>
          <a:p>
            <a:pPr lvl="0"/>
            <a:r>
              <a:rPr lang="en-US" altLang="zh-TW" sz="2400" dirty="0"/>
              <a:t>Mainly discuss about segmenting an image based on gray-level intensity. </a:t>
            </a:r>
          </a:p>
          <a:p>
            <a:endParaRPr lang="en-US" altLang="zh-TW" sz="2400" dirty="0"/>
          </a:p>
          <a:p>
            <a:r>
              <a:rPr lang="en-US" altLang="zh-TW" sz="2400" dirty="0"/>
              <a:t>For segmenting other features, using feature’s characteristic can extract its feature value. Then same technique can apply.</a:t>
            </a:r>
          </a:p>
          <a:p>
            <a:endParaRPr lang="en-US" altLang="zh-TW" sz="2400" dirty="0"/>
          </a:p>
          <a:p>
            <a:r>
              <a:rPr lang="en-US" altLang="zh-TW" sz="2400" dirty="0"/>
              <a:t>Image segmentation is an ad hoc problem.</a:t>
            </a:r>
          </a:p>
          <a:p>
            <a:endParaRPr lang="en-US" altLang="zh-TW" sz="2400" dirty="0"/>
          </a:p>
          <a:p>
            <a:r>
              <a:rPr lang="en-US" altLang="zh-TW" sz="2400" dirty="0"/>
              <a:t>Different techniques rely on different </a:t>
            </a:r>
            <a:r>
              <a:rPr lang="en-US" altLang="zh-TW" sz="2400" dirty="0">
                <a:solidFill>
                  <a:schemeClr val="accent1"/>
                </a:solidFill>
              </a:rPr>
              <a:t>emphasis</a:t>
            </a:r>
            <a:r>
              <a:rPr lang="en-US" altLang="zh-TW" sz="2400" dirty="0"/>
              <a:t> and </a:t>
            </a:r>
            <a:r>
              <a:rPr lang="en-US" altLang="zh-TW" sz="2400" dirty="0">
                <a:solidFill>
                  <a:schemeClr val="accent1"/>
                </a:solidFill>
              </a:rPr>
              <a:t>compromise</a:t>
            </a: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9D6A32D-488D-4820-9535-C0E0775B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812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4618C9A-D04B-8CDE-DCB0-32629C3F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2802E2-BB50-D627-CF8B-CECC1346C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290956"/>
            <a:ext cx="10018713" cy="4576175"/>
          </a:xfrm>
        </p:spPr>
        <p:txBody>
          <a:bodyPr/>
          <a:lstStyle/>
          <a:p>
            <a:r>
              <a:rPr lang="en-US" altLang="zh-TW" b="1" dirty="0"/>
              <a:t>D</a:t>
            </a:r>
            <a:r>
              <a:rPr lang="en-US" altLang="zh-TW" sz="2400" b="1" dirty="0"/>
              <a:t>ata entry types:</a:t>
            </a:r>
          </a:p>
          <a:p>
            <a:pPr marL="0" indent="0">
              <a:buNone/>
            </a:pPr>
            <a:r>
              <a:rPr lang="en-US" altLang="zh-TW" b="1" dirty="0"/>
              <a:t>     </a:t>
            </a:r>
            <a:r>
              <a:rPr lang="en-US" altLang="zh-TW" dirty="0"/>
              <a:t>Table 10.1</a:t>
            </a:r>
            <a:endParaRPr lang="en-US" altLang="zh-TW" sz="2400" dirty="0"/>
          </a:p>
          <a:p>
            <a:r>
              <a:rPr lang="en-US" altLang="zh-TW" b="1" dirty="0"/>
              <a:t>Different kind of feature:</a:t>
            </a:r>
          </a:p>
          <a:p>
            <a:pPr marL="0" indent="0">
              <a:buNone/>
            </a:pPr>
            <a:r>
              <a:rPr lang="en-US" altLang="zh-TW" dirty="0"/>
              <a:t>      Table 10.2~10.4</a:t>
            </a:r>
            <a:endParaRPr lang="en-US" altLang="zh-TW" b="1" dirty="0"/>
          </a:p>
          <a:p>
            <a:r>
              <a:rPr lang="en-US" altLang="zh-TW" b="1" dirty="0"/>
              <a:t>Possible actions that can be associated with a rule:</a:t>
            </a:r>
          </a:p>
          <a:p>
            <a:pPr marL="0" indent="0">
              <a:buNone/>
            </a:pPr>
            <a:r>
              <a:rPr lang="en-US" altLang="zh-TW" dirty="0"/>
              <a:t>      Table 10.5~10.6</a:t>
            </a:r>
            <a:endParaRPr lang="en-US" altLang="zh-TW" b="1" dirty="0"/>
          </a:p>
          <a:p>
            <a:r>
              <a:rPr lang="en-US" altLang="zh-TW" b="1" dirty="0"/>
              <a:t>Rules:</a:t>
            </a:r>
          </a:p>
          <a:p>
            <a:pPr marL="0" indent="0">
              <a:buNone/>
            </a:pPr>
            <a:r>
              <a:rPr lang="en-US" altLang="zh-TW" dirty="0"/>
              <a:t>      Table 10.7</a:t>
            </a:r>
            <a:endParaRPr lang="en-US" altLang="zh-TW" b="1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AC7BF2-A808-AAC4-E7E7-40E5B1CB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5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079E83C-6E86-4CCA-A1F4-892BA6A7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71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128DB76-A541-4038-BB53-619AC1A3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09" y="1819527"/>
            <a:ext cx="86883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5AB311ED-705B-45DF-B46A-2DE17107694C}"/>
              </a:ext>
            </a:extLst>
          </p:cNvPr>
          <p:cNvCxnSpPr/>
          <p:nvPr/>
        </p:nvCxnSpPr>
        <p:spPr>
          <a:xfrm>
            <a:off x="4088524" y="1954924"/>
            <a:ext cx="1713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930AD397-8508-0B5C-65E2-7C5102D8CDEE}"/>
              </a:ext>
            </a:extLst>
          </p:cNvPr>
          <p:cNvSpPr txBox="1"/>
          <p:nvPr/>
        </p:nvSpPr>
        <p:spPr>
          <a:xfrm>
            <a:off x="1484309" y="1169824"/>
            <a:ext cx="738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Different data entry types allowed</a:t>
            </a:r>
          </a:p>
          <a:p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79479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624099-4A6A-451A-8F9B-DCDC7B8B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72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C8C7C05-80CB-4A71-95C3-29C5903B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6628" y="1457858"/>
            <a:ext cx="8259762" cy="52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內容版面配置區 5">
            <a:extLst>
              <a:ext uri="{FF2B5EF4-FFF2-40B4-BE49-F238E27FC236}">
                <a16:creationId xmlns:a16="http://schemas.microsoft.com/office/drawing/2014/main" id="{D86CC44A-2307-75D7-3302-33848D15866C}"/>
              </a:ext>
            </a:extLst>
          </p:cNvPr>
          <p:cNvSpPr txBox="1">
            <a:spLocks/>
          </p:cNvSpPr>
          <p:nvPr/>
        </p:nvSpPr>
        <p:spPr>
          <a:xfrm>
            <a:off x="1636709" y="10244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/>
              <a:t>Numerical descriptive features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977613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056194B-7ADE-4DBB-ADA3-D6595DC9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73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/>
              <a:t>Numerical spatial features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2B9841B-13C3-4D21-AB4A-92C067DD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33" y="1483518"/>
            <a:ext cx="8722821" cy="453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4">
            <a:extLst>
              <a:ext uri="{FF2B5EF4-FFF2-40B4-BE49-F238E27FC236}">
                <a16:creationId xmlns:a16="http://schemas.microsoft.com/office/drawing/2014/main" id="{BD7B6C09-2418-93EF-2238-3FC344D9D8CA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/>
              <a:t>10.7 Rule-Based Segmentation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1006513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C82E757-7243-400F-BBBF-2F805FF5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74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D422E19-E69B-47B5-8E83-4BE04550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967" y="1260767"/>
            <a:ext cx="7184386" cy="52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8DF80122-97D9-4570-B276-2CDADF8C4F06}"/>
              </a:ext>
            </a:extLst>
          </p:cNvPr>
          <p:cNvCxnSpPr>
            <a:cxnSpLocks/>
          </p:cNvCxnSpPr>
          <p:nvPr/>
        </p:nvCxnSpPr>
        <p:spPr>
          <a:xfrm>
            <a:off x="3026979" y="1681655"/>
            <a:ext cx="1303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內容版面配置區 5">
            <a:extLst>
              <a:ext uri="{FF2B5EF4-FFF2-40B4-BE49-F238E27FC236}">
                <a16:creationId xmlns:a16="http://schemas.microsoft.com/office/drawing/2014/main" id="{781298D1-9840-4F88-9AA0-02B4CAED9BB4}"/>
              </a:ext>
            </a:extLst>
          </p:cNvPr>
          <p:cNvSpPr txBox="1">
            <a:spLocks/>
          </p:cNvSpPr>
          <p:nvPr/>
        </p:nvSpPr>
        <p:spPr>
          <a:xfrm>
            <a:off x="1604284" y="872065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/>
              <a:t>Logical features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10" name="標題 4">
            <a:extLst>
              <a:ext uri="{FF2B5EF4-FFF2-40B4-BE49-F238E27FC236}">
                <a16:creationId xmlns:a16="http://schemas.microsoft.com/office/drawing/2014/main" id="{CA072E1F-3E42-A1DB-5DBE-0FE8680E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0965096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AA786E0-DF2D-466A-B17B-74EC0653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75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886555C-1B63-4DEC-84F3-EB912BB2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09" y="1165896"/>
            <a:ext cx="7715930" cy="569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4012CB7D-DDC6-47EF-A95E-F4FCFC7E8935}"/>
              </a:ext>
            </a:extLst>
          </p:cNvPr>
          <p:cNvCxnSpPr>
            <a:cxnSpLocks/>
          </p:cNvCxnSpPr>
          <p:nvPr/>
        </p:nvCxnSpPr>
        <p:spPr>
          <a:xfrm>
            <a:off x="2694214" y="1567355"/>
            <a:ext cx="3154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4">
            <a:extLst>
              <a:ext uri="{FF2B5EF4-FFF2-40B4-BE49-F238E27FC236}">
                <a16:creationId xmlns:a16="http://schemas.microsoft.com/office/drawing/2014/main" id="{B84BAD48-3949-8FCA-0EC9-AB127E461167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/>
              <a:t>10.7 Rule-Based Segmentation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1586733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1C03FE9-02AD-4918-A37A-74F87042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76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8986164-CFA7-45B2-ACA8-7D6CD269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81" y="872065"/>
            <a:ext cx="7352305" cy="598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9370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0673A5-9BA9-4026-390F-9C0500DB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77</a:t>
            </a:fld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8A6B2C-2A44-D96E-0691-BEEB3FEA1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41" t="19286" r="35612" b="27381"/>
          <a:stretch/>
        </p:blipFill>
        <p:spPr>
          <a:xfrm>
            <a:off x="2428545" y="984801"/>
            <a:ext cx="6051576" cy="5598935"/>
          </a:xfrm>
          <a:prstGeom prst="rect">
            <a:avLst/>
          </a:prstGeom>
        </p:spPr>
      </p:pic>
      <p:sp>
        <p:nvSpPr>
          <p:cNvPr id="6" name="標題 4">
            <a:extLst>
              <a:ext uri="{FF2B5EF4-FFF2-40B4-BE49-F238E27FC236}">
                <a16:creationId xmlns:a16="http://schemas.microsoft.com/office/drawing/2014/main" id="{7FC0F3FA-7453-B686-9827-BEE00CF7E18E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10.7 Rule-Based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093233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B71FC1-9B1C-AE94-2B1F-6E536E5E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78</a:t>
            </a:fld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8FA0624-458C-8439-C89B-B92F3F0911F0}"/>
              </a:ext>
            </a:extLst>
          </p:cNvPr>
          <p:cNvSpPr/>
          <p:nvPr/>
        </p:nvSpPr>
        <p:spPr>
          <a:xfrm>
            <a:off x="1578280" y="197962"/>
            <a:ext cx="2329841" cy="11774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B3197F6-3DA5-285A-F459-80A3A76EB198}"/>
              </a:ext>
            </a:extLst>
          </p:cNvPr>
          <p:cNvSpPr txBox="1"/>
          <p:nvPr/>
        </p:nvSpPr>
        <p:spPr>
          <a:xfrm>
            <a:off x="1753644" y="322893"/>
            <a:ext cx="195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Data type (table 10.1)</a:t>
            </a:r>
            <a:endParaRPr lang="zh-TW" altLang="en-US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BA408CC-D67C-BE45-7FAF-D491701BFF65}"/>
              </a:ext>
            </a:extLst>
          </p:cNvPr>
          <p:cNvSpPr/>
          <p:nvPr/>
        </p:nvSpPr>
        <p:spPr>
          <a:xfrm>
            <a:off x="1553227" y="2098067"/>
            <a:ext cx="2354894" cy="11774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4488EE8-0E9D-4853-0256-0A7AAA21FA68}"/>
              </a:ext>
            </a:extLst>
          </p:cNvPr>
          <p:cNvSpPr txBox="1"/>
          <p:nvPr/>
        </p:nvSpPr>
        <p:spPr>
          <a:xfrm>
            <a:off x="1792460" y="2204273"/>
            <a:ext cx="195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Data feature (table 10.2 ~ 10.4)</a:t>
            </a:r>
            <a:endParaRPr lang="zh-TW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9D6C936-16E9-60BC-0F7E-169175B0700A}"/>
              </a:ext>
            </a:extLst>
          </p:cNvPr>
          <p:cNvSpPr/>
          <p:nvPr/>
        </p:nvSpPr>
        <p:spPr>
          <a:xfrm>
            <a:off x="3976981" y="5287962"/>
            <a:ext cx="2039034" cy="85097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E0C242-3B83-EB4B-315B-50AB1C907F86}"/>
              </a:ext>
            </a:extLst>
          </p:cNvPr>
          <p:cNvSpPr txBox="1"/>
          <p:nvPr/>
        </p:nvSpPr>
        <p:spPr>
          <a:xfrm>
            <a:off x="4022019" y="5430985"/>
            <a:ext cx="195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Rules (table 10.7)</a:t>
            </a:r>
            <a:endParaRPr lang="zh-TW" altLang="en-US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3DF252-AC9F-64DF-9ACC-4C7A1EFA7DDB}"/>
              </a:ext>
            </a:extLst>
          </p:cNvPr>
          <p:cNvSpPr/>
          <p:nvPr/>
        </p:nvSpPr>
        <p:spPr>
          <a:xfrm>
            <a:off x="7293474" y="3512264"/>
            <a:ext cx="2861554" cy="11774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7E8DEA0-23BC-B7A7-CC45-10C44D277E2E}"/>
              </a:ext>
            </a:extLst>
          </p:cNvPr>
          <p:cNvSpPr txBox="1"/>
          <p:nvPr/>
        </p:nvSpPr>
        <p:spPr>
          <a:xfrm>
            <a:off x="7691882" y="3927233"/>
            <a:ext cx="214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Actions (table 10.5)</a:t>
            </a:r>
            <a:endParaRPr lang="zh-TW" altLang="en-US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88BB5C9-0FE0-7C20-FF06-F2DC03CF69AA}"/>
              </a:ext>
            </a:extLst>
          </p:cNvPr>
          <p:cNvSpPr/>
          <p:nvPr/>
        </p:nvSpPr>
        <p:spPr>
          <a:xfrm>
            <a:off x="7293474" y="1182126"/>
            <a:ext cx="2861554" cy="11774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6501289-0C32-DFC4-094C-31983706B0CF}"/>
              </a:ext>
            </a:extLst>
          </p:cNvPr>
          <p:cNvSpPr txBox="1"/>
          <p:nvPr/>
        </p:nvSpPr>
        <p:spPr>
          <a:xfrm>
            <a:off x="7863468" y="1344447"/>
            <a:ext cx="195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Next data type (table 10.6)</a:t>
            </a:r>
            <a:endParaRPr lang="zh-TW" altLang="en-US" b="1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256A555-7929-1A9F-A226-2D18E0D7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844" y="1010377"/>
            <a:ext cx="1152525" cy="285750"/>
          </a:xfrm>
          <a:prstGeom prst="rect">
            <a:avLst/>
          </a:prstGeom>
        </p:spPr>
      </p:pic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7772DED6-A86A-A97C-6CA7-E0F988396544}"/>
              </a:ext>
            </a:extLst>
          </p:cNvPr>
          <p:cNvSpPr/>
          <p:nvPr/>
        </p:nvSpPr>
        <p:spPr>
          <a:xfrm>
            <a:off x="2492678" y="1500340"/>
            <a:ext cx="300625" cy="426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25A9201-E4CE-4D19-519C-A8C489352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625" y="3304143"/>
            <a:ext cx="2367356" cy="284450"/>
          </a:xfrm>
          <a:prstGeom prst="rect">
            <a:avLst/>
          </a:prstGeom>
        </p:spPr>
      </p:pic>
      <p:sp>
        <p:nvSpPr>
          <p:cNvPr id="20" name="箭號: 上彎 19">
            <a:extLst>
              <a:ext uri="{FF2B5EF4-FFF2-40B4-BE49-F238E27FC236}">
                <a16:creationId xmlns:a16="http://schemas.microsoft.com/office/drawing/2014/main" id="{AA615208-D158-06E4-9143-011590B62FC5}"/>
              </a:ext>
            </a:extLst>
          </p:cNvPr>
          <p:cNvSpPr/>
          <p:nvPr/>
        </p:nvSpPr>
        <p:spPr>
          <a:xfrm rot="5400000">
            <a:off x="2664721" y="3668669"/>
            <a:ext cx="501041" cy="57580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D60824A-B40A-BDE8-E4BB-B28CB1731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930" y="6309844"/>
            <a:ext cx="4660531" cy="270449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05CC57B8-4E3B-3992-EC5A-3C2837FBAB83}"/>
              </a:ext>
            </a:extLst>
          </p:cNvPr>
          <p:cNvSpPr txBox="1"/>
          <p:nvPr/>
        </p:nvSpPr>
        <p:spPr>
          <a:xfrm>
            <a:off x="4371297" y="3906957"/>
            <a:ext cx="173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Match</a:t>
            </a:r>
            <a:r>
              <a:rPr lang="zh-TW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</a:rPr>
              <a:t>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箭號: 向上 23">
            <a:extLst>
              <a:ext uri="{FF2B5EF4-FFF2-40B4-BE49-F238E27FC236}">
                <a16:creationId xmlns:a16="http://schemas.microsoft.com/office/drawing/2014/main" id="{F0751240-C5A0-90D4-206B-F64407DC0FAE}"/>
              </a:ext>
            </a:extLst>
          </p:cNvPr>
          <p:cNvSpPr/>
          <p:nvPr/>
        </p:nvSpPr>
        <p:spPr>
          <a:xfrm>
            <a:off x="4885151" y="4719757"/>
            <a:ext cx="248091" cy="3709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8AE10930-B96D-614E-2FA2-AC550F818385}"/>
              </a:ext>
            </a:extLst>
          </p:cNvPr>
          <p:cNvSpPr/>
          <p:nvPr/>
        </p:nvSpPr>
        <p:spPr>
          <a:xfrm>
            <a:off x="6264677" y="3956573"/>
            <a:ext cx="603728" cy="250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33798B9-6C0B-069B-EA2F-3BB9C90EA418}"/>
              </a:ext>
            </a:extLst>
          </p:cNvPr>
          <p:cNvSpPr/>
          <p:nvPr/>
        </p:nvSpPr>
        <p:spPr>
          <a:xfrm>
            <a:off x="3959619" y="3727417"/>
            <a:ext cx="2016461" cy="85097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246CB021-686D-7563-82DF-4BB912B4D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76" y="4276002"/>
            <a:ext cx="1690894" cy="291953"/>
          </a:xfrm>
          <a:prstGeom prst="rect">
            <a:avLst/>
          </a:prstGeom>
        </p:spPr>
      </p:pic>
      <p:sp>
        <p:nvSpPr>
          <p:cNvPr id="29" name="箭號: 向上 28">
            <a:extLst>
              <a:ext uri="{FF2B5EF4-FFF2-40B4-BE49-F238E27FC236}">
                <a16:creationId xmlns:a16="http://schemas.microsoft.com/office/drawing/2014/main" id="{E76F29CD-92B6-6126-F517-A8A0563EB39D}"/>
              </a:ext>
            </a:extLst>
          </p:cNvPr>
          <p:cNvSpPr/>
          <p:nvPr/>
        </p:nvSpPr>
        <p:spPr>
          <a:xfrm>
            <a:off x="8430016" y="2701945"/>
            <a:ext cx="230907" cy="4299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06ADE34-F429-8E59-BED2-924B7677E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870" y="779243"/>
            <a:ext cx="2963158" cy="293382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DAC39869-A960-E1B3-5F4D-657E9218C20D}"/>
              </a:ext>
            </a:extLst>
          </p:cNvPr>
          <p:cNvSpPr txBox="1"/>
          <p:nvPr/>
        </p:nvSpPr>
        <p:spPr>
          <a:xfrm>
            <a:off x="6873843" y="1919106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TW" sz="1800" b="1" dirty="0">
                <a:solidFill>
                  <a:schemeClr val="accent1"/>
                </a:solidFill>
              </a:rPr>
              <a:t>Focus-of-attention rules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3611F6A-0E04-7F66-6190-B334648FD395}"/>
              </a:ext>
            </a:extLst>
          </p:cNvPr>
          <p:cNvSpPr txBox="1"/>
          <p:nvPr/>
        </p:nvSpPr>
        <p:spPr>
          <a:xfrm>
            <a:off x="4724679" y="5753877"/>
            <a:ext cx="6482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Level 3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E58671A-EBCC-7C7B-9549-E472392B273A}"/>
              </a:ext>
            </a:extLst>
          </p:cNvPr>
          <p:cNvSpPr txBox="1"/>
          <p:nvPr/>
        </p:nvSpPr>
        <p:spPr>
          <a:xfrm>
            <a:off x="8215695" y="3603460"/>
            <a:ext cx="124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level 1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177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dirty="0"/>
              <a:t>10.8 Motion-Based Segmentation</a:t>
            </a:r>
            <a:endParaRPr lang="en-US" altLang="zh-TW" sz="4000" b="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71AB480-D420-4373-8305-90A46D99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79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1308100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r>
              <a:rPr lang="en-US" altLang="zh-TW" sz="2400" dirty="0"/>
              <a:t>In time-varying image analysis, the data are a sequence of images instead of a single image.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  <a:p>
            <a:pPr marL="457200" lvl="1" indent="0">
              <a:buNone/>
              <a:defRPr/>
            </a:pPr>
            <a:r>
              <a:rPr lang="en-US" altLang="zh-TW" sz="2400" dirty="0"/>
              <a:t>The motion of the objects creates a change in the images that can be used to help locate the moving objects.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  <a:p>
            <a:r>
              <a:rPr lang="en-US" altLang="zh-TW" dirty="0"/>
              <a:t>Stationary camera: Thompson</a:t>
            </a:r>
          </a:p>
          <a:p>
            <a:r>
              <a:rPr lang="en-US" altLang="zh-TW" dirty="0"/>
              <a:t>Non-stationary camera: Jain</a:t>
            </a:r>
          </a:p>
          <a:p>
            <a:r>
              <a:rPr lang="en-US" altLang="zh-TW" dirty="0"/>
              <a:t>Details in Chapter 15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  <a:p>
            <a:pPr>
              <a:buFont typeface="Wingdings" charset="2"/>
              <a:buChar char="l"/>
              <a:defRPr/>
            </a:pPr>
            <a:endParaRPr lang="en-US" altLang="zh-TW" sz="2600" b="1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850069" y="436033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4596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15" y="569916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415" y="1946638"/>
            <a:ext cx="10018713" cy="4919133"/>
          </a:xfrm>
        </p:spPr>
        <p:txBody>
          <a:bodyPr anchor="t">
            <a:normAutofit/>
          </a:bodyPr>
          <a:lstStyle/>
          <a:p>
            <a:r>
              <a:rPr lang="de-DE" altLang="zh-TW" sz="2400" b="1" dirty="0">
                <a:solidFill>
                  <a:srgbClr val="423B43"/>
                </a:solidFill>
                <a:latin typeface="Rockwell "/>
              </a:rPr>
              <a:t>Measurement space</a:t>
            </a:r>
            <a:endParaRPr lang="en-US" altLang="zh-TW" sz="2400" b="1" dirty="0">
              <a:solidFill>
                <a:srgbClr val="423B43"/>
              </a:solidFill>
              <a:latin typeface="Rockwell "/>
            </a:endParaRPr>
          </a:p>
          <a:p>
            <a:pPr lvl="1"/>
            <a:r>
              <a:rPr lang="en-US" altLang="zh-TW" sz="2000" dirty="0">
                <a:solidFill>
                  <a:srgbClr val="2E2E2E"/>
                </a:solidFill>
                <a:latin typeface="Rockwell "/>
              </a:rPr>
              <a:t>The pattern of measurement data to be classified is represented as a measurement vector</a:t>
            </a:r>
            <a:endParaRPr lang="en-US" altLang="zh-TW" dirty="0">
              <a:solidFill>
                <a:srgbClr val="2E2E2E"/>
              </a:solidFill>
              <a:latin typeface="Rockwell "/>
            </a:endParaRPr>
          </a:p>
          <a:p>
            <a:r>
              <a:rPr lang="en-US" altLang="zh-TW" sz="2400" b="1" dirty="0">
                <a:solidFill>
                  <a:srgbClr val="423B43"/>
                </a:solidFill>
                <a:latin typeface="Rockwell "/>
              </a:rPr>
              <a:t>Spatial Clustering</a:t>
            </a:r>
          </a:p>
          <a:p>
            <a:pPr lvl="1"/>
            <a:r>
              <a:rPr lang="en-US" altLang="zh-TW" sz="2000" dirty="0">
                <a:solidFill>
                  <a:srgbClr val="3A343A"/>
                </a:solidFill>
                <a:latin typeface="Rockwell "/>
              </a:rPr>
              <a:t>A</a:t>
            </a:r>
            <a:r>
              <a:rPr lang="en-US" altLang="zh-TW" sz="2000" b="0" i="0" dirty="0">
                <a:solidFill>
                  <a:srgbClr val="3A343A"/>
                </a:solidFill>
                <a:effectLst/>
                <a:latin typeface="Rockwell "/>
              </a:rPr>
              <a:t> bounded group of occurrences and concentration to be unlikely to have occurred by chance.</a:t>
            </a:r>
          </a:p>
          <a:p>
            <a:pPr marL="0" indent="0" algn="l">
              <a:buNone/>
            </a:pPr>
            <a:endParaRPr lang="de-DE" altLang="zh-TW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2EBD62D-3BEA-4D37-92F6-E1A7C9C5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 descr="Geospatial Clustering: Kinds and Uses | by Anubhav Pattnaik | Towards Data  Science">
            <a:extLst>
              <a:ext uri="{FF2B5EF4-FFF2-40B4-BE49-F238E27FC236}">
                <a16:creationId xmlns:a16="http://schemas.microsoft.com/office/drawing/2014/main" id="{D3C1FA7D-EC8C-408F-99B2-6E1EFB37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86" y="4022749"/>
            <a:ext cx="3690699" cy="28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244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C800392-2794-9997-B892-17C322F6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80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1C63F47-8DA4-A149-3826-EAB4C98189ED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/>
              <a:t>10.8 Motion-Based Segmentation</a:t>
            </a:r>
            <a:endParaRPr lang="en-US" altLang="zh-TW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7A3DC5BE-1216-4745-BEE4-0E1954A8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36" y="1198926"/>
            <a:ext cx="6424160" cy="534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8613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5C4BAF-2849-1A28-D0BB-1B3119989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487485"/>
            <a:ext cx="10018713" cy="5791201"/>
          </a:xfrm>
        </p:spPr>
        <p:txBody>
          <a:bodyPr/>
          <a:lstStyle/>
          <a:p>
            <a:r>
              <a:rPr lang="en-US" altLang="zh-TW" sz="2400" dirty="0"/>
              <a:t>Stationary camera: Thompson</a:t>
            </a:r>
          </a:p>
          <a:p>
            <a:endParaRPr lang="en-US" altLang="zh-TW" sz="2400" dirty="0"/>
          </a:p>
          <a:p>
            <a:r>
              <a:rPr lang="en-US" altLang="zh-TW" sz="2400" dirty="0"/>
              <a:t>A stationary camera viewing a scene containing moving objects. </a:t>
            </a:r>
          </a:p>
          <a:p>
            <a:r>
              <a:rPr lang="en-US" altLang="zh-TW" sz="2400" dirty="0">
                <a:solidFill>
                  <a:schemeClr val="accent1"/>
                </a:solidFill>
              </a:rPr>
              <a:t>Partitioning a scene into regions corresponding to surfaces with distinct velocities.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F79EB6-6A67-AA54-B338-692BCA83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81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BB7DF72-E302-314B-89AD-00FA6AF693FA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10.8 Motion-Based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16589892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E363E4-32BA-2640-6A32-4A810EF7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293201"/>
            <a:ext cx="10018713" cy="6156961"/>
          </a:xfrm>
        </p:spPr>
        <p:txBody>
          <a:bodyPr/>
          <a:lstStyle/>
          <a:p>
            <a:r>
              <a:rPr lang="en-US" altLang="zh-TW" sz="2400" dirty="0"/>
              <a:t>Stationary camera: Thompson</a:t>
            </a:r>
          </a:p>
          <a:p>
            <a:endParaRPr lang="en-US" altLang="zh-TW" sz="2400" dirty="0"/>
          </a:p>
          <a:p>
            <a:r>
              <a:rPr lang="en-US" altLang="zh-TW" sz="2400" dirty="0"/>
              <a:t>first computed velocity estimates for each point of the scene (see Chapter 15) </a:t>
            </a:r>
          </a:p>
          <a:p>
            <a:r>
              <a:rPr lang="en-US" altLang="zh-TW" sz="2400" dirty="0"/>
              <a:t>and then performed the segmentation by a region-merging procedure that combined regions based on similarities in both </a:t>
            </a:r>
            <a:r>
              <a:rPr lang="en-US" altLang="zh-TW" sz="2400" dirty="0">
                <a:solidFill>
                  <a:schemeClr val="accent1"/>
                </a:solidFill>
              </a:rPr>
              <a:t>intensity and motion</a:t>
            </a:r>
            <a:r>
              <a:rPr lang="en-US" altLang="zh-TW" sz="2400" dirty="0"/>
              <a:t>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636274E-4C65-F63D-9D50-38C11E15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82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24A5F6E4-E9E8-8409-E14D-BC5C65C063B5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10.8 Motion-Based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2167219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8078BE-8F01-3883-612C-3F0C4EF12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824124"/>
            <a:ext cx="10018713" cy="5620513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Non-stationary camera: Jain</a:t>
            </a:r>
          </a:p>
          <a:p>
            <a:endParaRPr lang="en-US" altLang="zh-TW" sz="2400" dirty="0"/>
          </a:p>
          <a:p>
            <a:r>
              <a:rPr lang="en-US" altLang="zh-TW" sz="2400" dirty="0"/>
              <a:t>A non-stationary camera viewing a scene containing moving objects. </a:t>
            </a:r>
          </a:p>
          <a:p>
            <a:r>
              <a:rPr lang="en-US" altLang="zh-TW" sz="2400" dirty="0"/>
              <a:t>Ego-Motion Polar Transform (EMP)!!!!!</a:t>
            </a:r>
          </a:p>
          <a:p>
            <a:r>
              <a:rPr lang="en-US" altLang="zh-TW" sz="2400" dirty="0"/>
              <a:t>The Ego-Motion Polar Transform used the known location of </a:t>
            </a:r>
            <a:r>
              <a:rPr lang="en-US" altLang="zh-TW" sz="2400" dirty="0">
                <a:solidFill>
                  <a:schemeClr val="accent1"/>
                </a:solidFill>
              </a:rPr>
              <a:t>the focus of expansion</a:t>
            </a:r>
            <a:r>
              <a:rPr lang="en-US" altLang="zh-TW" sz="2400" dirty="0"/>
              <a:t> </a:t>
            </a:r>
            <a:r>
              <a:rPr lang="en-US" altLang="zh-TW" sz="2400" b="1" dirty="0"/>
              <a:t>(see </a:t>
            </a:r>
            <a:r>
              <a:rPr lang="en-US" altLang="zh-TW" sz="2400" dirty="0"/>
              <a:t>Chapter 15) to transform the original frame sequence into another camera-centered sequence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F4AC73-8FE1-B273-1D06-82FA0D49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83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7284B7C-CB81-6B53-DE56-37F4EA8C5FC4}"/>
              </a:ext>
            </a:extLst>
          </p:cNvPr>
          <p:cNvSpPr txBox="1">
            <a:spLocks/>
          </p:cNvSpPr>
          <p:nvPr/>
        </p:nvSpPr>
        <p:spPr>
          <a:xfrm>
            <a:off x="1484308" y="313151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10.8 Motion-Based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0161391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dirty="0"/>
              <a:t>10.9 Summary</a:t>
            </a:r>
            <a:endParaRPr lang="en-US" altLang="zh-TW" sz="4000" b="0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3645162-53C9-4AAF-992A-675A5079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090082"/>
            <a:ext cx="10018713" cy="55499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Single-Linkage</a:t>
            </a:r>
          </a:p>
          <a:p>
            <a:pPr lvl="1"/>
            <a:r>
              <a:rPr lang="en-US" dirty="0"/>
              <a:t>Simplest and most prone to unwanted merges.</a:t>
            </a:r>
          </a:p>
          <a:p>
            <a:r>
              <a:rPr lang="en-US" dirty="0"/>
              <a:t>Hybrid and centroid region growing</a:t>
            </a:r>
          </a:p>
          <a:p>
            <a:r>
              <a:rPr lang="en-US" dirty="0">
                <a:solidFill>
                  <a:schemeClr val="accent1"/>
                </a:solidFill>
              </a:rPr>
              <a:t>Split-and-merge</a:t>
            </a:r>
          </a:p>
          <a:p>
            <a:pPr lvl="1"/>
            <a:r>
              <a:rPr lang="en-US" dirty="0"/>
              <a:t>Not subject to unwanted merges</a:t>
            </a:r>
          </a:p>
          <a:p>
            <a:pPr lvl="1"/>
            <a:r>
              <a:rPr lang="en-US" dirty="0"/>
              <a:t>Large memory usage and blocky boundaries</a:t>
            </a:r>
          </a:p>
          <a:p>
            <a:r>
              <a:rPr lang="en-US" dirty="0">
                <a:solidFill>
                  <a:schemeClr val="accent1"/>
                </a:solidFill>
              </a:rPr>
              <a:t>Measurement-space-guided spatial clustering</a:t>
            </a:r>
          </a:p>
          <a:p>
            <a:pPr lvl="1"/>
            <a:r>
              <a:rPr lang="en-US" dirty="0"/>
              <a:t>Regions not smoothly bounded, many holes</a:t>
            </a:r>
          </a:p>
          <a:p>
            <a:r>
              <a:rPr lang="en-US" dirty="0"/>
              <a:t>Spatial-clustering</a:t>
            </a:r>
          </a:p>
          <a:p>
            <a:pPr lvl="1"/>
            <a:r>
              <a:rPr lang="en-US" dirty="0"/>
              <a:t>Not well tested enough</a:t>
            </a:r>
          </a:p>
          <a:p>
            <a:r>
              <a:rPr lang="en-US" dirty="0">
                <a:solidFill>
                  <a:schemeClr val="accent1"/>
                </a:solidFill>
              </a:rPr>
              <a:t>Hybrid-Linkage</a:t>
            </a:r>
          </a:p>
          <a:p>
            <a:pPr lvl="1"/>
            <a:r>
              <a:rPr lang="en-US" dirty="0"/>
              <a:t>Best compromise between smooth boundaries and few unwanted regions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2A5803C-757B-45DE-802F-AC2CDFC5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84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l"/>
              <a:defRPr/>
            </a:pPr>
            <a:endParaRPr lang="en-US" altLang="zh-TW" sz="2600" b="1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850069" y="436033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941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C57C1B-11EB-40E6-8F86-4FFE8190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Bad Jokes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BF8CC0-4605-4D71-A580-FF9541D8D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Funny cats </a:t>
            </a:r>
          </a:p>
          <a:p>
            <a:pPr lvl="1"/>
            <a:r>
              <a:rPr lang="en-US" altLang="zh-TW" dirty="0">
                <a:hlinkClick r:id="rId3"/>
              </a:rPr>
              <a:t>https://www.youtube.com/watch?v=5LrG333wKy8</a:t>
            </a:r>
            <a:endParaRPr lang="en-US" altLang="zh-TW" dirty="0"/>
          </a:p>
          <a:p>
            <a:pPr lvl="1"/>
            <a:r>
              <a:rPr lang="en-US" altLang="zh-TW" dirty="0">
                <a:hlinkClick r:id="rId4"/>
              </a:rPr>
              <a:t>https://www.youtube.com/watch?v=zgytnHd9GIo</a:t>
            </a:r>
            <a:endParaRPr lang="en-US" altLang="zh-TW" dirty="0"/>
          </a:p>
          <a:p>
            <a:r>
              <a:rPr lang="en-US" altLang="zh-TW" dirty="0"/>
              <a:t>Funny humans</a:t>
            </a:r>
            <a:endParaRPr lang="en-US" altLang="zh-TW" b="0" i="0" u="sng" dirty="0">
              <a:solidFill>
                <a:srgbClr val="1C1E21"/>
              </a:solidFill>
              <a:effectLst/>
              <a:latin typeface="inherit"/>
              <a:hlinkClick r:id="rId5"/>
            </a:endParaRPr>
          </a:p>
          <a:p>
            <a:pPr lvl="1"/>
            <a:r>
              <a:rPr lang="en-US" altLang="zh-TW" b="0" i="0" u="sng" dirty="0">
                <a:solidFill>
                  <a:srgbClr val="1C1E21"/>
                </a:solidFill>
                <a:effectLst/>
                <a:latin typeface="inherit"/>
                <a:hlinkClick r:id="rId5"/>
              </a:rPr>
              <a:t>https://www.Instagram.com/reel/CwPhTPCq_5r/?igshid=MzRlODBiNWFlZA==</a:t>
            </a:r>
            <a:endParaRPr lang="en-US" altLang="zh-TW" dirty="0"/>
          </a:p>
          <a:p>
            <a:r>
              <a:rPr lang="en-US" altLang="zh-TW" dirty="0"/>
              <a:t>Pink panther</a:t>
            </a:r>
          </a:p>
          <a:p>
            <a:pPr lvl="1"/>
            <a:r>
              <a:rPr lang="en-US" altLang="zh-TW" b="0" i="0" u="sng" dirty="0">
                <a:effectLst/>
                <a:latin typeface="Segoe UI Historic" panose="020B0502040204020203" pitchFamily="34" charset="0"/>
                <a:hlinkClick r:id="rId6"/>
              </a:rPr>
              <a:t>https://youtu.be/15GHnR2X8dA?si=5S56lYC1COEvVCEq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91A140-55A4-40D0-A6D0-BCE71CB3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1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73055" y="2506120"/>
            <a:ext cx="7772400" cy="92288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</a:t>
            </a:r>
            <a:r>
              <a:rPr lang="en-US" dirty="0">
                <a:sym typeface="Wingdings" panose="05000000000000000000" pitchFamily="2" charset="2"/>
              </a:rPr>
              <a:t>for listening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0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39" y="566292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841013"/>
            <a:ext cx="10018713" cy="4614333"/>
          </a:xfrm>
        </p:spPr>
        <p:txBody>
          <a:bodyPr anchor="t">
            <a:normAutofit/>
          </a:bodyPr>
          <a:lstStyle/>
          <a:p>
            <a:r>
              <a:rPr lang="en-US" altLang="zh-TW" b="1" dirty="0">
                <a:solidFill>
                  <a:srgbClr val="333333"/>
                </a:solidFill>
                <a:latin typeface="Arial" panose="020B0604020202020204" pitchFamily="34" charset="0"/>
              </a:rPr>
              <a:t>The process of measurement-space-guided</a:t>
            </a:r>
            <a:r>
              <a:rPr lang="zh-TW" alt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333333"/>
                </a:solidFill>
                <a:latin typeface="Arial" panose="020B0604020202020204" pitchFamily="34" charset="0"/>
              </a:rPr>
              <a:t>spatial clustering: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Uses the measurement-space-clustering process to define a partition in measurement space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TW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Each pixel is assigned the label of the cell in the measurement-space partition to which it belongs.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TW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The image segments are defined as the connected components of the pixels having the same label.</a:t>
            </a:r>
          </a:p>
          <a:p>
            <a:pPr marL="457200" lvl="1" indent="0">
              <a:buNone/>
            </a:pPr>
            <a:r>
              <a:rPr lang="en-US" altLang="zh-TW" dirty="0"/>
              <a:t>	</a:t>
            </a:r>
            <a:endParaRPr kumimoji="0"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B46C8A0-EAB3-4717-B7C1-64239F8D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56AAA4-A64B-4166-AF66-F1E0A153D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65" y="4865017"/>
            <a:ext cx="2743200" cy="18340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720AF9F-EDD5-47C1-BC73-4B73031EC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63" y="4865017"/>
            <a:ext cx="4748889" cy="183409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5F53DFA-55E0-4F48-B2C9-14C21CE28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27" t="33665" r="42455" b="11910"/>
          <a:stretch/>
        </p:blipFill>
        <p:spPr>
          <a:xfrm>
            <a:off x="465325" y="4631364"/>
            <a:ext cx="2601980" cy="21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78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TM03090434[[fn=木刻字型]]</Template>
  <TotalTime>75289</TotalTime>
  <Words>3331</Words>
  <Application>Microsoft Office PowerPoint</Application>
  <PresentationFormat>寬螢幕</PresentationFormat>
  <Paragraphs>740</Paragraphs>
  <Slides>86</Slides>
  <Notes>81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86</vt:i4>
      </vt:variant>
    </vt:vector>
  </HeadingPairs>
  <TitlesOfParts>
    <vt:vector size="100" baseType="lpstr">
      <vt:lpstr>inherit</vt:lpstr>
      <vt:lpstr>Rockwell </vt:lpstr>
      <vt:lpstr>Arial</vt:lpstr>
      <vt:lpstr>Calibri</vt:lpstr>
      <vt:lpstr>Cambria Math</vt:lpstr>
      <vt:lpstr>Rockwell</vt:lpstr>
      <vt:lpstr>Rockwell Condensed</vt:lpstr>
      <vt:lpstr>Segoe UI Historic</vt:lpstr>
      <vt:lpstr>Times New Roman</vt:lpstr>
      <vt:lpstr>Wingdings</vt:lpstr>
      <vt:lpstr>木刻字型</vt:lpstr>
      <vt:lpstr>點陣圖影像</vt:lpstr>
      <vt:lpstr>Equation</vt:lpstr>
      <vt:lpstr>方程式</vt:lpstr>
      <vt:lpstr>Computer Vision  Chapter 10  Image Segmentation </vt:lpstr>
      <vt:lpstr>Outline</vt:lpstr>
      <vt:lpstr>10.1 Introduction</vt:lpstr>
      <vt:lpstr>10.1 Introduction</vt:lpstr>
      <vt:lpstr>10.1 Introduction</vt:lpstr>
      <vt:lpstr>10.1 Introduction</vt:lpstr>
      <vt:lpstr>10.1 Introduction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10.2.1 Thresholding</vt:lpstr>
      <vt:lpstr>10.2.1 Thresholding</vt:lpstr>
      <vt:lpstr>PowerPoint 簡報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10.2.2 Multidimensional Measurement-Space Clustering</vt:lpstr>
      <vt:lpstr>PowerPoint 簡報</vt:lpstr>
      <vt:lpstr>PowerPoint 簡報</vt:lpstr>
      <vt:lpstr>PowerPoint 簡報</vt:lpstr>
      <vt:lpstr>10.3 Region Growing </vt:lpstr>
      <vt:lpstr>10.3.1 Single-Linkage Region Growing</vt:lpstr>
      <vt:lpstr>10.3.2 Hybrid-Linkage Region Growing</vt:lpstr>
      <vt:lpstr>10.3.2 Hybrid-Linkage Region Growing</vt:lpstr>
      <vt:lpstr>10.3.2 Hybrid-Linkage Region Growing</vt:lpstr>
      <vt:lpstr>10.3.2 Hybrid-Linkage Region Growing</vt:lpstr>
      <vt:lpstr>10.3.2 Hybrid-Linkage Region Growing</vt:lpstr>
      <vt:lpstr>10.3.2 Hybrid-Linkage Region Growing</vt:lpstr>
      <vt:lpstr>10.3.2 Hybrid-Linkage Region Growing</vt:lpstr>
      <vt:lpstr>10.3.3 Centroid-Linkage Region Growing</vt:lpstr>
      <vt:lpstr>10.3.3 Centroid-Linkage Region Growing</vt:lpstr>
      <vt:lpstr>PowerPoint 簡報</vt:lpstr>
      <vt:lpstr>PowerPoint 簡報</vt:lpstr>
      <vt:lpstr>10.4 Hybrid-Linkage Combinations</vt:lpstr>
      <vt:lpstr>10.4 Hybrid-Linkage Combinations</vt:lpstr>
      <vt:lpstr>10.5 Spatial Clustering</vt:lpstr>
      <vt:lpstr>10.6 Split and Merge</vt:lpstr>
      <vt:lpstr>PowerPoint 簡報</vt:lpstr>
      <vt:lpstr>PowerPoint 簡報</vt:lpstr>
      <vt:lpstr>10.6 Split and Merge</vt:lpstr>
      <vt:lpstr>10.6 Split and Merge</vt:lpstr>
      <vt:lpstr>10.6 Split and Merge</vt:lpstr>
      <vt:lpstr>10.6 Split and Merge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PowerPoint 簡報</vt:lpstr>
      <vt:lpstr>10.7 Rule-Based Segmentation</vt:lpstr>
      <vt:lpstr>PowerPoint 簡報</vt:lpstr>
      <vt:lpstr>10.7 Rule-Based Segmentation</vt:lpstr>
      <vt:lpstr>PowerPoint 簡報</vt:lpstr>
      <vt:lpstr>PowerPoint 簡報</vt:lpstr>
      <vt:lpstr>10.8 Motion-Based Segmentation</vt:lpstr>
      <vt:lpstr>PowerPoint 簡報</vt:lpstr>
      <vt:lpstr>PowerPoint 簡報</vt:lpstr>
      <vt:lpstr>PowerPoint 簡報</vt:lpstr>
      <vt:lpstr>PowerPoint 簡報</vt:lpstr>
      <vt:lpstr>10.9 Summary</vt:lpstr>
      <vt:lpstr>Bad Jokes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 Chapter 10. Image Segmentation</dc:title>
  <dc:creator>LiFu Wu</dc:creator>
  <cp:lastModifiedBy>user</cp:lastModifiedBy>
  <cp:revision>667</cp:revision>
  <dcterms:created xsi:type="dcterms:W3CDTF">2021-10-01T07:47:51Z</dcterms:created>
  <dcterms:modified xsi:type="dcterms:W3CDTF">2023-11-28T09:05:36Z</dcterms:modified>
</cp:coreProperties>
</file>