
<file path=[Content_Types].xml><?xml version="1.0" encoding="utf-8"?>
<Types xmlns="http://schemas.openxmlformats.org/package/2006/content-types">
  <Default Extension="bmp" ContentType="image/bmp"/>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81.jpg" ContentType="image/png"/>
  <Override PartName="/ppt/media/image82.jpg" ContentType="image/pn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9" r:id="rId1"/>
    <p:sldMasterId id="2147484239" r:id="rId2"/>
  </p:sldMasterIdLst>
  <p:notesMasterIdLst>
    <p:notesMasterId r:id="rId148"/>
  </p:notesMasterIdLst>
  <p:sldIdLst>
    <p:sldId id="256" r:id="rId3"/>
    <p:sldId id="257" r:id="rId4"/>
    <p:sldId id="258" r:id="rId5"/>
    <p:sldId id="259" r:id="rId6"/>
    <p:sldId id="260" r:id="rId7"/>
    <p:sldId id="341" r:id="rId8"/>
    <p:sldId id="262" r:id="rId9"/>
    <p:sldId id="273" r:id="rId10"/>
    <p:sldId id="274" r:id="rId11"/>
    <p:sldId id="275" r:id="rId12"/>
    <p:sldId id="276" r:id="rId13"/>
    <p:sldId id="277" r:id="rId14"/>
    <p:sldId id="278" r:id="rId15"/>
    <p:sldId id="279" r:id="rId16"/>
    <p:sldId id="283" r:id="rId17"/>
    <p:sldId id="280" r:id="rId18"/>
    <p:sldId id="281" r:id="rId19"/>
    <p:sldId id="340" r:id="rId20"/>
    <p:sldId id="282" r:id="rId21"/>
    <p:sldId id="294" r:id="rId22"/>
    <p:sldId id="284" r:id="rId23"/>
    <p:sldId id="286" r:id="rId24"/>
    <p:sldId id="287" r:id="rId25"/>
    <p:sldId id="288" r:id="rId26"/>
    <p:sldId id="289" r:id="rId27"/>
    <p:sldId id="290" r:id="rId28"/>
    <p:sldId id="291" r:id="rId29"/>
    <p:sldId id="292" r:id="rId30"/>
    <p:sldId id="293" r:id="rId31"/>
    <p:sldId id="295" r:id="rId32"/>
    <p:sldId id="296" r:id="rId33"/>
    <p:sldId id="297" r:id="rId34"/>
    <p:sldId id="298" r:id="rId35"/>
    <p:sldId id="300" r:id="rId36"/>
    <p:sldId id="301" r:id="rId37"/>
    <p:sldId id="302" r:id="rId38"/>
    <p:sldId id="303" r:id="rId39"/>
    <p:sldId id="304" r:id="rId40"/>
    <p:sldId id="305" r:id="rId41"/>
    <p:sldId id="306" r:id="rId42"/>
    <p:sldId id="412" r:id="rId43"/>
    <p:sldId id="307" r:id="rId44"/>
    <p:sldId id="299" r:id="rId45"/>
    <p:sldId id="309" r:id="rId46"/>
    <p:sldId id="310" r:id="rId47"/>
    <p:sldId id="311" r:id="rId48"/>
    <p:sldId id="312" r:id="rId49"/>
    <p:sldId id="313" r:id="rId50"/>
    <p:sldId id="418" r:id="rId51"/>
    <p:sldId id="314" r:id="rId52"/>
    <p:sldId id="315" r:id="rId53"/>
    <p:sldId id="317" r:id="rId54"/>
    <p:sldId id="425" r:id="rId55"/>
    <p:sldId id="318" r:id="rId56"/>
    <p:sldId id="319" r:id="rId57"/>
    <p:sldId id="320" r:id="rId58"/>
    <p:sldId id="323" r:id="rId59"/>
    <p:sldId id="324" r:id="rId60"/>
    <p:sldId id="325" r:id="rId61"/>
    <p:sldId id="327" r:id="rId62"/>
    <p:sldId id="415" r:id="rId63"/>
    <p:sldId id="326" r:id="rId64"/>
    <p:sldId id="328" r:id="rId65"/>
    <p:sldId id="419" r:id="rId66"/>
    <p:sldId id="330" r:id="rId67"/>
    <p:sldId id="331" r:id="rId68"/>
    <p:sldId id="332" r:id="rId69"/>
    <p:sldId id="333" r:id="rId70"/>
    <p:sldId id="334" r:id="rId71"/>
    <p:sldId id="335" r:id="rId72"/>
    <p:sldId id="336" r:id="rId73"/>
    <p:sldId id="337" r:id="rId74"/>
    <p:sldId id="338" r:id="rId75"/>
    <p:sldId id="342" r:id="rId76"/>
    <p:sldId id="343" r:id="rId77"/>
    <p:sldId id="345" r:id="rId78"/>
    <p:sldId id="346" r:id="rId79"/>
    <p:sldId id="347" r:id="rId80"/>
    <p:sldId id="424" r:id="rId81"/>
    <p:sldId id="348" r:id="rId82"/>
    <p:sldId id="349" r:id="rId83"/>
    <p:sldId id="350" r:id="rId84"/>
    <p:sldId id="351"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420"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422" r:id="rId114"/>
    <p:sldId id="380" r:id="rId115"/>
    <p:sldId id="381" r:id="rId116"/>
    <p:sldId id="382" r:id="rId117"/>
    <p:sldId id="383" r:id="rId118"/>
    <p:sldId id="384" r:id="rId119"/>
    <p:sldId id="385" r:id="rId120"/>
    <p:sldId id="386" r:id="rId121"/>
    <p:sldId id="387" r:id="rId122"/>
    <p:sldId id="41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23" r:id="rId145"/>
    <p:sldId id="409" r:id="rId146"/>
    <p:sldId id="411"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8"/>
    <a:srgbClr val="2D2D2F"/>
    <a:srgbClr val="2A2A2C"/>
    <a:srgbClr val="CF9988"/>
    <a:srgbClr val="202022"/>
    <a:srgbClr val="66CCFF"/>
    <a:srgbClr val="2E75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autoAdjust="0"/>
    <p:restoredTop sz="77468" autoAdjust="0"/>
  </p:normalViewPr>
  <p:slideViewPr>
    <p:cSldViewPr snapToGrid="0">
      <p:cViewPr varScale="1">
        <p:scale>
          <a:sx n="123" d="100"/>
          <a:sy n="123" d="100"/>
        </p:scale>
        <p:origin x="1998" y="10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BA431-B1CB-4DAA-889C-33219EAFFC4E}" type="datetimeFigureOut">
              <a:rPr lang="zh-TW" altLang="en-US" smtClean="0"/>
              <a:t>2022/11/13</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09475-1550-4951-8791-E144F78FF4CC}" type="slidenum">
              <a:rPr lang="zh-TW" altLang="en-US" smtClean="0"/>
              <a:t>‹#›</a:t>
            </a:fld>
            <a:endParaRPr lang="zh-TW" altLang="en-US"/>
          </a:p>
        </p:txBody>
      </p:sp>
    </p:spTree>
    <p:extLst>
      <p:ext uri="{BB962C8B-B14F-4D97-AF65-F5344CB8AC3E}">
        <p14:creationId xmlns:p14="http://schemas.microsoft.com/office/powerpoint/2010/main" val="11154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en.wikipedia.org/wiki/Image_textur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章節介紹</a:t>
            </a:r>
            <a:endParaRPr lang="en-US" altLang="zh-TW" dirty="0"/>
          </a:p>
          <a:p>
            <a:r>
              <a:rPr lang="en-US" altLang="zh-TW" dirty="0"/>
              <a:t>1.</a:t>
            </a:r>
            <a:r>
              <a:rPr lang="zh-TW" altLang="en-US" dirty="0"/>
              <a:t> 介紹什麼是</a:t>
            </a:r>
            <a:r>
              <a:rPr lang="en-US" altLang="zh-TW" dirty="0"/>
              <a:t>Texture</a:t>
            </a:r>
          </a:p>
          <a:p>
            <a:r>
              <a:rPr lang="en-US" altLang="zh-TW" dirty="0"/>
              <a:t>2.</a:t>
            </a:r>
            <a:r>
              <a:rPr lang="zh-TW" altLang="en-US" dirty="0"/>
              <a:t> </a:t>
            </a:r>
            <a:r>
              <a:rPr lang="en-US" altLang="zh-TW" dirty="0"/>
              <a:t>Texture</a:t>
            </a:r>
            <a:r>
              <a:rPr lang="zh-TW" altLang="en-US" dirty="0"/>
              <a:t>的統計特徵</a:t>
            </a:r>
            <a:endParaRPr lang="en-US" altLang="zh-TW" dirty="0"/>
          </a:p>
          <a:p>
            <a:r>
              <a:rPr lang="en-US" altLang="zh-TW" dirty="0"/>
              <a:t>3.</a:t>
            </a:r>
            <a:r>
              <a:rPr lang="zh-TW" altLang="en-US" dirty="0"/>
              <a:t> 簡單來講就是如何定義一個</a:t>
            </a:r>
            <a:r>
              <a:rPr lang="en-US" altLang="zh-TW" dirty="0"/>
              <a:t>model</a:t>
            </a:r>
            <a:r>
              <a:rPr lang="zh-TW" altLang="en-US" dirty="0"/>
              <a:t>去造出我們想要的</a:t>
            </a:r>
            <a:r>
              <a:rPr lang="en-US" altLang="zh-TW" dirty="0"/>
              <a:t>texture</a:t>
            </a:r>
          </a:p>
          <a:p>
            <a:r>
              <a:rPr lang="en-US" altLang="zh-TW" dirty="0"/>
              <a:t>4.</a:t>
            </a:r>
            <a:r>
              <a:rPr lang="zh-TW" altLang="en-US" dirty="0"/>
              <a:t> 如何應用</a:t>
            </a:r>
            <a:r>
              <a:rPr lang="en-US" altLang="zh-TW" dirty="0"/>
              <a:t>texture</a:t>
            </a:r>
            <a:r>
              <a:rPr lang="zh-TW" altLang="en-US" dirty="0"/>
              <a:t>的技術</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a:t>
            </a:fld>
            <a:endParaRPr lang="zh-TW" altLang="en-US"/>
          </a:p>
        </p:txBody>
      </p:sp>
    </p:spTree>
    <p:extLst>
      <p:ext uri="{BB962C8B-B14F-4D97-AF65-F5344CB8AC3E}">
        <p14:creationId xmlns:p14="http://schemas.microsoft.com/office/powerpoint/2010/main" val="417536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以屬性集為特徵的連接的像素集。</a:t>
            </a:r>
            <a:endParaRPr lang="en-US" altLang="zh-TW" dirty="0"/>
          </a:p>
          <a:p>
            <a:r>
              <a:rPr lang="zh-TW" altLang="en-US" dirty="0"/>
              <a:t>他會把相同屬性的歸類為同一類</a:t>
            </a:r>
            <a:endParaRPr lang="en-US" altLang="zh-TW" dirty="0"/>
          </a:p>
          <a:p>
            <a:endParaRPr lang="zh-TW" altLang="en-US" dirty="0"/>
          </a:p>
          <a:p>
            <a:r>
              <a:rPr lang="zh-TW" altLang="en-US" dirty="0"/>
              <a:t>最簡單的圖元：具有灰階屬性的像素</a:t>
            </a:r>
          </a:p>
          <a:p>
            <a:r>
              <a:rPr lang="zh-TW" altLang="en-US" dirty="0"/>
              <a:t>更複雜的圖元：在像素級別相同，相連的像素集下，其特徵在於尺寸，伸長率，方向和平均灰階</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Primitive</a:t>
            </a:r>
            <a:r>
              <a:rPr lang="en-US" altLang="zh-TW" baseline="0" dirty="0"/>
              <a:t> </a:t>
            </a:r>
            <a:r>
              <a:rPr lang="zh-TW" altLang="en-US" baseline="0" dirty="0"/>
              <a:t>相同性質，越大塊越好</a:t>
            </a:r>
            <a:endParaRPr lang="en-US" altLang="zh-TW" baseline="0" dirty="0"/>
          </a:p>
          <a:p>
            <a:endParaRPr lang="en-US" altLang="zh-TW" dirty="0"/>
          </a:p>
          <a:p>
            <a:r>
              <a:rPr lang="en-US" altLang="zh-TW" dirty="0"/>
              <a:t>Attribute </a:t>
            </a:r>
            <a:r>
              <a:rPr lang="zh-TW" altLang="en-US" dirty="0"/>
              <a:t>屬性</a:t>
            </a:r>
            <a:endParaRPr lang="en-US" altLang="zh-TW" dirty="0"/>
          </a:p>
          <a:p>
            <a:r>
              <a:rPr lang="en-US" altLang="zh-TW" dirty="0"/>
              <a:t>Complicated </a:t>
            </a:r>
            <a:r>
              <a:rPr lang="zh-TW" altLang="en-US" dirty="0"/>
              <a:t>複雜</a:t>
            </a:r>
            <a:endParaRPr lang="en-US" altLang="zh-TW" dirty="0"/>
          </a:p>
          <a:p>
            <a:r>
              <a:rPr lang="en-US" altLang="zh-TW" dirty="0"/>
              <a:t>Elongation </a:t>
            </a:r>
            <a:r>
              <a:rPr lang="zh-TW" altLang="en-US" dirty="0"/>
              <a:t>拉長</a:t>
            </a:r>
            <a:endParaRPr lang="en-US" altLang="zh-TW" dirty="0"/>
          </a:p>
          <a:p>
            <a:r>
              <a:rPr lang="en-US" altLang="zh-TW" dirty="0"/>
              <a:t>Orientation</a:t>
            </a:r>
            <a:r>
              <a:rPr lang="en-US" altLang="zh-TW" baseline="0" dirty="0"/>
              <a:t> </a:t>
            </a:r>
            <a:r>
              <a:rPr lang="zh-TW" altLang="en-US" baseline="0" dirty="0"/>
              <a:t>方向</a:t>
            </a:r>
            <a:r>
              <a:rPr lang="en-US" altLang="zh-TW" baseline="0" dirty="0"/>
              <a:t>  </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a:t>
            </a:fld>
            <a:endParaRPr lang="zh-TW" altLang="en-US"/>
          </a:p>
        </p:txBody>
      </p:sp>
    </p:spTree>
    <p:extLst>
      <p:ext uri="{BB962C8B-B14F-4D97-AF65-F5344CB8AC3E}">
        <p14:creationId xmlns:p14="http://schemas.microsoft.com/office/powerpoint/2010/main" val="31572011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a:t>
            </a:r>
            <a:r>
              <a:rPr lang="en-US" altLang="zh-TW" dirty="0"/>
              <a:t>1D</a:t>
            </a:r>
            <a:r>
              <a:rPr lang="zh-TW" altLang="en-US" dirty="0"/>
              <a:t>的世界中，我們是根據該</a:t>
            </a:r>
            <a:r>
              <a:rPr lang="en-US" altLang="zh-TW" dirty="0"/>
              <a:t>pixel</a:t>
            </a:r>
            <a:r>
              <a:rPr lang="zh-TW" altLang="en-US" dirty="0"/>
              <a:t>之前位置的數值</a:t>
            </a:r>
            <a:endParaRPr lang="en-US" altLang="zh-TW" dirty="0"/>
          </a:p>
          <a:p>
            <a:endParaRPr lang="en-US" altLang="zh-TW" dirty="0"/>
          </a:p>
          <a:p>
            <a:r>
              <a:rPr lang="zh-TW" altLang="en-US" dirty="0"/>
              <a:t>在</a:t>
            </a:r>
            <a:r>
              <a:rPr lang="en-US" altLang="zh-TW" dirty="0"/>
              <a:t>2D</a:t>
            </a:r>
            <a:r>
              <a:rPr lang="zh-TW" altLang="en-US" dirty="0"/>
              <a:t>的世界中，我們會針對該位置左邊</a:t>
            </a:r>
            <a:r>
              <a:rPr lang="en-US" altLang="zh-TW" dirty="0"/>
              <a:t>D</a:t>
            </a:r>
            <a:r>
              <a:rPr lang="zh-TW" altLang="en-US" dirty="0"/>
              <a:t>位置以及以上</a:t>
            </a:r>
            <a:r>
              <a:rPr lang="en-US" altLang="zh-TW" dirty="0"/>
              <a:t>D</a:t>
            </a:r>
            <a:r>
              <a:rPr lang="zh-TW" altLang="en-US" dirty="0"/>
              <a:t>位置的左右各</a:t>
            </a:r>
            <a:r>
              <a:rPr lang="en-US" altLang="zh-TW" dirty="0"/>
              <a:t>D</a:t>
            </a:r>
            <a:r>
              <a:rPr lang="zh-TW" altLang="en-US" dirty="0"/>
              <a:t>的位置</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105</a:t>
            </a:fld>
            <a:endParaRPr lang="zh-TW" altLang="en-US"/>
          </a:p>
        </p:txBody>
      </p:sp>
    </p:spTree>
    <p:extLst>
      <p:ext uri="{BB962C8B-B14F-4D97-AF65-F5344CB8AC3E}">
        <p14:creationId xmlns:p14="http://schemas.microsoft.com/office/powerpoint/2010/main" val="20519112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這邊表示原本是需要</a:t>
            </a:r>
            <a:r>
              <a:rPr lang="en-US" altLang="zh-TW" dirty="0"/>
              <a:t>random</a:t>
            </a:r>
            <a:r>
              <a:rPr lang="zh-TW" altLang="en-US" dirty="0"/>
              <a:t>產生一個</a:t>
            </a:r>
            <a:r>
              <a:rPr lang="en-US" altLang="zh-TW" dirty="0"/>
              <a:t>beta</a:t>
            </a:r>
            <a:r>
              <a:rPr lang="zh-TW" altLang="en-US" dirty="0"/>
              <a:t>的數值</a:t>
            </a:r>
            <a:endParaRPr lang="en-US" altLang="zh-TW" dirty="0"/>
          </a:p>
          <a:p>
            <a:endParaRPr lang="en-US" altLang="zh-TW" dirty="0"/>
          </a:p>
          <a:p>
            <a:r>
              <a:rPr lang="zh-TW" altLang="en-US" dirty="0"/>
              <a:t>這邊會透過前面計算過的數值去計算</a:t>
            </a:r>
            <a:endParaRPr lang="en-US" altLang="zh-TW" dirty="0"/>
          </a:p>
          <a:p>
            <a:endParaRPr lang="en-US" altLang="zh-TW" dirty="0"/>
          </a:p>
          <a:p>
            <a:r>
              <a:rPr lang="zh-TW" altLang="en-US" dirty="0"/>
              <a:t>我們可以知道</a:t>
            </a:r>
            <a:r>
              <a:rPr lang="en-US" altLang="zh-TW" dirty="0"/>
              <a:t>ground truth (a)</a:t>
            </a:r>
            <a:r>
              <a:rPr lang="zh-TW" altLang="en-US" dirty="0"/>
              <a:t> </a:t>
            </a:r>
            <a:r>
              <a:rPr lang="en-US" altLang="zh-TW" dirty="0"/>
              <a:t>–</a:t>
            </a:r>
            <a:r>
              <a:rPr lang="zh-TW" altLang="en-US" dirty="0"/>
              <a:t>估計值</a:t>
            </a:r>
            <a:r>
              <a:rPr lang="en-US" altLang="zh-TW" dirty="0"/>
              <a:t>(a hat) </a:t>
            </a:r>
            <a:r>
              <a:rPr lang="zh-TW" altLang="en-US" dirty="0"/>
              <a:t>就是之前的</a:t>
            </a:r>
            <a:r>
              <a:rPr lang="en-US" altLang="zh-TW" dirty="0"/>
              <a:t>b</a:t>
            </a:r>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之前有講到，</a:t>
            </a:r>
            <a:r>
              <a:rPr lang="en-US" altLang="zh-TW" dirty="0"/>
              <a:t>Model</a:t>
            </a:r>
            <a:r>
              <a:rPr lang="en-US" altLang="zh-TW" baseline="0" dirty="0"/>
              <a:t> based </a:t>
            </a:r>
            <a:r>
              <a:rPr lang="zh-TW" altLang="en-US" baseline="0" dirty="0"/>
              <a:t>就是建立一個描述</a:t>
            </a:r>
            <a:r>
              <a:rPr lang="en-US" altLang="zh-TW" baseline="0" dirty="0"/>
              <a:t>texture</a:t>
            </a:r>
            <a:r>
              <a:rPr lang="zh-TW" altLang="en-US" baseline="0" dirty="0"/>
              <a:t> </a:t>
            </a:r>
            <a:r>
              <a:rPr lang="en-US" altLang="zh-TW" baseline="0" dirty="0"/>
              <a:t>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對於紋理類別</a:t>
            </a:r>
            <a:r>
              <a:rPr lang="en-US" altLang="zh-TW" dirty="0"/>
              <a:t>c</a:t>
            </a:r>
            <a:r>
              <a:rPr lang="zh-TW" altLang="en-US" dirty="0"/>
              <a:t>，如果要用一個</a:t>
            </a:r>
            <a:r>
              <a:rPr lang="en-US" altLang="zh-TW" dirty="0"/>
              <a:t>model</a:t>
            </a:r>
            <a:r>
              <a:rPr lang="zh-TW" altLang="en-US" dirty="0"/>
              <a:t>去定義</a:t>
            </a:r>
            <a:r>
              <a:rPr lang="en-US" altLang="zh-TW" dirty="0"/>
              <a:t>Pixel(</a:t>
            </a:r>
            <a:r>
              <a:rPr lang="zh-TW" altLang="en-US" dirty="0"/>
              <a:t>𝑖，𝑗</a:t>
            </a:r>
            <a:r>
              <a:rPr lang="en-US" altLang="zh-TW" dirty="0"/>
              <a:t>)</a:t>
            </a:r>
            <a:r>
              <a:rPr lang="zh-TW" altLang="en-US" dirty="0"/>
              <a:t>的估計灰階值： </a:t>
            </a:r>
            <a:endParaRPr lang="en-US" altLang="zh-TW" dirty="0"/>
          </a:p>
          <a:p>
            <a:r>
              <a:rPr lang="zh-TW" altLang="en-US" dirty="0"/>
              <a:t>就是求出一這一個</a:t>
            </a:r>
            <a:r>
              <a:rPr lang="en-US" altLang="zh-TW" dirty="0"/>
              <a:t>model</a:t>
            </a:r>
            <a:r>
              <a:rPr lang="en-US" altLang="zh-TW" baseline="0" dirty="0"/>
              <a:t> </a:t>
            </a:r>
            <a:r>
              <a:rPr lang="zh-TW" altLang="en-US" baseline="0" dirty="0"/>
              <a:t>的</a:t>
            </a:r>
            <a:r>
              <a:rPr lang="en-US" altLang="zh-TW" baseline="0" dirty="0"/>
              <a:t>coefficient </a:t>
            </a:r>
            <a:r>
              <a:rPr lang="en-US" altLang="zh-TW" baseline="0" dirty="0">
                <a:sym typeface="Wingdings" panose="05000000000000000000" pitchFamily="2" charset="2"/>
              </a:rPr>
              <a:t></a:t>
            </a:r>
            <a:r>
              <a:rPr lang="en-US" altLang="zh-TW" baseline="0" dirty="0"/>
              <a:t> alpha beta</a:t>
            </a:r>
          </a:p>
          <a:p>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不同紋理，自回歸的參數也就不同，下面例子為利用 </a:t>
            </a:r>
            <a:r>
              <a:rPr lang="en-US" altLang="zh-TW" dirty="0"/>
              <a:t>c</a:t>
            </a:r>
            <a:r>
              <a:rPr lang="zh-TW" altLang="en-US" dirty="0"/>
              <a:t>紋理自回歸係數來做新</a:t>
            </a:r>
            <a:r>
              <a:rPr lang="en-US" altLang="zh-TW" dirty="0"/>
              <a:t>pixel</a:t>
            </a:r>
            <a:r>
              <a:rPr lang="zh-TW" altLang="en-US" dirty="0"/>
              <a:t>的灰階估算</a:t>
            </a:r>
          </a:p>
          <a:p>
            <a:endParaRPr lang="en-US" altLang="zh-TW" baseline="0" dirty="0"/>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106</a:t>
            </a:fld>
            <a:endParaRPr lang="zh-TW" altLang="en-US"/>
          </a:p>
        </p:txBody>
      </p:sp>
    </p:spTree>
    <p:extLst>
      <p:ext uri="{BB962C8B-B14F-4D97-AF65-F5344CB8AC3E}">
        <p14:creationId xmlns:p14="http://schemas.microsoft.com/office/powerpoint/2010/main" val="5244952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 如果要判對</a:t>
            </a:r>
            <a:r>
              <a:rPr lang="en-US" altLang="zh-TW" dirty="0"/>
              <a:t>pixel</a:t>
            </a:r>
            <a:r>
              <a:rPr lang="zh-TW" altLang="en-US" dirty="0"/>
              <a:t> </a:t>
            </a:r>
            <a:r>
              <a:rPr lang="en-US" altLang="zh-TW" dirty="0"/>
              <a:t>(</a:t>
            </a:r>
            <a:r>
              <a:rPr lang="en-US" altLang="zh-TW" dirty="0" err="1"/>
              <a:t>i,j</a:t>
            </a:r>
            <a:r>
              <a:rPr lang="en-US" altLang="zh-TW" dirty="0"/>
              <a:t>)</a:t>
            </a:r>
            <a:r>
              <a:rPr lang="zh-TW" altLang="en-US" dirty="0"/>
              <a:t>是不是屬於</a:t>
            </a:r>
            <a:r>
              <a:rPr lang="en-US" altLang="zh-TW" baseline="0" dirty="0"/>
              <a:t> texture c</a:t>
            </a:r>
          </a:p>
          <a:p>
            <a:endParaRPr lang="en-US" altLang="zh-TW" baseline="0" dirty="0"/>
          </a:p>
          <a:p>
            <a:pPr marL="228600" indent="-228600">
              <a:buAutoNum type="arabicPeriod"/>
            </a:pPr>
            <a:r>
              <a:rPr lang="zh-TW" altLang="en-US" baseline="0" dirty="0"/>
              <a:t>原始數據</a:t>
            </a:r>
            <a:r>
              <a:rPr lang="en-US" altLang="zh-TW" baseline="0" dirty="0"/>
              <a:t>(a(</a:t>
            </a:r>
            <a:r>
              <a:rPr lang="en-US" altLang="zh-TW" baseline="0" dirty="0" err="1"/>
              <a:t>i,j</a:t>
            </a:r>
            <a:r>
              <a:rPr lang="en-US" altLang="zh-TW" baseline="0" dirty="0"/>
              <a:t>))</a:t>
            </a:r>
            <a:r>
              <a:rPr lang="zh-TW" altLang="en-US" baseline="0" dirty="0"/>
              <a:t>與</a:t>
            </a:r>
            <a:r>
              <a:rPr lang="en-US" altLang="zh-TW" baseline="0" dirty="0"/>
              <a:t>C</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c) </a:t>
            </a:r>
            <a:r>
              <a:rPr lang="zh-TW" altLang="en-US" baseline="0" dirty="0"/>
              <a:t>誤差要比較</a:t>
            </a:r>
            <a:r>
              <a:rPr lang="en-US" altLang="zh-TW" baseline="0" dirty="0"/>
              <a:t>D</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d)</a:t>
            </a:r>
            <a:r>
              <a:rPr lang="zh-TW" altLang="en-US" baseline="0" dirty="0"/>
              <a:t>小</a:t>
            </a:r>
            <a:endParaRPr lang="en-US" altLang="zh-TW" baseline="0" dirty="0"/>
          </a:p>
          <a:p>
            <a:pPr marL="228600" indent="-228600">
              <a:buAutoNum type="arabicPeriod"/>
            </a:pPr>
            <a:r>
              <a:rPr lang="zh-TW" altLang="en-US" baseline="0" dirty="0"/>
              <a:t>原始數據</a:t>
            </a:r>
            <a:r>
              <a:rPr lang="en-US" altLang="zh-TW" baseline="0" dirty="0"/>
              <a:t>(a(</a:t>
            </a:r>
            <a:r>
              <a:rPr lang="en-US" altLang="zh-TW" baseline="0" dirty="0" err="1"/>
              <a:t>i,j</a:t>
            </a:r>
            <a:r>
              <a:rPr lang="en-US" altLang="zh-TW" baseline="0" dirty="0"/>
              <a:t>))</a:t>
            </a:r>
            <a:r>
              <a:rPr lang="zh-TW" altLang="en-US" baseline="0" dirty="0"/>
              <a:t>與</a:t>
            </a:r>
            <a:r>
              <a:rPr lang="en-US" altLang="zh-TW" baseline="0" dirty="0"/>
              <a:t>C</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c) </a:t>
            </a:r>
            <a:r>
              <a:rPr lang="zh-TW" altLang="en-US" baseline="0" dirty="0"/>
              <a:t>誤差要小於門檻值</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t>
            </a:r>
            <a:r>
              <a:rPr lang="zh-TW" altLang="en-US" dirty="0"/>
              <a:t>對於已知的所有紋理，若 </a:t>
            </a:r>
            <a:r>
              <a:rPr lang="en-US" altLang="zh-TW" dirty="0"/>
              <a:t>c</a:t>
            </a:r>
            <a:r>
              <a:rPr lang="zh-TW" altLang="en-US" dirty="0"/>
              <a:t>紋理自回歸係數所估算的差值最小，且這差值小於設定的門檻值</a:t>
            </a:r>
            <a:r>
              <a:rPr lang="en-US" altLang="zh-TW" baseline="0" dirty="0"/>
              <a:t>)</a:t>
            </a:r>
          </a:p>
          <a:p>
            <a:pPr marL="0" indent="0">
              <a:buNone/>
            </a:pPr>
            <a:r>
              <a:rPr lang="zh-TW" altLang="en-US" dirty="0"/>
              <a:t>那麼就認定這個</a:t>
            </a:r>
            <a:r>
              <a:rPr lang="en-US" altLang="zh-TW" dirty="0"/>
              <a:t>pixel</a:t>
            </a:r>
            <a:r>
              <a:rPr lang="zh-TW" altLang="en-US" dirty="0"/>
              <a:t>屬於 </a:t>
            </a:r>
            <a:r>
              <a:rPr lang="en-US" altLang="zh-TW" dirty="0"/>
              <a:t>c</a:t>
            </a:r>
            <a:r>
              <a:rPr lang="zh-TW" altLang="en-US" dirty="0"/>
              <a:t>紋理</a:t>
            </a:r>
            <a:endParaRPr lang="en-US" altLang="zh-TW"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若差值最小但是卻不符合門檻值 </a:t>
            </a:r>
            <a:r>
              <a:rPr lang="en-US" altLang="zh-TW" dirty="0"/>
              <a:t>-&gt;</a:t>
            </a:r>
            <a:r>
              <a:rPr lang="en-US" altLang="zh-TW" baseline="0" dirty="0"/>
              <a:t> </a:t>
            </a:r>
            <a:r>
              <a:rPr lang="zh-TW" altLang="en-US" baseline="0" dirty="0"/>
              <a:t>這個</a:t>
            </a:r>
            <a:r>
              <a:rPr lang="en-US" altLang="zh-TW" baseline="0" dirty="0"/>
              <a:t>pixel</a:t>
            </a:r>
            <a:r>
              <a:rPr lang="zh-TW" altLang="en-US" baseline="0" dirty="0"/>
              <a:t>是 </a:t>
            </a:r>
            <a:r>
              <a:rPr lang="en-US" altLang="zh-TW" baseline="0" dirty="0"/>
              <a:t>c</a:t>
            </a:r>
            <a:r>
              <a:rPr lang="zh-TW" altLang="en-US" baseline="0" dirty="0"/>
              <a:t>紋理的邊緣</a:t>
            </a:r>
            <a:endParaRPr lang="en-US" altLang="zh-TW" baseline="0" dirty="0"/>
          </a:p>
          <a:p>
            <a:pPr marL="0" indent="0">
              <a:buNone/>
            </a:pPr>
            <a:endParaRPr lang="en-US" altLang="zh-TW" baseline="0" dirty="0"/>
          </a:p>
          <a:p>
            <a:pPr marL="0" indent="0">
              <a:buNone/>
            </a:pPr>
            <a:r>
              <a:rPr lang="zh-TW" altLang="en-US" baseline="0" dirty="0"/>
              <a:t>這個方式可以在紋理分割以及紋理合成中應用。</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107</a:t>
            </a:fld>
            <a:endParaRPr lang="zh-TW" altLang="en-US"/>
          </a:p>
        </p:txBody>
      </p:sp>
    </p:spTree>
    <p:extLst>
      <p:ext uri="{BB962C8B-B14F-4D97-AF65-F5344CB8AC3E}">
        <p14:creationId xmlns:p14="http://schemas.microsoft.com/office/powerpoint/2010/main" val="24315768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108</a:t>
            </a:fld>
            <a:endParaRPr lang="zh-TW" altLang="en-US"/>
          </a:p>
        </p:txBody>
      </p:sp>
    </p:spTree>
    <p:extLst>
      <p:ext uri="{BB962C8B-B14F-4D97-AF65-F5344CB8AC3E}">
        <p14:creationId xmlns:p14="http://schemas.microsoft.com/office/powerpoint/2010/main" val="42290725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C000"/>
                </a:solidFill>
              </a:rPr>
              <a:t>在離散馬可夫隨機場裡，定義影像</a:t>
            </a:r>
            <a:r>
              <a:rPr lang="en-US" altLang="zh-TW" dirty="0">
                <a:solidFill>
                  <a:srgbClr val="FFC000"/>
                </a:solidFill>
              </a:rPr>
              <a:t>(r, c)</a:t>
            </a:r>
            <a:r>
              <a:rPr lang="zh-TW" altLang="en-US" dirty="0">
                <a:solidFill>
                  <a:srgbClr val="FFC000"/>
                </a:solidFill>
              </a:rPr>
              <a:t>座標，每個</a:t>
            </a:r>
            <a:r>
              <a:rPr lang="en-US" altLang="zh-TW" dirty="0">
                <a:solidFill>
                  <a:srgbClr val="FFC000"/>
                </a:solidFill>
              </a:rPr>
              <a:t>pixel</a:t>
            </a:r>
            <a:r>
              <a:rPr lang="zh-TW" altLang="en-US" dirty="0">
                <a:solidFill>
                  <a:srgbClr val="FFC000"/>
                </a:solidFill>
              </a:rPr>
              <a:t> </a:t>
            </a:r>
            <a:r>
              <a:rPr lang="en-US" altLang="zh-TW" dirty="0">
                <a:solidFill>
                  <a:srgbClr val="FFC000"/>
                </a:solidFill>
              </a:rPr>
              <a:t>(</a:t>
            </a:r>
            <a:r>
              <a:rPr lang="en-US" altLang="zh-TW" dirty="0" err="1">
                <a:solidFill>
                  <a:srgbClr val="FFC000"/>
                </a:solidFill>
              </a:rPr>
              <a:t>r,c</a:t>
            </a:r>
            <a:r>
              <a:rPr lang="en-US" altLang="zh-TW" dirty="0">
                <a:solidFill>
                  <a:srgbClr val="FFC000"/>
                </a:solidFill>
              </a:rPr>
              <a:t>)</a:t>
            </a:r>
            <a:r>
              <a:rPr lang="zh-TW" altLang="en-US" dirty="0">
                <a:solidFill>
                  <a:srgbClr val="FFC000"/>
                </a:solidFill>
              </a:rPr>
              <a:t> 的灰階都是用其鄰居來推估，鄰居位置皆以</a:t>
            </a:r>
            <a:r>
              <a:rPr lang="en-US" altLang="zh-TW" dirty="0">
                <a:solidFill>
                  <a:srgbClr val="FFC000"/>
                </a:solidFill>
              </a:rPr>
              <a:t>pixel</a:t>
            </a:r>
            <a:r>
              <a:rPr lang="zh-TW" altLang="en-US" dirty="0">
                <a:solidFill>
                  <a:srgbClr val="FFC000"/>
                </a:solidFill>
              </a:rPr>
              <a:t> </a:t>
            </a:r>
            <a:r>
              <a:rPr lang="en-US" altLang="zh-TW" dirty="0">
                <a:solidFill>
                  <a:srgbClr val="FFC000"/>
                </a:solidFill>
              </a:rPr>
              <a:t>(r, c)</a:t>
            </a:r>
            <a:r>
              <a:rPr lang="zh-TW" altLang="en-US" dirty="0">
                <a:solidFill>
                  <a:srgbClr val="FFC000"/>
                </a:solidFill>
              </a:rPr>
              <a:t>為</a:t>
            </a:r>
            <a:r>
              <a:rPr lang="en-US" altLang="zh-TW" dirty="0">
                <a:solidFill>
                  <a:srgbClr val="FFC000"/>
                </a:solidFill>
              </a:rPr>
              <a:t>(0,0)</a:t>
            </a:r>
            <a:r>
              <a:rPr lang="zh-TW" altLang="en-US" dirty="0">
                <a:solidFill>
                  <a:srgbClr val="FFC000"/>
                </a:solidFill>
              </a:rPr>
              <a:t>所建立的</a:t>
            </a:r>
            <a:r>
              <a:rPr lang="en-US" altLang="zh-TW" dirty="0">
                <a:solidFill>
                  <a:srgbClr val="FFC000"/>
                </a:solidFill>
              </a:rPr>
              <a:t>(</a:t>
            </a:r>
            <a:r>
              <a:rPr lang="en-US" altLang="zh-TW" dirty="0" err="1">
                <a:solidFill>
                  <a:srgbClr val="FFC000"/>
                </a:solidFill>
              </a:rPr>
              <a:t>i</a:t>
            </a:r>
            <a:r>
              <a:rPr lang="en-US" altLang="zh-TW" dirty="0">
                <a:solidFill>
                  <a:srgbClr val="FFC000"/>
                </a:solidFill>
              </a:rPr>
              <a:t>, j)</a:t>
            </a:r>
            <a:r>
              <a:rPr lang="zh-TW" altLang="en-US" dirty="0">
                <a:solidFill>
                  <a:srgbClr val="FFC000"/>
                </a:solidFill>
              </a:rPr>
              <a:t>座標描述</a:t>
            </a:r>
            <a:endParaRPr lang="en-US" altLang="zh-TW" dirty="0">
              <a:solidFill>
                <a:srgbClr val="FFC000"/>
              </a:solidFill>
            </a:endParaRPr>
          </a:p>
          <a:p>
            <a:endParaRPr lang="en-US" altLang="zh-TW" dirty="0">
              <a:solidFill>
                <a:srgbClr val="FFC000"/>
              </a:solidFill>
            </a:endParaRPr>
          </a:p>
          <a:p>
            <a:r>
              <a:rPr lang="zh-TW" altLang="en-US" dirty="0">
                <a:solidFill>
                  <a:srgbClr val="FFC000"/>
                </a:solidFill>
              </a:rPr>
              <a:t>與</a:t>
            </a:r>
            <a:r>
              <a:rPr lang="en-US" altLang="zh-TW" dirty="0">
                <a:solidFill>
                  <a:srgbClr val="FFC000"/>
                </a:solidFill>
              </a:rPr>
              <a:t>auto</a:t>
            </a:r>
            <a:r>
              <a:rPr lang="en-US" altLang="zh-TW" baseline="0" dirty="0">
                <a:solidFill>
                  <a:srgbClr val="FFC000"/>
                </a:solidFill>
              </a:rPr>
              <a:t> regression</a:t>
            </a:r>
            <a:r>
              <a:rPr lang="zh-TW" altLang="en-US" baseline="0" dirty="0">
                <a:solidFill>
                  <a:srgbClr val="FFC000"/>
                </a:solidFill>
              </a:rPr>
              <a:t> </a:t>
            </a:r>
            <a:r>
              <a:rPr lang="en-US" altLang="zh-TW" baseline="0" dirty="0">
                <a:solidFill>
                  <a:srgbClr val="FFC000"/>
                </a:solidFill>
              </a:rPr>
              <a:t>model</a:t>
            </a:r>
            <a:r>
              <a:rPr lang="zh-TW" altLang="en-US" baseline="0" dirty="0">
                <a:solidFill>
                  <a:srgbClr val="FFC000"/>
                </a:solidFill>
              </a:rPr>
              <a:t>方式很像 只不過不是只根據前面的數值，是根據周圍</a:t>
            </a:r>
            <a:r>
              <a:rPr lang="en-US" altLang="zh-TW" baseline="0" dirty="0">
                <a:solidFill>
                  <a:srgbClr val="FFC000"/>
                </a:solidFill>
              </a:rPr>
              <a:t>(fields)</a:t>
            </a:r>
            <a:r>
              <a:rPr lang="zh-TW" altLang="en-US" baseline="0" dirty="0">
                <a:solidFill>
                  <a:srgbClr val="FFC000"/>
                </a:solidFill>
              </a:rPr>
              <a:t>的數值</a:t>
            </a:r>
            <a:endParaRPr lang="en-US" altLang="zh-TW" baseline="0" dirty="0">
              <a:solidFill>
                <a:srgbClr val="FFC000"/>
              </a:solidFill>
            </a:endParaRPr>
          </a:p>
          <a:p>
            <a:endParaRPr lang="en-US" altLang="zh-TW" baseline="0" dirty="0">
              <a:solidFill>
                <a:srgbClr val="FFC000"/>
              </a:solidFill>
            </a:endParaRPr>
          </a:p>
          <a:p>
            <a:r>
              <a:rPr lang="zh-TW" altLang="en-US" baseline="0" dirty="0">
                <a:solidFill>
                  <a:srgbClr val="FFC000"/>
                </a:solidFill>
              </a:rPr>
              <a:t>所以，</a:t>
            </a:r>
            <a:r>
              <a:rPr lang="en-US" altLang="zh-TW" baseline="0" dirty="0">
                <a:solidFill>
                  <a:srgbClr val="FFC000"/>
                </a:solidFill>
              </a:rPr>
              <a:t>Markov Random Fields</a:t>
            </a:r>
            <a:r>
              <a:rPr lang="zh-TW" altLang="en-US" baseline="0" dirty="0">
                <a:solidFill>
                  <a:srgbClr val="FFC000"/>
                </a:solidFill>
              </a:rPr>
              <a:t>可以做到</a:t>
            </a:r>
            <a:r>
              <a:rPr lang="en-US" altLang="zh-TW" baseline="0" dirty="0">
                <a:solidFill>
                  <a:srgbClr val="FFC000"/>
                </a:solidFill>
              </a:rPr>
              <a:t>pattern recognition</a:t>
            </a:r>
            <a:r>
              <a:rPr lang="zh-TW" altLang="en-US" baseline="0" dirty="0">
                <a:solidFill>
                  <a:srgbClr val="FFC000"/>
                </a:solidFill>
              </a:rPr>
              <a:t>但無法做到</a:t>
            </a:r>
            <a:r>
              <a:rPr lang="en-US" altLang="zh-TW" baseline="0" dirty="0">
                <a:solidFill>
                  <a:srgbClr val="FFC000"/>
                </a:solidFill>
              </a:rPr>
              <a:t>pattern generation</a:t>
            </a:r>
            <a:r>
              <a:rPr lang="zh-TW" altLang="en-US" baseline="0" dirty="0">
                <a:solidFill>
                  <a:srgbClr val="FFC000"/>
                </a:solidFill>
              </a:rPr>
              <a:t>，因為他不會根據前面已知去推測後面的</a:t>
            </a:r>
            <a:endParaRPr lang="en-US" altLang="zh-TW" baseline="0" dirty="0">
              <a:solidFill>
                <a:srgbClr val="FFC000"/>
              </a:solidFill>
            </a:endParaRPr>
          </a:p>
          <a:p>
            <a:endParaRPr lang="en-US" altLang="zh-TW" baseline="0" dirty="0">
              <a:solidFill>
                <a:srgbClr val="FFC000"/>
              </a:solidFill>
            </a:endParaRPr>
          </a:p>
          <a:p>
            <a:r>
              <a:rPr lang="zh-TW" altLang="en-US" dirty="0">
                <a:solidFill>
                  <a:srgbClr val="FFC000"/>
                </a:solidFill>
              </a:rPr>
              <a:t>對於超出影像的狀況，可以想像將影像綑在圓柱體上，超過的部分將會從到影像另一頭跑出來</a:t>
            </a:r>
            <a:r>
              <a:rPr lang="zh-TW" altLang="en-US" baseline="0" dirty="0">
                <a:solidFill>
                  <a:srgbClr val="FFC000"/>
                </a:solidFill>
              </a:rPr>
              <a:t>；</a:t>
            </a:r>
            <a:r>
              <a:rPr lang="zh-TW" altLang="en-US" dirty="0">
                <a:solidFill>
                  <a:srgbClr val="FFC000"/>
                </a:solidFill>
              </a:rPr>
              <a:t>因為</a:t>
            </a:r>
            <a:r>
              <a:rPr lang="en-US" altLang="zh-TW" dirty="0">
                <a:solidFill>
                  <a:srgbClr val="FFC000"/>
                </a:solidFill>
              </a:rPr>
              <a:t>(r, c)</a:t>
            </a:r>
            <a:r>
              <a:rPr lang="zh-TW" altLang="en-US" dirty="0">
                <a:solidFill>
                  <a:srgbClr val="FFC000"/>
                </a:solidFill>
              </a:rPr>
              <a:t>方向都適用，所以可以想像將影像弄成圓柱體 </a:t>
            </a:r>
            <a:r>
              <a:rPr lang="en-US" altLang="zh-TW" dirty="0">
                <a:solidFill>
                  <a:srgbClr val="FFC000"/>
                </a:solidFill>
              </a:rPr>
              <a:t>(</a:t>
            </a:r>
            <a:r>
              <a:rPr lang="zh-TW" altLang="en-US" dirty="0">
                <a:solidFill>
                  <a:srgbClr val="FFC000"/>
                </a:solidFill>
              </a:rPr>
              <a:t>甜甜圈</a:t>
            </a:r>
            <a:r>
              <a:rPr lang="en-US" altLang="zh-TW" dirty="0">
                <a:solidFill>
                  <a:srgbClr val="FFC000"/>
                </a:solidFill>
              </a:rPr>
              <a:t>)</a:t>
            </a:r>
            <a:r>
              <a:rPr lang="zh-TW" altLang="en-US" dirty="0">
                <a:solidFill>
                  <a:srgbClr val="FFC000"/>
                </a:solidFill>
              </a:rPr>
              <a:t> 形狀</a:t>
            </a:r>
            <a:endParaRPr lang="en-US" altLang="zh-TW" baseline="0" dirty="0">
              <a:solidFill>
                <a:srgbClr val="FFC000"/>
              </a:solidFill>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109</a:t>
            </a:fld>
            <a:endParaRPr lang="zh-TW" altLang="en-US"/>
          </a:p>
        </p:txBody>
      </p:sp>
    </p:spTree>
    <p:extLst>
      <p:ext uri="{BB962C8B-B14F-4D97-AF65-F5344CB8AC3E}">
        <p14:creationId xmlns:p14="http://schemas.microsoft.com/office/powerpoint/2010/main" val="36326557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根據前頁所講的想法建構出的數學式</a:t>
            </a:r>
            <a:endParaRPr lang="en-US" altLang="zh-TW" dirty="0"/>
          </a:p>
          <a:p>
            <a:r>
              <a:rPr lang="zh-TW" altLang="en-US" dirty="0"/>
              <a:t>跟剛剛的</a:t>
            </a:r>
            <a:r>
              <a:rPr lang="en-US" altLang="zh-TW" dirty="0"/>
              <a:t>autoregression</a:t>
            </a:r>
            <a:r>
              <a:rPr lang="zh-TW" altLang="en-US" dirty="0"/>
              <a:t>一樣，原始的去加上一個</a:t>
            </a:r>
            <a:r>
              <a:rPr lang="en-US" altLang="zh-TW" dirty="0"/>
              <a:t>noise</a:t>
            </a:r>
            <a:r>
              <a:rPr lang="zh-TW" altLang="en-US" dirty="0"/>
              <a:t>的線性組合</a:t>
            </a:r>
            <a:endParaRPr lang="en-US" altLang="zh-TW" dirty="0"/>
          </a:p>
          <a:p>
            <a:r>
              <a:rPr lang="en-US" altLang="zh-TW" dirty="0"/>
              <a:t>(h(</a:t>
            </a:r>
            <a:r>
              <a:rPr lang="en-US" altLang="zh-TW" dirty="0" err="1"/>
              <a:t>i,j</a:t>
            </a:r>
            <a:r>
              <a:rPr lang="en-US" altLang="zh-TW" dirty="0"/>
              <a:t>) </a:t>
            </a:r>
            <a:r>
              <a:rPr lang="zh-TW" altLang="en-US" dirty="0"/>
              <a:t>為鄰居</a:t>
            </a:r>
            <a:r>
              <a:rPr lang="en-US" altLang="zh-TW" dirty="0"/>
              <a:t>(</a:t>
            </a:r>
            <a:r>
              <a:rPr lang="en-US" altLang="zh-TW" dirty="0" err="1"/>
              <a:t>i,j</a:t>
            </a:r>
            <a:r>
              <a:rPr lang="en-US" altLang="zh-TW" dirty="0"/>
              <a:t>)</a:t>
            </a:r>
            <a:r>
              <a:rPr lang="zh-TW" altLang="en-US" dirty="0"/>
              <a:t>的係數，用最小平方法求出</a:t>
            </a:r>
            <a:r>
              <a:rPr lang="en-US" altLang="zh-TW" dirty="0"/>
              <a:t>)</a:t>
            </a:r>
          </a:p>
          <a:p>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每個像素的值是其附近值與</a:t>
            </a:r>
            <a:r>
              <a:rPr lang="en-US" altLang="zh-TW" dirty="0"/>
              <a:t>noise</a:t>
            </a:r>
            <a:r>
              <a:rPr lang="zh-TW" altLang="en-US" dirty="0"/>
              <a:t>的線性組合：</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110</a:t>
            </a:fld>
            <a:endParaRPr lang="zh-TW" altLang="en-US"/>
          </a:p>
        </p:txBody>
      </p:sp>
    </p:spTree>
    <p:extLst>
      <p:ext uri="{BB962C8B-B14F-4D97-AF65-F5344CB8AC3E}">
        <p14:creationId xmlns:p14="http://schemas.microsoft.com/office/powerpoint/2010/main" val="30124980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如何求出</a:t>
            </a:r>
            <a:r>
              <a:rPr lang="en-US" altLang="zh-TW" dirty="0"/>
              <a:t>coefficient </a:t>
            </a:r>
          </a:p>
          <a:p>
            <a:r>
              <a:rPr lang="zh-TW" altLang="en-US" dirty="0"/>
              <a:t>就是用最小平方法</a:t>
            </a:r>
            <a:r>
              <a:rPr lang="en-US" altLang="zh-TW" dirty="0"/>
              <a:t>(Mean Square Error)</a:t>
            </a:r>
            <a:r>
              <a:rPr lang="zh-TW" altLang="en-US" dirty="0"/>
              <a:t>去做評估方式</a:t>
            </a:r>
            <a:endParaRPr lang="en-US" altLang="zh-TW" dirty="0"/>
          </a:p>
          <a:p>
            <a:endParaRPr lang="en-US" altLang="zh-TW" dirty="0"/>
          </a:p>
          <a:p>
            <a:r>
              <a:rPr lang="zh-TW" altLang="en-US" dirty="0"/>
              <a:t>真實的值</a:t>
            </a:r>
            <a:r>
              <a:rPr lang="en-US" altLang="zh-TW" dirty="0"/>
              <a:t>-</a:t>
            </a:r>
            <a:r>
              <a:rPr lang="zh-TW" altLang="en-US" dirty="0"/>
              <a:t>估計的值再取平方 </a:t>
            </a:r>
            <a:endParaRPr lang="en-US" altLang="zh-TW" dirty="0"/>
          </a:p>
          <a:p>
            <a:endParaRPr lang="en-US" altLang="zh-TW" dirty="0"/>
          </a:p>
          <a:p>
            <a:r>
              <a:rPr lang="zh-TW" altLang="en-US" dirty="0"/>
              <a:t>利用最小平方法求出鄰居們的係數後</a:t>
            </a:r>
            <a:endParaRPr lang="en-US" altLang="zh-TW" dirty="0"/>
          </a:p>
          <a:p>
            <a:r>
              <a:rPr lang="zh-TW" altLang="en-US" dirty="0"/>
              <a:t>根據係數 </a:t>
            </a:r>
            <a:r>
              <a:rPr lang="en-US" altLang="zh-TW" dirty="0"/>
              <a:t>h</a:t>
            </a:r>
            <a:r>
              <a:rPr lang="zh-TW" altLang="en-US" dirty="0"/>
              <a:t> 就可以將紋理進行分類</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111</a:t>
            </a:fld>
            <a:endParaRPr lang="zh-TW" altLang="en-US"/>
          </a:p>
        </p:txBody>
      </p:sp>
    </p:spTree>
    <p:extLst>
      <p:ext uri="{BB962C8B-B14F-4D97-AF65-F5344CB8AC3E}">
        <p14:creationId xmlns:p14="http://schemas.microsoft.com/office/powerpoint/2010/main" val="19878020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112</a:t>
            </a:fld>
            <a:endParaRPr lang="zh-TW" altLang="en-US"/>
          </a:p>
        </p:txBody>
      </p:sp>
    </p:spTree>
    <p:extLst>
      <p:ext uri="{BB962C8B-B14F-4D97-AF65-F5344CB8AC3E}">
        <p14:creationId xmlns:p14="http://schemas.microsoft.com/office/powerpoint/2010/main" val="4460623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113</a:t>
            </a:fld>
            <a:endParaRPr lang="zh-TW" altLang="en-US"/>
          </a:p>
        </p:txBody>
      </p:sp>
    </p:spTree>
    <p:extLst>
      <p:ext uri="{BB962C8B-B14F-4D97-AF65-F5344CB8AC3E}">
        <p14:creationId xmlns:p14="http://schemas.microsoft.com/office/powerpoint/2010/main" val="360242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隨機馬賽克模型可以分成兩個部分</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1.</a:t>
            </a:r>
            <a:r>
              <a:rPr lang="zh-TW" altLang="en-US" dirty="0"/>
              <a:t> 提供一種將平面細分為單元的方法 </a:t>
            </a:r>
            <a:r>
              <a:rPr lang="en-US" altLang="zh-TW" dirty="0"/>
              <a:t>(</a:t>
            </a:r>
            <a:r>
              <a:rPr lang="zh-TW" altLang="en-US" dirty="0"/>
              <a:t>也就是要如何針對</a:t>
            </a:r>
            <a:r>
              <a:rPr lang="en-US" altLang="zh-TW" dirty="0"/>
              <a:t>image</a:t>
            </a:r>
            <a:r>
              <a:rPr lang="zh-TW" altLang="en-US" dirty="0"/>
              <a:t>去切割 </a:t>
            </a:r>
            <a:r>
              <a:rPr lang="en-US" altLang="zh-TW" dirty="0"/>
              <a:t>(</a:t>
            </a:r>
            <a:r>
              <a:rPr lang="zh-TW" altLang="en-US" dirty="0"/>
              <a:t>馬賽克</a:t>
            </a:r>
            <a:r>
              <a:rPr lang="en-US" altLang="zh-TW" dirty="0"/>
              <a:t>)</a:t>
            </a:r>
            <a:r>
              <a:rPr lang="zh-TW" altLang="en-US" dirty="0"/>
              <a:t> </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lang="zh-TW" altLang="en-US" dirty="0"/>
              <a:t> 為每個單元分配一個屬性值，切割完後也是透過前面所教的的方式進行分析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第二個部分課本只有提到哪些人用了哪些方式，基本上就是把每個切出來的</a:t>
            </a:r>
            <a:r>
              <a:rPr lang="en-US" altLang="zh-TW" dirty="0"/>
              <a:t>”</a:t>
            </a:r>
            <a:r>
              <a:rPr lang="zh-TW" altLang="en-US" dirty="0"/>
              <a:t>塊</a:t>
            </a:r>
            <a:r>
              <a:rPr lang="en-US" altLang="zh-TW" dirty="0"/>
              <a:t>”</a:t>
            </a:r>
            <a:r>
              <a:rPr lang="zh-TW" altLang="en-US" dirty="0"/>
              <a:t>，當作是一個</a:t>
            </a:r>
            <a:r>
              <a:rPr lang="en-US" altLang="zh-TW" dirty="0"/>
              <a:t>pixel</a:t>
            </a:r>
            <a:r>
              <a:rPr lang="zh-TW" altLang="en-US" dirty="0"/>
              <a:t>，然後利用前面提過的方式用傳統統計分析；或是套用其他模型，例如自回歸。</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114</a:t>
            </a:fld>
            <a:endParaRPr lang="zh-TW" altLang="en-US"/>
          </a:p>
        </p:txBody>
      </p:sp>
    </p:spTree>
    <p:extLst>
      <p:ext uri="{BB962C8B-B14F-4D97-AF65-F5344CB8AC3E}">
        <p14:creationId xmlns:p14="http://schemas.microsoft.com/office/powerpoint/2010/main" val="94757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紋理特徵</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對電腦而言，紋理可以由 </a:t>
            </a:r>
            <a:r>
              <a:rPr lang="en-US" altLang="zh-TW" dirty="0"/>
              <a:t>primitive</a:t>
            </a:r>
            <a:r>
              <a:rPr lang="zh-TW" altLang="en-US" dirty="0"/>
              <a:t> </a:t>
            </a:r>
            <a:r>
              <a:rPr lang="en-US" altLang="zh-TW" dirty="0"/>
              <a:t>(</a:t>
            </a:r>
            <a:r>
              <a:rPr lang="zh-TW" altLang="en-US" dirty="0"/>
              <a:t>圖原</a:t>
            </a:r>
            <a:r>
              <a:rPr lang="en-US" altLang="zh-TW" dirty="0"/>
              <a:t>)</a:t>
            </a:r>
            <a:r>
              <a:rPr lang="zh-TW" altLang="en-US" dirty="0"/>
              <a:t> 的數量、類型以及他們的空間關係來描述</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沙子 石頭 岩石 都是</a:t>
            </a:r>
            <a:r>
              <a:rPr lang="en-US" altLang="zh-TW" dirty="0"/>
              <a:t>primitive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可以將圖像紋理定性為某些屬性，就像是我們平常口頭上描述的形容詞 </a:t>
            </a:r>
            <a:r>
              <a:rPr lang="en-US" altLang="zh-TW" dirty="0"/>
              <a:t>(e.g. </a:t>
            </a:r>
            <a:r>
              <a:rPr lang="zh-TW" altLang="en-US" dirty="0"/>
              <a:t>沙子很平滑</a:t>
            </a:r>
            <a:r>
              <a:rPr lang="en-US" altLang="zh-TW" dirty="0"/>
              <a:t>)</a:t>
            </a:r>
          </a:p>
          <a:p>
            <a:endParaRPr lang="en-US" altLang="zh-TW" dirty="0"/>
          </a:p>
          <a:p>
            <a:r>
              <a:rPr lang="en-US" altLang="zh-TW" dirty="0"/>
              <a:t>type</a:t>
            </a:r>
            <a:r>
              <a:rPr lang="zh-TW" altLang="en-US" dirty="0"/>
              <a:t>不一樣，數量也不一樣</a:t>
            </a:r>
            <a:endParaRPr lang="en-US" altLang="zh-TW" dirty="0"/>
          </a:p>
          <a:p>
            <a:endParaRPr lang="en-US" altLang="zh-TW" dirty="0"/>
          </a:p>
          <a:p>
            <a:r>
              <a:rPr lang="en-US" altLang="zh-TW" dirty="0"/>
              <a:t>Characterizing</a:t>
            </a:r>
            <a:r>
              <a:rPr lang="en-US" altLang="zh-TW" baseline="0" dirty="0"/>
              <a:t> </a:t>
            </a:r>
            <a:r>
              <a:rPr lang="zh-TW" altLang="en-US" baseline="0" dirty="0"/>
              <a:t>特性化</a:t>
            </a:r>
            <a:endParaRPr lang="en-US" altLang="zh-TW" baseline="0" dirty="0"/>
          </a:p>
          <a:p>
            <a:r>
              <a:rPr lang="en-US" altLang="zh-TW" baseline="0" dirty="0"/>
              <a:t>Layout </a:t>
            </a:r>
            <a:r>
              <a:rPr lang="zh-TW" altLang="en-US" baseline="0" dirty="0"/>
              <a:t>配置</a:t>
            </a:r>
            <a:endParaRPr lang="en-US" altLang="zh-TW" baseline="0" dirty="0"/>
          </a:p>
          <a:p>
            <a:endParaRPr lang="en-US" altLang="zh-TW" baseline="0"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a:t>
            </a:fld>
            <a:endParaRPr lang="zh-TW" altLang="en-US"/>
          </a:p>
        </p:txBody>
      </p:sp>
    </p:spTree>
    <p:extLst>
      <p:ext uri="{BB962C8B-B14F-4D97-AF65-F5344CB8AC3E}">
        <p14:creationId xmlns:p14="http://schemas.microsoft.com/office/powerpoint/2010/main" val="39697195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所以這個章節會著墨的只有第一個部分：怎麼切</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115</a:t>
            </a:fld>
            <a:endParaRPr lang="zh-TW" altLang="en-US"/>
          </a:p>
        </p:txBody>
      </p:sp>
    </p:spTree>
    <p:extLst>
      <p:ext uri="{BB962C8B-B14F-4D97-AF65-F5344CB8AC3E}">
        <p14:creationId xmlns:p14="http://schemas.microsoft.com/office/powerpoint/2010/main" val="42282366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a:t>使用</a:t>
                </a:r>
                <a:r>
                  <a:rPr lang="en-US" altLang="zh-TW" sz="1200" b="0" i="0" kern="1200" dirty="0">
                    <a:solidFill>
                      <a:schemeClr val="tx1"/>
                    </a:solidFill>
                    <a:effectLst/>
                    <a:latin typeface="+mn-lt"/>
                    <a:ea typeface="+mn-ea"/>
                    <a:cs typeface="+mn-cs"/>
                  </a:rPr>
                  <a:t>Poisson distribution</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普瓦松分布</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產生</a:t>
                </a:r>
                <a:r>
                  <a:rPr lang="zh-TW" altLang="en-US" dirty="0"/>
                  <a:t>一堆參數組</a:t>
                </a:r>
                <a:r>
                  <a:rPr lang="en-US" altLang="zh-TW" dirty="0"/>
                  <a:t>(</a:t>
                </a:r>
                <a14:m>
                  <m:oMath xmlns:m="http://schemas.openxmlformats.org/officeDocument/2006/math">
                    <m:r>
                      <a:rPr lang="zh-TW" altLang="en-US" sz="1200" i="1" dirty="0" smtClean="0">
                        <a:latin typeface="Cambria Math" panose="02040503050406030204" pitchFamily="18" charset="0"/>
                      </a:rPr>
                      <m:t>𝜃</m:t>
                    </m:r>
                    <m:r>
                      <a:rPr lang="en-US" altLang="zh-TW" sz="1200" b="0" i="1" dirty="0" smtClean="0">
                        <a:latin typeface="Cambria Math" panose="02040503050406030204" pitchFamily="18" charset="0"/>
                      </a:rPr>
                      <m:t>,</m:t>
                    </m:r>
                    <m:r>
                      <a:rPr lang="en-US" altLang="zh-TW" sz="1200" b="0" i="1" dirty="0" smtClean="0">
                        <a:latin typeface="Cambria Math" panose="02040503050406030204" pitchFamily="18" charset="0"/>
                      </a:rPr>
                      <m:t>𝑝</m:t>
                    </m:r>
                  </m:oMath>
                </a14:m>
                <a:r>
                  <a:rPr lang="en-US" altLang="zh-TW" dirty="0"/>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(theta, p</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pair)</a:t>
                </a:r>
                <a:r>
                  <a:rPr lang="en-US" altLang="zh-TW" sz="1200" b="0" i="0" kern="1200" baseline="0" dirty="0">
                    <a:solidFill>
                      <a:schemeClr val="tx1"/>
                    </a:solidFill>
                    <a:effectLst/>
                    <a:latin typeface="+mn-lt"/>
                    <a:ea typeface="+mn-ea"/>
                    <a:cs typeface="+mn-cs"/>
                  </a:rPr>
                  <a:t> </a:t>
                </a:r>
                <a:r>
                  <a:rPr lang="zh-TW" altLang="en-US" sz="1200" b="0" i="0" kern="1200" baseline="0" dirty="0">
                    <a:solidFill>
                      <a:schemeClr val="tx1"/>
                    </a:solidFill>
                    <a:effectLst/>
                    <a:latin typeface="+mn-lt"/>
                    <a:ea typeface="+mn-ea"/>
                    <a:cs typeface="+mn-cs"/>
                  </a:rPr>
                  <a:t>用於定義</a:t>
                </a:r>
                <a14:m>
                  <m:oMath xmlns:m="http://schemas.openxmlformats.org/officeDocument/2006/math">
                    <m:r>
                      <a:rPr lang="en-US" altLang="zh-TW" sz="2000" i="1" smtClean="0">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r>
                      <a:rPr lang="zh-TW" altLang="en-US" sz="2000" i="1" smtClean="0">
                        <a:latin typeface="Cambria Math" panose="02040503050406030204" pitchFamily="18" charset="0"/>
                      </a:rPr>
                      <m:t> </m:t>
                    </m:r>
                  </m:oMath>
                </a14:m>
                <a:r>
                  <a:rPr lang="zh-TW" altLang="en-US" sz="2100" dirty="0">
                    <a:latin typeface="Times New Roman" panose="02020603050405020304" pitchFamily="18" charset="0"/>
                    <a:cs typeface="Times New Roman" panose="02020603050405020304" pitchFamily="18" charset="0"/>
                  </a:rPr>
                  <a:t>的線</a:t>
                </a:r>
                <a:endParaRPr lang="en-US" altLang="zh-TW" sz="2100" dirty="0">
                  <a:latin typeface="Times New Roman" panose="02020603050405020304" pitchFamily="18" charset="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TW" sz="21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再利用這些參數產生直線，用這些線來切塊</a:t>
                </a:r>
              </a:p>
              <a:p>
                <a:endParaRPr lang="zh-TW" altLang="en-US" dirty="0"/>
              </a:p>
            </p:txBody>
          </p:sp>
        </mc:Choice>
        <mc:Fallback xmlns="">
          <p:sp>
            <p:nvSpPr>
              <p:cNvPr id="3" name="備忘稿版面配置區 2"/>
              <p:cNvSpPr>
                <a:spLocks noGrp="1"/>
              </p:cNvSpPr>
              <p:nvPr>
                <p:ph type="body" idx="1"/>
              </p:nvPr>
            </p:nvSpPr>
            <p:spPr/>
            <p:txBody>
              <a:bodyPr/>
              <a:lstStyle/>
              <a:p>
                <a:r>
                  <a:rPr lang="zh-TW" altLang="en-US" dirty="0" smtClean="0"/>
                  <a:t>利用普瓦松分布產生一堆參數組</a:t>
                </a:r>
                <a:r>
                  <a:rPr lang="en-US" altLang="zh-TW" dirty="0" smtClean="0"/>
                  <a:t>(</a:t>
                </a:r>
                <a:r>
                  <a:rPr lang="zh-TW" altLang="en-US" sz="1200" i="0" dirty="0" smtClean="0">
                    <a:latin typeface="Cambria Math" panose="02040503050406030204" pitchFamily="18" charset="0"/>
                  </a:rPr>
                  <a:t>𝜃</a:t>
                </a:r>
                <a:r>
                  <a:rPr lang="en-US" altLang="zh-TW" sz="1200" b="0" i="0" dirty="0" smtClean="0">
                    <a:latin typeface="Cambria Math" panose="02040503050406030204" pitchFamily="18" charset="0"/>
                  </a:rPr>
                  <a:t>,𝑝</a:t>
                </a:r>
                <a:r>
                  <a:rPr lang="en-US" altLang="zh-TW" dirty="0" smtClean="0"/>
                  <a:t>)</a:t>
                </a:r>
              </a:p>
              <a:p>
                <a:r>
                  <a:rPr lang="zh-TW" altLang="en-US" dirty="0" smtClean="0"/>
                  <a:t>再利用這些參數產生直線，用這些線來切塊</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116</a:t>
            </a:fld>
            <a:endParaRPr lang="zh-TW" altLang="en-US"/>
          </a:p>
        </p:txBody>
      </p:sp>
    </p:spTree>
    <p:extLst>
      <p:ext uri="{BB962C8B-B14F-4D97-AF65-F5344CB8AC3E}">
        <p14:creationId xmlns:p14="http://schemas.microsoft.com/office/powerpoint/2010/main" val="97163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將透過</a:t>
                </a:r>
                <a:r>
                  <a:rPr lang="en-US" altLang="zh-TW" dirty="0"/>
                  <a:t>Poisson</a:t>
                </a:r>
                <a:r>
                  <a:rPr lang="zh-TW" altLang="en-US" dirty="0"/>
                  <a:t> </a:t>
                </a:r>
                <a:r>
                  <a:rPr lang="en-US" altLang="zh-TW" dirty="0"/>
                  <a:t>distribution</a:t>
                </a:r>
                <a:r>
                  <a:rPr lang="zh-TW" altLang="en-US" dirty="0"/>
                  <a:t> 產生很多點，並以此為畫分依據。</a:t>
                </a:r>
                <a:r>
                  <a:rPr lang="en-US" altLang="zh-TW" dirty="0"/>
                  <a:t>(</a:t>
                </a:r>
                <a:r>
                  <a:rPr lang="zh-TW" altLang="en-US" dirty="0"/>
                  <a:t>每個點將離他最近的</a:t>
                </a:r>
                <a:r>
                  <a:rPr lang="en-US" altLang="zh-TW" dirty="0"/>
                  <a:t>pixels</a:t>
                </a:r>
                <a:r>
                  <a:rPr lang="zh-TW" altLang="en-US" dirty="0"/>
                  <a:t>都納入自己的多邊型塊裡面。</a:t>
                </a:r>
                <a:r>
                  <a:rPr lang="en-US" altLang="zh-TW" dirty="0"/>
                  <a:t>(</a:t>
                </a:r>
                <a:r>
                  <a:rPr lang="zh-TW" altLang="zh-TW" sz="1200" b="0" i="0" kern="1200" dirty="0">
                    <a:solidFill>
                      <a:schemeClr val="tx1"/>
                    </a:solidFill>
                    <a:effectLst/>
                    <a:latin typeface="+mn-lt"/>
                    <a:ea typeface="+mn-ea"/>
                    <a:cs typeface="+mn-cs"/>
                  </a:rPr>
                  <a:t>沃羅諾伊圖</a:t>
                </a:r>
                <a:r>
                  <a:rPr lang="en-US" altLang="zh-TW" dirty="0"/>
                  <a:t>))</a:t>
                </a:r>
              </a:p>
              <a:p>
                <a:endParaRPr lang="en-US" altLang="zh-TW" dirty="0"/>
              </a:p>
              <a:p>
                <a:r>
                  <a:rPr lang="zh-TW" altLang="en-US" dirty="0"/>
                  <a:t>要找出實線部分，可透過每個點相連的虛線部分與之垂直的部分即可區分出不同的區塊</a:t>
                </a:r>
              </a:p>
            </p:txBody>
          </p:sp>
        </mc:Choice>
        <mc:Fallback xmlns="">
          <p:sp>
            <p:nvSpPr>
              <p:cNvPr id="3" name="備忘稿版面配置區 2"/>
              <p:cNvSpPr>
                <a:spLocks noGrp="1"/>
              </p:cNvSpPr>
              <p:nvPr>
                <p:ph type="body" idx="1"/>
              </p:nvPr>
            </p:nvSpPr>
            <p:spPr/>
            <p:txBody>
              <a:bodyPr/>
              <a:lstStyle/>
              <a:p>
                <a:r>
                  <a:rPr lang="zh-TW" altLang="en-US" dirty="0"/>
                  <a:t>占用模型</a:t>
                </a:r>
                <a:endParaRPr lang="en-US" altLang="zh-TW" dirty="0"/>
              </a:p>
              <a:p>
                <a:r>
                  <a:rPr lang="en-US" altLang="zh-TW" dirty="0"/>
                  <a:t>Poisson:</a:t>
                </a:r>
                <a:r>
                  <a:rPr lang="zh-TW" altLang="en-US" i="0" dirty="0">
                    <a:latin typeface="Cambria Math" panose="02040503050406030204" pitchFamily="18" charset="0"/>
                  </a:rPr>
                  <a:t>" 一</a:t>
                </a:r>
                <a:r>
                  <a:rPr lang="zh-TW" altLang="en-US" i="0">
                    <a:latin typeface="Cambria Math" panose="02040503050406030204" pitchFamily="18" charset="0"/>
                  </a:rPr>
                  <a:t>" 段時間內發生事件 𝜆次</a:t>
                </a:r>
                <a:r>
                  <a:rPr lang="en-US" altLang="zh-TW" b="0" i="0">
                    <a:latin typeface="Cambria Math" panose="02040503050406030204" pitchFamily="18" charset="0"/>
                  </a:rPr>
                  <a:t> </a:t>
                </a:r>
                <a:endParaRPr lang="en-US" altLang="zh-TW" dirty="0"/>
              </a:p>
              <a:p>
                <a:endParaRPr lang="en-US" altLang="zh-TW" dirty="0"/>
              </a:p>
              <a:p>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用普瓦松在影像上灑點，每個點將離他最近的</a:t>
                </a:r>
                <a:r>
                  <a:rPr lang="en-US" altLang="zh-TW" dirty="0"/>
                  <a:t>pixels</a:t>
                </a:r>
                <a:r>
                  <a:rPr lang="zh-TW" altLang="en-US" dirty="0"/>
                  <a:t>都納入自己的多邊型塊裡面。</a:t>
                </a:r>
                <a:r>
                  <a:rPr lang="en-US" altLang="zh-TW" dirty="0"/>
                  <a:t>(</a:t>
                </a:r>
                <a:r>
                  <a:rPr lang="zh-TW" altLang="zh-TW" sz="1200" b="0" i="0" kern="1200" dirty="0">
                    <a:solidFill>
                      <a:schemeClr val="tx1"/>
                    </a:solidFill>
                    <a:effectLst/>
                    <a:latin typeface="+mn-lt"/>
                    <a:ea typeface="+mn-ea"/>
                    <a:cs typeface="+mn-cs"/>
                  </a:rPr>
                  <a:t>沃羅諾伊圖</a:t>
                </a:r>
                <a:r>
                  <a:rPr lang="en-US" altLang="zh-TW" dirty="0"/>
                  <a:t>)</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117</a:t>
            </a:fld>
            <a:endParaRPr lang="zh-TW" altLang="en-US"/>
          </a:p>
        </p:txBody>
      </p:sp>
    </p:spTree>
    <p:extLst>
      <p:ext uri="{BB962C8B-B14F-4D97-AF65-F5344CB8AC3E}">
        <p14:creationId xmlns:p14="http://schemas.microsoft.com/office/powerpoint/2010/main" val="690001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anose="02020603050405020304" pitchFamily="18" charset="0"/>
                <a:cs typeface="Times New Roman" panose="02020603050405020304" pitchFamily="18" charset="0"/>
              </a:rPr>
              <a:t>Delaunay Model (</a:t>
            </a:r>
            <a:r>
              <a:rPr lang="zh-TW" altLang="zh-TW" sz="1200" b="0" i="0" kern="1200" dirty="0">
                <a:solidFill>
                  <a:schemeClr val="tx1"/>
                </a:solidFill>
                <a:effectLst/>
                <a:latin typeface="+mn-lt"/>
                <a:ea typeface="+mn-ea"/>
                <a:cs typeface="+mn-cs"/>
              </a:rPr>
              <a:t>德勞內</a:t>
            </a:r>
            <a:r>
              <a:rPr lang="zh-TW" altLang="en-US" sz="1200" b="0" i="0" kern="1200" dirty="0">
                <a:solidFill>
                  <a:schemeClr val="tx1"/>
                </a:solidFill>
                <a:effectLst/>
                <a:latin typeface="+mn-lt"/>
                <a:ea typeface="+mn-ea"/>
                <a:cs typeface="+mn-cs"/>
              </a:rPr>
              <a:t>模型</a:t>
            </a:r>
            <a:r>
              <a:rPr lang="en-US" altLang="zh-TW"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剛剛的部分是將每一個點虛線連接，</a:t>
            </a:r>
            <a:r>
              <a:rPr lang="en-US" altLang="zh-TW" sz="1200" b="0" i="0" kern="1200" dirty="0">
                <a:solidFill>
                  <a:schemeClr val="tx1"/>
                </a:solidFill>
                <a:effectLst/>
                <a:latin typeface="+mn-lt"/>
                <a:ea typeface="+mn-ea"/>
                <a:cs typeface="+mn-cs"/>
              </a:rPr>
              <a:t>Delaunay</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model</a:t>
            </a:r>
            <a:r>
              <a:rPr lang="zh-TW" altLang="en-US" sz="1200" b="0" i="0" kern="1200" dirty="0">
                <a:solidFill>
                  <a:schemeClr val="tx1"/>
                </a:solidFill>
                <a:effectLst/>
                <a:latin typeface="+mn-lt"/>
                <a:ea typeface="+mn-ea"/>
                <a:cs typeface="+mn-cs"/>
              </a:rPr>
              <a:t>則是化成實線做分割</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dirty="0"/>
              <a:t>在占用模型中使用同邊的兩個點中間畫分出割線。</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德勞內三角化</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平面上的點集合 </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三角形化，使的點</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中沒有點處於三角形化後任一三角形外接圓的內部。盡量避免出現極瘦</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鈍角</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三角形</a:t>
            </a:r>
            <a:endParaRPr lang="zh-TW" altLang="zh-TW" sz="1200" b="0" i="0" kern="1200" dirty="0">
              <a:solidFill>
                <a:schemeClr val="tx1"/>
              </a:solidFill>
              <a:effectLst/>
              <a:latin typeface="+mn-lt"/>
              <a:ea typeface="+mn-ea"/>
              <a:cs typeface="+mn-cs"/>
            </a:endParaRPr>
          </a:p>
          <a:p>
            <a:endParaRPr lang="zh-TW"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118</a:t>
            </a:fld>
            <a:endParaRPr lang="zh-TW" altLang="en-US"/>
          </a:p>
        </p:txBody>
      </p:sp>
    </p:spTree>
    <p:extLst>
      <p:ext uri="{BB962C8B-B14F-4D97-AF65-F5344CB8AC3E}">
        <p14:creationId xmlns:p14="http://schemas.microsoft.com/office/powerpoint/2010/main" val="6214291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119</a:t>
            </a:fld>
            <a:endParaRPr lang="zh-TW" altLang="en-US"/>
          </a:p>
        </p:txBody>
      </p:sp>
    </p:spTree>
    <p:extLst>
      <p:ext uri="{BB962C8B-B14F-4D97-AF65-F5344CB8AC3E}">
        <p14:creationId xmlns:p14="http://schemas.microsoft.com/office/powerpoint/2010/main" val="7016753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純結構模型：</a:t>
            </a:r>
          </a:p>
          <a:p>
            <a:r>
              <a:rPr lang="zh-TW" altLang="en-US" dirty="0"/>
              <a:t>最單純的結構模型，</a:t>
            </a:r>
            <a:r>
              <a:rPr lang="en-US" altLang="zh-TW" dirty="0"/>
              <a:t>Primitive (</a:t>
            </a:r>
            <a:r>
              <a:rPr lang="zh-TW" altLang="en-US" dirty="0"/>
              <a:t>原質</a:t>
            </a:r>
            <a:r>
              <a:rPr lang="en-US" altLang="zh-TW" dirty="0"/>
              <a:t>) </a:t>
            </a:r>
            <a:r>
              <a:rPr lang="zh-TW" altLang="en-US" dirty="0"/>
              <a:t>在空間中規律的排列</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如果根據上述設定，描述了 </a:t>
            </a:r>
            <a:r>
              <a:rPr lang="en-US" altLang="zh-TW" dirty="0"/>
              <a:t>Primitive </a:t>
            </a:r>
            <a:r>
              <a:rPr lang="zh-TW" altLang="en-US" dirty="0"/>
              <a:t>的排列方式，也就描述了</a:t>
            </a:r>
            <a:r>
              <a:rPr lang="en-US" altLang="zh-TW" dirty="0"/>
              <a:t>Texture (</a:t>
            </a:r>
            <a:r>
              <a:rPr lang="zh-TW" altLang="en-US" dirty="0"/>
              <a:t>紋理</a:t>
            </a:r>
            <a:r>
              <a:rPr lang="en-US" altLang="zh-TW" dirty="0"/>
              <a:t>)</a:t>
            </a:r>
            <a:endParaRPr lang="zh-TW" altLang="en-US" dirty="0"/>
          </a:p>
          <a:p>
            <a:endParaRPr lang="en-US" altLang="zh-TW" dirty="0"/>
          </a:p>
          <a:p>
            <a:r>
              <a:rPr lang="zh-TW" altLang="en-US" dirty="0"/>
              <a:t>就這個</a:t>
            </a:r>
            <a:r>
              <a:rPr lang="en-US" altLang="zh-TW" dirty="0"/>
              <a:t>image</a:t>
            </a:r>
            <a:r>
              <a:rPr lang="zh-TW" altLang="en-US" dirty="0"/>
              <a:t>來說，要如何生成這個</a:t>
            </a:r>
            <a:r>
              <a:rPr lang="en-US" altLang="zh-TW" dirty="0"/>
              <a:t>image</a:t>
            </a:r>
          </a:p>
          <a:p>
            <a:r>
              <a:rPr lang="zh-TW" altLang="en-US" dirty="0"/>
              <a:t>分析他重複排列組合的</a:t>
            </a:r>
            <a:r>
              <a:rPr lang="en-US" altLang="zh-TW" dirty="0"/>
              <a:t>primitive</a:t>
            </a:r>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120</a:t>
            </a:fld>
            <a:endParaRPr lang="zh-TW" altLang="en-US"/>
          </a:p>
        </p:txBody>
      </p:sp>
    </p:spTree>
    <p:extLst>
      <p:ext uri="{BB962C8B-B14F-4D97-AF65-F5344CB8AC3E}">
        <p14:creationId xmlns:p14="http://schemas.microsoft.com/office/powerpoint/2010/main" val="42012754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如果要生成這個</a:t>
            </a:r>
            <a:r>
              <a:rPr lang="en-US" altLang="zh-TW" dirty="0"/>
              <a:t>image</a:t>
            </a:r>
            <a:r>
              <a:rPr lang="zh-TW" altLang="en-US" dirty="0"/>
              <a:t>，可以從這個</a:t>
            </a:r>
            <a:r>
              <a:rPr lang="en-US" altLang="zh-TW" dirty="0"/>
              <a:t>model</a:t>
            </a:r>
            <a:r>
              <a:rPr lang="zh-TW" altLang="en-US" dirty="0"/>
              <a:t>去重複排列產生這個</a:t>
            </a:r>
            <a:r>
              <a:rPr lang="en-US" altLang="zh-TW" dirty="0"/>
              <a:t>texture</a:t>
            </a:r>
            <a:r>
              <a:rPr lang="zh-TW" altLang="en-US" dirty="0"/>
              <a:t>，就是</a:t>
            </a:r>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121</a:t>
            </a:fld>
            <a:endParaRPr lang="zh-TW" altLang="en-US"/>
          </a:p>
        </p:txBody>
      </p:sp>
    </p:spTree>
    <p:extLst>
      <p:ext uri="{BB962C8B-B14F-4D97-AF65-F5344CB8AC3E}">
        <p14:creationId xmlns:p14="http://schemas.microsoft.com/office/powerpoint/2010/main" val="31833011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122</a:t>
            </a:fld>
            <a:endParaRPr lang="en-US"/>
          </a:p>
        </p:txBody>
      </p:sp>
    </p:spTree>
    <p:extLst>
      <p:ext uri="{BB962C8B-B14F-4D97-AF65-F5344CB8AC3E}">
        <p14:creationId xmlns:p14="http://schemas.microsoft.com/office/powerpoint/2010/main" val="4540635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每個區域具有均勻的紋理，並且每對相鄰區域具有不同的紋理</a:t>
            </a:r>
            <a:endParaRPr lang="en-US" altLang="zh-TW" dirty="0"/>
          </a:p>
          <a:p>
            <a:endParaRPr lang="en-US" altLang="zh-TW" dirty="0"/>
          </a:p>
          <a:p>
            <a:r>
              <a:rPr lang="zh-TW" altLang="en-US" dirty="0"/>
              <a:t>針對每一個</a:t>
            </a:r>
            <a:r>
              <a:rPr lang="en-US" altLang="zh-TW" dirty="0"/>
              <a:t>pixel</a:t>
            </a:r>
            <a:r>
              <a:rPr lang="zh-TW" altLang="en-US" dirty="0"/>
              <a:t>算出各自的</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texture energy </a:t>
            </a:r>
          </a:p>
          <a:p>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這邊沒有多講是因為前面已經講到滿多</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segmentation</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的方法</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125</a:t>
            </a:fld>
            <a:endParaRPr lang="zh-TW" altLang="en-US"/>
          </a:p>
        </p:txBody>
      </p:sp>
    </p:spTree>
    <p:extLst>
      <p:ext uri="{BB962C8B-B14F-4D97-AF65-F5344CB8AC3E}">
        <p14:creationId xmlns:p14="http://schemas.microsoft.com/office/powerpoint/2010/main" val="6170059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126</a:t>
            </a:fld>
            <a:endParaRPr lang="zh-TW" altLang="en-US"/>
          </a:p>
        </p:txBody>
      </p:sp>
    </p:spTree>
    <p:extLst>
      <p:ext uri="{BB962C8B-B14F-4D97-AF65-F5344CB8AC3E}">
        <p14:creationId xmlns:p14="http://schemas.microsoft.com/office/powerpoint/2010/main" val="283720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細緻</a:t>
            </a:r>
            <a:endParaRPr lang="en-US" altLang="zh-TW" dirty="0"/>
          </a:p>
          <a:p>
            <a:r>
              <a:rPr lang="zh-TW" altLang="en-US" dirty="0"/>
              <a:t>粗糙</a:t>
            </a:r>
            <a:endParaRPr lang="en-US" altLang="zh-TW" dirty="0"/>
          </a:p>
          <a:p>
            <a:r>
              <a:rPr lang="zh-TW" altLang="en-US" dirty="0"/>
              <a:t>對比高</a:t>
            </a:r>
            <a:endParaRPr lang="en-US" altLang="zh-TW" dirty="0"/>
          </a:p>
          <a:p>
            <a:r>
              <a:rPr lang="zh-TW" altLang="en-US" dirty="0"/>
              <a:t>有方向性的</a:t>
            </a:r>
            <a:endParaRPr lang="en-US" altLang="zh-TW" dirty="0"/>
          </a:p>
          <a:p>
            <a:r>
              <a:rPr lang="zh-TW" altLang="en-US" dirty="0"/>
              <a:t>樹皮粗糙</a:t>
            </a:r>
            <a:endParaRPr lang="en-US" altLang="zh-TW" dirty="0"/>
          </a:p>
          <a:p>
            <a:r>
              <a:rPr lang="zh-TW" altLang="en-US" dirty="0"/>
              <a:t>排列整齊</a:t>
            </a:r>
            <a:endParaRPr lang="en-US" altLang="zh-TW" dirty="0"/>
          </a:p>
          <a:p>
            <a:r>
              <a:rPr lang="zh-TW" altLang="en-US" dirty="0"/>
              <a:t>平滑</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a:t>
            </a:fld>
            <a:endParaRPr lang="zh-TW" altLang="en-US"/>
          </a:p>
        </p:txBody>
      </p:sp>
    </p:spTree>
    <p:extLst>
      <p:ext uri="{BB962C8B-B14F-4D97-AF65-F5344CB8AC3E}">
        <p14:creationId xmlns:p14="http://schemas.microsoft.com/office/powerpoint/2010/main" val="5619187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如何將兩張影像融合在一起 </a:t>
            </a:r>
            <a:r>
              <a:rPr lang="en-US" altLang="zh-TW" dirty="0"/>
              <a:t>(</a:t>
            </a:r>
            <a:r>
              <a:rPr lang="zh-TW" altLang="en-US" dirty="0"/>
              <a:t>拼圖的結果</a:t>
            </a:r>
            <a:r>
              <a:rPr lang="en-US" altLang="zh-TW" dirty="0"/>
              <a:t>)</a:t>
            </a:r>
          </a:p>
          <a:p>
            <a:r>
              <a:rPr lang="zh-TW" altLang="en-US" dirty="0"/>
              <a:t>這個在深度學習應該很多人會做，就是要把</a:t>
            </a:r>
            <a:r>
              <a:rPr lang="en-US" altLang="zh-TW" dirty="0"/>
              <a:t>A</a:t>
            </a:r>
            <a:r>
              <a:rPr lang="zh-TW" altLang="en-US" dirty="0"/>
              <a:t>影像跟</a:t>
            </a:r>
            <a:r>
              <a:rPr lang="en-US" altLang="zh-TW" dirty="0"/>
              <a:t>B</a:t>
            </a:r>
            <a:r>
              <a:rPr lang="zh-TW" altLang="en-US" dirty="0"/>
              <a:t>影像結合起來得到</a:t>
            </a:r>
            <a:r>
              <a:rPr lang="en-US" altLang="zh-TW" dirty="0"/>
              <a:t>C</a:t>
            </a:r>
            <a:r>
              <a:rPr lang="zh-TW" altLang="en-US" dirty="0"/>
              <a:t>影像，但</a:t>
            </a:r>
            <a:r>
              <a:rPr lang="en-US" altLang="zh-TW" dirty="0"/>
              <a:t>C</a:t>
            </a:r>
            <a:r>
              <a:rPr lang="zh-TW" altLang="en-US" dirty="0"/>
              <a:t>影像是屬於</a:t>
            </a:r>
            <a:r>
              <a:rPr lang="en-US" altLang="zh-TW" dirty="0"/>
              <a:t>A</a:t>
            </a:r>
            <a:r>
              <a:rPr lang="zh-TW" altLang="en-US" dirty="0"/>
              <a:t>影像的結構、</a:t>
            </a:r>
            <a:r>
              <a:rPr lang="en-US" altLang="zh-TW" dirty="0"/>
              <a:t>B</a:t>
            </a:r>
            <a:r>
              <a:rPr lang="zh-TW" altLang="en-US" dirty="0"/>
              <a:t>的風格</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202122"/>
                </a:solidFill>
                <a:effectLst/>
                <a:latin typeface="-apple-system"/>
              </a:rPr>
              <a:t>A《</a:t>
            </a:r>
            <a:r>
              <a:rPr lang="zh-TW" altLang="en-US" b="1" i="0" dirty="0">
                <a:solidFill>
                  <a:srgbClr val="202122"/>
                </a:solidFill>
                <a:effectLst/>
                <a:latin typeface="-apple-system"/>
              </a:rPr>
              <a:t>戴珍珠耳環的少女</a:t>
            </a:r>
            <a:r>
              <a:rPr lang="en-US" altLang="zh-TW" b="0" i="0" dirty="0">
                <a:solidFill>
                  <a:srgbClr val="202122"/>
                </a:solidFill>
                <a:effectLst/>
                <a:latin typeface="-apple-system"/>
              </a:rPr>
              <a:t>》</a:t>
            </a:r>
            <a:r>
              <a:rPr lang="zh-TW" altLang="en-US" b="1" i="0" dirty="0">
                <a:solidFill>
                  <a:srgbClr val="202122"/>
                </a:solidFill>
                <a:effectLst/>
                <a:latin typeface="-apple-system"/>
              </a:rPr>
              <a:t>約翰尼斯</a:t>
            </a:r>
            <a:r>
              <a:rPr lang="en-US" altLang="zh-TW" b="1" i="0" dirty="0">
                <a:solidFill>
                  <a:srgbClr val="202122"/>
                </a:solidFill>
                <a:effectLst/>
                <a:latin typeface="-apple-system"/>
              </a:rPr>
              <a:t>·</a:t>
            </a:r>
            <a:r>
              <a:rPr lang="zh-TW" altLang="en-US" b="1" i="0" dirty="0">
                <a:solidFill>
                  <a:srgbClr val="202122"/>
                </a:solidFill>
                <a:effectLst/>
                <a:latin typeface="-apple-system"/>
              </a:rPr>
              <a:t>維梅爾 </a:t>
            </a:r>
            <a:r>
              <a:rPr lang="en-US" altLang="zh-TW" b="1" i="0" dirty="0">
                <a:solidFill>
                  <a:srgbClr val="202122"/>
                </a:solidFill>
                <a:effectLst/>
                <a:latin typeface="-apple-system"/>
              </a:rPr>
              <a:t>+</a:t>
            </a:r>
            <a:r>
              <a:rPr lang="zh-TW" altLang="en-US" b="1" i="0" dirty="0">
                <a:solidFill>
                  <a:srgbClr val="202122"/>
                </a:solidFill>
                <a:effectLst/>
                <a:latin typeface="-apple-system"/>
              </a:rPr>
              <a:t> </a:t>
            </a:r>
            <a:r>
              <a:rPr lang="en-US" altLang="zh-TW" b="1" i="0" dirty="0">
                <a:solidFill>
                  <a:srgbClr val="202122"/>
                </a:solidFill>
                <a:effectLst/>
                <a:latin typeface="-apple-system"/>
              </a:rPr>
              <a:t>B</a:t>
            </a:r>
            <a:r>
              <a:rPr lang="zh-TW" altLang="en-US" b="1" i="0" dirty="0">
                <a:solidFill>
                  <a:srgbClr val="39393E"/>
                </a:solidFill>
                <a:effectLst/>
                <a:latin typeface="Helvetica Neue"/>
              </a:rPr>
              <a:t>浮雕石膏板</a:t>
            </a:r>
          </a:p>
          <a:p>
            <a:endParaRPr lang="en-US" altLang="zh-TW" b="1" i="0" dirty="0">
              <a:solidFill>
                <a:srgbClr val="202122"/>
              </a:solidFill>
              <a:effectLst/>
              <a:latin typeface="-apple-system"/>
            </a:endParaRPr>
          </a:p>
          <a:p>
            <a:r>
              <a:rPr lang="en-US" altLang="zh-TW" b="1" i="0" dirty="0">
                <a:solidFill>
                  <a:srgbClr val="202122"/>
                </a:solidFill>
                <a:effectLst/>
                <a:latin typeface="-apple-system"/>
              </a:rPr>
              <a:t>A</a:t>
            </a:r>
            <a:r>
              <a:rPr lang="zh-TW" altLang="en-US" b="1" i="0" dirty="0">
                <a:solidFill>
                  <a:srgbClr val="202122"/>
                </a:solidFill>
                <a:effectLst/>
                <a:latin typeface="-apple-system"/>
              </a:rPr>
              <a:t>大笨鐘 </a:t>
            </a:r>
            <a:r>
              <a:rPr lang="en-US" altLang="zh-TW" b="1" i="0" dirty="0">
                <a:solidFill>
                  <a:srgbClr val="202122"/>
                </a:solidFill>
                <a:effectLst/>
                <a:latin typeface="-apple-system"/>
              </a:rPr>
              <a:t>+</a:t>
            </a:r>
            <a:r>
              <a:rPr lang="zh-TW" altLang="en-US" b="1" i="0" dirty="0">
                <a:solidFill>
                  <a:srgbClr val="202122"/>
                </a:solidFill>
                <a:effectLst/>
                <a:latin typeface="-apple-system"/>
              </a:rPr>
              <a:t> </a:t>
            </a:r>
            <a:r>
              <a:rPr lang="en-US" altLang="zh-TW" b="1" i="0" dirty="0">
                <a:solidFill>
                  <a:srgbClr val="202122"/>
                </a:solidFill>
                <a:effectLst/>
                <a:latin typeface="-apple-system"/>
              </a:rPr>
              <a:t>B</a:t>
            </a:r>
            <a:r>
              <a:rPr lang="zh-TW" altLang="en-US" b="1" i="0" dirty="0">
                <a:solidFill>
                  <a:srgbClr val="202122"/>
                </a:solidFill>
                <a:effectLst/>
                <a:latin typeface="-apple-system"/>
              </a:rPr>
              <a:t>倫敦花樣素材</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127</a:t>
            </a:fld>
            <a:endParaRPr lang="en-US"/>
          </a:p>
        </p:txBody>
      </p:sp>
    </p:spTree>
    <p:extLst>
      <p:ext uri="{BB962C8B-B14F-4D97-AF65-F5344CB8AC3E}">
        <p14:creationId xmlns:p14="http://schemas.microsoft.com/office/powerpoint/2010/main" val="19285442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a:t>
            </a:r>
            <a:r>
              <a:rPr lang="zh-TW" altLang="en-US" dirty="0"/>
              <a:t>安潔莉娜裘莉 </a:t>
            </a:r>
            <a:r>
              <a:rPr lang="en-US" altLang="zh-TW" dirty="0"/>
              <a:t>+</a:t>
            </a:r>
            <a:r>
              <a:rPr lang="zh-TW" altLang="en-US" dirty="0"/>
              <a:t> </a:t>
            </a:r>
            <a:r>
              <a:rPr lang="en-US" altLang="zh-TW" dirty="0"/>
              <a:t>B</a:t>
            </a:r>
            <a:r>
              <a:rPr lang="zh-TW" altLang="en-US" dirty="0"/>
              <a:t>煙</a:t>
            </a:r>
            <a:endParaRPr lang="en-US" altLang="zh-TW" dirty="0"/>
          </a:p>
          <a:p>
            <a:r>
              <a:rPr lang="en-US" altLang="zh-TW" dirty="0"/>
              <a:t>A</a:t>
            </a:r>
            <a:r>
              <a:rPr lang="zh-TW" altLang="en-US" dirty="0"/>
              <a:t>德國 </a:t>
            </a:r>
            <a:r>
              <a:rPr lang="en-US" altLang="zh-TW" dirty="0"/>
              <a:t>+</a:t>
            </a:r>
            <a:r>
              <a:rPr lang="zh-TW" altLang="en-US" dirty="0"/>
              <a:t> </a:t>
            </a:r>
            <a:r>
              <a:rPr lang="en-US" altLang="zh-TW" dirty="0"/>
              <a:t>B</a:t>
            </a:r>
            <a:r>
              <a:rPr lang="zh-TW" altLang="en-US" dirty="0"/>
              <a:t>刀畫</a:t>
            </a:r>
            <a:endParaRPr lang="en-US" altLang="zh-TW" dirty="0"/>
          </a:p>
          <a:p>
            <a:endParaRPr lang="en-US" altLang="zh-TW" dirty="0"/>
          </a:p>
          <a:p>
            <a:r>
              <a:rPr lang="zh-TW" altLang="en-US" dirty="0"/>
              <a:t>要來說明這樣的影是怎麼產生的</a:t>
            </a:r>
            <a:endParaRPr lang="en-US" altLang="zh-TW"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128</a:t>
            </a:fld>
            <a:endParaRPr lang="zh-TW" altLang="en-US"/>
          </a:p>
        </p:txBody>
      </p:sp>
    </p:spTree>
    <p:extLst>
      <p:ext uri="{BB962C8B-B14F-4D97-AF65-F5344CB8AC3E}">
        <p14:creationId xmlns:p14="http://schemas.microsoft.com/office/powerpoint/2010/main" val="1336898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input</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129</a:t>
            </a:fld>
            <a:endParaRPr lang="en-US"/>
          </a:p>
        </p:txBody>
      </p:sp>
    </p:spTree>
    <p:extLst>
      <p:ext uri="{BB962C8B-B14F-4D97-AF65-F5344CB8AC3E}">
        <p14:creationId xmlns:p14="http://schemas.microsoft.com/office/powerpoint/2010/main" val="38733598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從原始紋理樣本圖像中選擇一個區域作為初始區域，放進去要生成的影像裡面</a:t>
            </a:r>
            <a:endParaRPr lang="en-US" altLang="zh-TW"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130</a:t>
            </a:fld>
            <a:endParaRPr lang="zh-TW" altLang="en-US"/>
          </a:p>
        </p:txBody>
      </p:sp>
    </p:spTree>
    <p:extLst>
      <p:ext uri="{BB962C8B-B14F-4D97-AF65-F5344CB8AC3E}">
        <p14:creationId xmlns:p14="http://schemas.microsoft.com/office/powerpoint/2010/main" val="4163645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在原始圖像中找到邊緣相似的區域。</a:t>
            </a:r>
            <a:endParaRPr lang="en-US" altLang="zh-TW" dirty="0"/>
          </a:p>
          <a:p>
            <a:r>
              <a:rPr lang="zh-TW" altLang="en-US" dirty="0"/>
              <a:t>根據第一個放入的</a:t>
            </a:r>
            <a:r>
              <a:rPr lang="en-US" altLang="zh-TW" dirty="0"/>
              <a:t>pattern</a:t>
            </a:r>
            <a:r>
              <a:rPr lang="zh-TW" altLang="en-US" dirty="0"/>
              <a:t>最右邊的特性，回到原本</a:t>
            </a:r>
            <a:r>
              <a:rPr lang="en-US" altLang="zh-TW" dirty="0"/>
              <a:t>pattern</a:t>
            </a:r>
            <a:r>
              <a:rPr lang="zh-TW" altLang="en-US" dirty="0"/>
              <a:t>做比較，他屬於哪個部分，再抓出屬於他的部分，再拉回來。</a:t>
            </a:r>
            <a:endParaRPr lang="en-US" altLang="zh-TW" dirty="0"/>
          </a:p>
          <a:p>
            <a:endParaRPr lang="en-US" altLang="zh-TW" dirty="0"/>
          </a:p>
          <a:p>
            <a:r>
              <a:rPr lang="zh-TW" altLang="en-US" dirty="0"/>
              <a:t>重複這個步驟</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131</a:t>
            </a:fld>
            <a:endParaRPr lang="en-US"/>
          </a:p>
        </p:txBody>
      </p:sp>
    </p:spTree>
    <p:extLst>
      <p:ext uri="{BB962C8B-B14F-4D97-AF65-F5344CB8AC3E}">
        <p14:creationId xmlns:p14="http://schemas.microsoft.com/office/powerpoint/2010/main" val="35439552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貼上的部分是與原來區域很相似的</a:t>
            </a:r>
            <a:endParaRPr lang="en-US" altLang="zh-TW" dirty="0"/>
          </a:p>
          <a:p>
            <a:endParaRPr lang="en-US" altLang="zh-TW" dirty="0"/>
          </a:p>
          <a:p>
            <a:r>
              <a:rPr lang="zh-TW" altLang="en-US" dirty="0"/>
              <a:t>除了接上去無違和以外</a:t>
            </a:r>
            <a:endParaRPr lang="en-US" altLang="zh-TW" dirty="0"/>
          </a:p>
          <a:p>
            <a:r>
              <a:rPr lang="zh-TW" altLang="en-US" dirty="0"/>
              <a:t>還需要注重原始的輪廓，才不會最後有走鐘的可能</a:t>
            </a:r>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132</a:t>
            </a:fld>
            <a:endParaRPr lang="zh-TW" altLang="en-US"/>
          </a:p>
        </p:txBody>
      </p:sp>
    </p:spTree>
    <p:extLst>
      <p:ext uri="{BB962C8B-B14F-4D97-AF65-F5344CB8AC3E}">
        <p14:creationId xmlns:p14="http://schemas.microsoft.com/office/powerpoint/2010/main" val="41047360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重複步驟</a:t>
            </a:r>
            <a:r>
              <a:rPr lang="en-US" altLang="zh-TW" dirty="0"/>
              <a:t>2~4</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133</a:t>
            </a:fld>
            <a:endParaRPr lang="zh-TW" altLang="en-US"/>
          </a:p>
        </p:txBody>
      </p:sp>
    </p:spTree>
    <p:extLst>
      <p:ext uri="{BB962C8B-B14F-4D97-AF65-F5344CB8AC3E}">
        <p14:creationId xmlns:p14="http://schemas.microsoft.com/office/powerpoint/2010/main" val="5950223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有點違和的部分</a:t>
            </a:r>
            <a:endParaRPr lang="en-US" altLang="zh-TW" dirty="0"/>
          </a:p>
          <a:p>
            <a:endParaRPr lang="en-US" altLang="zh-TW" dirty="0"/>
          </a:p>
          <a:p>
            <a:r>
              <a:rPr lang="zh-TW" altLang="en-US" dirty="0"/>
              <a:t>可以做</a:t>
            </a:r>
            <a:r>
              <a:rPr lang="en-US" altLang="zh-TW" dirty="0"/>
              <a:t>post processing</a:t>
            </a:r>
            <a:r>
              <a:rPr lang="zh-TW" altLang="en-US" dirty="0"/>
              <a:t> </a:t>
            </a:r>
            <a:r>
              <a:rPr lang="en-US" altLang="zh-TW" dirty="0"/>
              <a:t>(Blur)</a:t>
            </a:r>
            <a:r>
              <a:rPr lang="zh-TW" altLang="en-US" dirty="0"/>
              <a:t>之類的處理</a:t>
            </a:r>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134</a:t>
            </a:fld>
            <a:endParaRPr lang="zh-TW" altLang="en-US"/>
          </a:p>
        </p:txBody>
      </p:sp>
    </p:spTree>
    <p:extLst>
      <p:ext uri="{BB962C8B-B14F-4D97-AF65-F5344CB8AC3E}">
        <p14:creationId xmlns:p14="http://schemas.microsoft.com/office/powerpoint/2010/main" val="36005224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用越大塊來拼貼會越</a:t>
            </a:r>
            <a:r>
              <a:rPr lang="en-US" altLang="zh-TW" dirty="0"/>
              <a:t>smooth</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135</a:t>
            </a:fld>
            <a:endParaRPr lang="en-US"/>
          </a:p>
        </p:txBody>
      </p:sp>
    </p:spTree>
    <p:extLst>
      <p:ext uri="{BB962C8B-B14F-4D97-AF65-F5344CB8AC3E}">
        <p14:creationId xmlns:p14="http://schemas.microsoft.com/office/powerpoint/2010/main" val="32522770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136</a:t>
            </a:fld>
            <a:endParaRPr lang="en-US"/>
          </a:p>
        </p:txBody>
      </p:sp>
    </p:spTree>
    <p:extLst>
      <p:ext uri="{BB962C8B-B14F-4D97-AF65-F5344CB8AC3E}">
        <p14:creationId xmlns:p14="http://schemas.microsoft.com/office/powerpoint/2010/main" val="292099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顆粒度</a:t>
            </a:r>
          </a:p>
          <a:p>
            <a:r>
              <a:rPr lang="zh-TW" altLang="en-US" dirty="0"/>
              <a:t>隨機性</a:t>
            </a:r>
          </a:p>
          <a:p>
            <a:r>
              <a:rPr lang="zh-TW" altLang="en-US" dirty="0"/>
              <a:t>線型</a:t>
            </a:r>
          </a:p>
          <a:p>
            <a:r>
              <a:rPr lang="zh-TW" altLang="en-US" dirty="0"/>
              <a:t>斑駁</a:t>
            </a:r>
          </a:p>
          <a:p>
            <a:r>
              <a:rPr lang="zh-TW" altLang="en-US" dirty="0"/>
              <a:t>不規則</a:t>
            </a:r>
          </a:p>
          <a:p>
            <a:r>
              <a:rPr lang="zh-TW" altLang="en-US" dirty="0"/>
              <a:t>圓丘</a:t>
            </a:r>
            <a:endParaRPr lang="en-US" altLang="zh-TW" dirty="0"/>
          </a:p>
          <a:p>
            <a:endParaRPr lang="en-US" altLang="zh-TW" dirty="0"/>
          </a:p>
          <a:p>
            <a:r>
              <a:rPr lang="zh-TW" altLang="en-US" dirty="0"/>
              <a:t>這些就是課本上有提到的一些紋理的屬性</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a:t>
            </a:fld>
            <a:endParaRPr lang="zh-TW" altLang="en-US"/>
          </a:p>
        </p:txBody>
      </p:sp>
    </p:spTree>
    <p:extLst>
      <p:ext uri="{BB962C8B-B14F-4D97-AF65-F5344CB8AC3E}">
        <p14:creationId xmlns:p14="http://schemas.microsoft.com/office/powerpoint/2010/main" val="7146590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137</a:t>
            </a:fld>
            <a:endParaRPr lang="zh-TW" altLang="en-US"/>
          </a:p>
        </p:txBody>
      </p:sp>
    </p:spTree>
    <p:extLst>
      <p:ext uri="{BB962C8B-B14F-4D97-AF65-F5344CB8AC3E}">
        <p14:creationId xmlns:p14="http://schemas.microsoft.com/office/powerpoint/2010/main" val="32883652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使用圖像紋理的改變來估計觀察</a:t>
            </a:r>
            <a:r>
              <a:rPr lang="en-US" altLang="zh-TW" dirty="0"/>
              <a:t>3D</a:t>
            </a:r>
            <a:r>
              <a:rPr lang="zh-TW" altLang="en-US" dirty="0"/>
              <a:t>對象的表面方向</a:t>
            </a:r>
            <a:endParaRPr lang="en-US" altLang="zh-TW" dirty="0"/>
          </a:p>
          <a:p>
            <a:r>
              <a:rPr lang="zh-TW" altLang="en-US" dirty="0"/>
              <a:t>要怎麼在</a:t>
            </a:r>
            <a:r>
              <a:rPr lang="en-US" altLang="zh-TW" dirty="0"/>
              <a:t>2D</a:t>
            </a:r>
            <a:r>
              <a:rPr lang="zh-TW" altLang="en-US" dirty="0"/>
              <a:t>的影像中了解他在</a:t>
            </a:r>
            <a:r>
              <a:rPr lang="en-US" altLang="zh-TW" dirty="0"/>
              <a:t>3D</a:t>
            </a:r>
            <a:r>
              <a:rPr lang="zh-TW" altLang="en-US" dirty="0"/>
              <a:t>長什麼樣子</a:t>
            </a:r>
          </a:p>
          <a:p>
            <a:endParaRPr lang="zh-TW" altLang="en-US" dirty="0"/>
          </a:p>
          <a:p>
            <a:r>
              <a:rPr lang="zh-TW" altLang="en-US" dirty="0"/>
              <a:t>假設：觀察到的紋理區域沒有深度變化，觀察到的紋理區域沒有紋理變化，並且沒有子紋理</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138</a:t>
            </a:fld>
            <a:endParaRPr lang="zh-TW" altLang="en-US"/>
          </a:p>
        </p:txBody>
      </p:sp>
    </p:spTree>
    <p:extLst>
      <p:ext uri="{BB962C8B-B14F-4D97-AF65-F5344CB8AC3E}">
        <p14:creationId xmlns:p14="http://schemas.microsoft.com/office/powerpoint/2010/main" val="5674499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用一個</a:t>
            </a:r>
            <a:r>
              <a:rPr lang="en-US" altLang="zh-TW" dirty="0"/>
              <a:t>2D</a:t>
            </a:r>
            <a:r>
              <a:rPr lang="zh-TW" altLang="en-US" dirty="0"/>
              <a:t>的</a:t>
            </a:r>
            <a:r>
              <a:rPr lang="en-US" altLang="zh-TW" dirty="0"/>
              <a:t>image</a:t>
            </a:r>
            <a:r>
              <a:rPr lang="zh-TW" altLang="en-US" dirty="0"/>
              <a:t>怎麼去辨識</a:t>
            </a:r>
            <a:r>
              <a:rPr lang="en-US" altLang="zh-TW" dirty="0"/>
              <a:t>3D</a:t>
            </a:r>
            <a:r>
              <a:rPr lang="zh-TW" altLang="en-US" dirty="0"/>
              <a:t>的方向</a:t>
            </a:r>
            <a:endParaRPr lang="en-US" altLang="zh-TW" dirty="0"/>
          </a:p>
          <a:p>
            <a:endParaRPr lang="en-US" altLang="zh-TW" dirty="0"/>
          </a:p>
          <a:p>
            <a:r>
              <a:rPr lang="zh-TW" altLang="en-US" dirty="0"/>
              <a:t>可以分析這些圓形的長軸短軸的法向量</a:t>
            </a:r>
            <a:endParaRPr lang="en-US" altLang="zh-TW" dirty="0"/>
          </a:p>
          <a:p>
            <a:endParaRPr lang="en-US" altLang="zh-TW" dirty="0"/>
          </a:p>
          <a:p>
            <a:r>
              <a:rPr lang="zh-TW" altLang="en-US" dirty="0"/>
              <a:t>其垂直的平面可以得到其方向</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139</a:t>
            </a:fld>
            <a:endParaRPr lang="en-US"/>
          </a:p>
        </p:txBody>
      </p:sp>
    </p:spTree>
    <p:extLst>
      <p:ext uri="{BB962C8B-B14F-4D97-AF65-F5344CB8AC3E}">
        <p14:creationId xmlns:p14="http://schemas.microsoft.com/office/powerpoint/2010/main" val="12966192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怎麼從左邊這個影像去回推右邊這樣的結果，就是透過這樣的方式去分析的</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140</a:t>
            </a:fld>
            <a:endParaRPr lang="en-US"/>
          </a:p>
        </p:txBody>
      </p:sp>
    </p:spTree>
    <p:extLst>
      <p:ext uri="{BB962C8B-B14F-4D97-AF65-F5344CB8AC3E}">
        <p14:creationId xmlns:p14="http://schemas.microsoft.com/office/powerpoint/2010/main" val="25468459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走向是怎麼樣呢</a:t>
            </a:r>
            <a:endParaRPr lang="en-US" altLang="zh-TW" dirty="0"/>
          </a:p>
          <a:p>
            <a:r>
              <a:rPr lang="zh-TW" altLang="en-US" dirty="0"/>
              <a:t>向日葵 </a:t>
            </a:r>
            <a:r>
              <a:rPr lang="en-US" altLang="zh-TW" dirty="0"/>
              <a:t>–</a:t>
            </a:r>
            <a:r>
              <a:rPr lang="zh-TW" altLang="en-US" dirty="0"/>
              <a:t> 因為前面顆粒比較大，後面顆粒比較小，可以知道前面比較近，越來越遠</a:t>
            </a:r>
            <a:endParaRPr lang="en-US" altLang="zh-TW" dirty="0"/>
          </a:p>
          <a:p>
            <a:r>
              <a:rPr lang="zh-TW" altLang="en-US" dirty="0"/>
              <a:t>看電影的人 </a:t>
            </a:r>
            <a:r>
              <a:rPr lang="en-US" altLang="zh-TW" dirty="0"/>
              <a:t>–</a:t>
            </a:r>
            <a:r>
              <a:rPr lang="zh-TW" altLang="en-US" dirty="0"/>
              <a:t> 從前往後延伸</a:t>
            </a:r>
            <a:endParaRPr lang="en-US" altLang="zh-TW" dirty="0"/>
          </a:p>
          <a:p>
            <a:r>
              <a:rPr lang="zh-TW" altLang="en-US" dirty="0"/>
              <a:t>樹皮 </a:t>
            </a:r>
            <a:r>
              <a:rPr lang="en-US" altLang="zh-TW" dirty="0"/>
              <a:t>–</a:t>
            </a:r>
            <a:r>
              <a:rPr lang="zh-TW" altLang="en-US" dirty="0"/>
              <a:t> 左邊顆粒比較大，右邊顆粒比較小，可以知道由左往右延伸</a:t>
            </a:r>
            <a:endParaRPr lang="en-US" altLang="zh-TW" dirty="0"/>
          </a:p>
          <a:p>
            <a:endParaRPr lang="en-US" altLang="zh-TW" dirty="0"/>
          </a:p>
          <a:p>
            <a:r>
              <a:rPr lang="zh-TW" altLang="en-US" dirty="0">
                <a:latin typeface="Times New Roman" panose="02020603050405020304" pitchFamily="18" charset="0"/>
                <a:cs typeface="Times New Roman" panose="02020603050405020304" pitchFamily="18" charset="0"/>
              </a:rPr>
              <a:t>這些是 </a:t>
            </a:r>
            <a:r>
              <a:rPr lang="en-US" altLang="zh-TW" dirty="0">
                <a:latin typeface="Times New Roman" panose="02020603050405020304" pitchFamily="18" charset="0"/>
                <a:cs typeface="Times New Roman" panose="02020603050405020304" pitchFamily="18" charset="0"/>
              </a:rPr>
              <a:t>Shape from Texture</a:t>
            </a:r>
            <a:r>
              <a:rPr lang="zh-TW" altLang="en-US" dirty="0">
                <a:latin typeface="Times New Roman" panose="02020603050405020304" pitchFamily="18" charset="0"/>
                <a:cs typeface="Times New Roman" panose="02020603050405020304" pitchFamily="18" charset="0"/>
              </a:rPr>
              <a:t> 的應用</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141</a:t>
            </a:fld>
            <a:endParaRPr lang="en-US"/>
          </a:p>
        </p:txBody>
      </p:sp>
    </p:spTree>
    <p:extLst>
      <p:ext uri="{BB962C8B-B14F-4D97-AF65-F5344CB8AC3E}">
        <p14:creationId xmlns:p14="http://schemas.microsoft.com/office/powerpoint/2010/main" val="28694679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143</a:t>
            </a:fld>
            <a:endParaRPr lang="zh-TW" altLang="en-US"/>
          </a:p>
        </p:txBody>
      </p:sp>
    </p:spTree>
    <p:extLst>
      <p:ext uri="{BB962C8B-B14F-4D97-AF65-F5344CB8AC3E}">
        <p14:creationId xmlns:p14="http://schemas.microsoft.com/office/powerpoint/2010/main" val="31869316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 紋理：可以探討</a:t>
            </a:r>
            <a:r>
              <a:rPr lang="en-US" altLang="zh-TW" dirty="0"/>
              <a:t>Primitive (</a:t>
            </a:r>
            <a:r>
              <a:rPr lang="zh-TW" altLang="en-US" dirty="0"/>
              <a:t>原質</a:t>
            </a:r>
            <a:r>
              <a:rPr lang="en-US" altLang="zh-TW" dirty="0"/>
              <a:t>) (or </a:t>
            </a:r>
            <a:r>
              <a:rPr lang="en-US" altLang="zh-TW" dirty="0" err="1"/>
              <a:t>texel</a:t>
            </a:r>
            <a:r>
              <a:rPr lang="en-US" altLang="zh-TW" dirty="0"/>
              <a:t> (</a:t>
            </a:r>
            <a:r>
              <a:rPr lang="zh-TW" altLang="en-US" dirty="0"/>
              <a:t>紋素</a:t>
            </a:r>
            <a:r>
              <a:rPr lang="en-US" altLang="zh-TW" dirty="0"/>
              <a:t>) )</a:t>
            </a:r>
            <a:r>
              <a:rPr lang="zh-TW" altLang="en-US" dirty="0"/>
              <a:t>跟</a:t>
            </a:r>
            <a:r>
              <a:rPr lang="en-US" altLang="zh-TW" dirty="0" err="1"/>
              <a:t>Prrmitive</a:t>
            </a:r>
            <a:r>
              <a:rPr lang="zh-TW" altLang="en-US" dirty="0"/>
              <a:t>在空間中的關係</a:t>
            </a:r>
            <a:endParaRPr lang="en-US" altLang="zh-TW" dirty="0"/>
          </a:p>
          <a:p>
            <a:endParaRPr lang="zh-TW" altLang="en-US" dirty="0"/>
          </a:p>
          <a:p>
            <a:r>
              <a:rPr lang="en-US" altLang="zh-TW" dirty="0"/>
              <a:t>-</a:t>
            </a:r>
            <a:r>
              <a:rPr lang="zh-TW" altLang="en-US" dirty="0"/>
              <a:t> 我們回顧了許多不同的紋理特徵提取技術，前面為統計，後面為模型</a:t>
            </a:r>
            <a:endParaRPr lang="en-US" altLang="zh-TW" dirty="0"/>
          </a:p>
          <a:p>
            <a:endParaRPr lang="en-US" altLang="zh-TW" dirty="0"/>
          </a:p>
          <a:p>
            <a:r>
              <a:rPr lang="zh-TW" altLang="en-US" dirty="0"/>
              <a:t>主要是後面兩點</a:t>
            </a:r>
            <a:endParaRPr lang="en-US" altLang="zh-TW" dirty="0"/>
          </a:p>
          <a:p>
            <a:endParaRPr lang="en-US" altLang="zh-TW" dirty="0"/>
          </a:p>
          <a:p>
            <a:r>
              <a:rPr lang="en-US" altLang="zh-TW" dirty="0"/>
              <a:t>-</a:t>
            </a:r>
            <a:r>
              <a:rPr lang="zh-TW" altLang="en-US" dirty="0"/>
              <a:t> 定性來說，紋理分析是有用的 </a:t>
            </a:r>
            <a:r>
              <a:rPr lang="en-US" altLang="zh-TW" dirty="0"/>
              <a:t>(</a:t>
            </a:r>
            <a:r>
              <a:rPr lang="zh-TW" altLang="en-US" dirty="0"/>
              <a:t>分辨不同紋理可行、建立紋理模型可行、依紋理切塊可行、合成紋理可行</a:t>
            </a:r>
            <a:r>
              <a:rPr lang="en-US" altLang="zh-TW" dirty="0"/>
              <a:t>)</a:t>
            </a:r>
          </a:p>
          <a:p>
            <a:endParaRPr lang="en-US" altLang="zh-TW" dirty="0"/>
          </a:p>
          <a:p>
            <a:pPr marL="171450" indent="-171450">
              <a:buFontTx/>
              <a:buChar char="-"/>
            </a:pPr>
            <a:r>
              <a:rPr lang="zh-TW" altLang="en-US" dirty="0"/>
              <a:t>定量來說，目前的分析技術尚不可靠</a:t>
            </a:r>
            <a:r>
              <a:rPr lang="en-US" altLang="zh-TW" dirty="0"/>
              <a:t>:</a:t>
            </a:r>
            <a:r>
              <a:rPr lang="zh-TW" altLang="en-US" dirty="0"/>
              <a:t> 紋理種類不同分析容易失效、前設條件多，容易不滿足</a:t>
            </a:r>
            <a:endParaRPr lang="en-US" altLang="zh-TW" dirty="0"/>
          </a:p>
          <a:p>
            <a:pPr marL="0" indent="0">
              <a:buFontTx/>
              <a:buNone/>
            </a:pPr>
            <a:r>
              <a:rPr lang="zh-TW" altLang="en-US" dirty="0"/>
              <a:t>     </a:t>
            </a:r>
            <a:r>
              <a:rPr lang="en-US" altLang="zh-TW" dirty="0"/>
              <a:t>(ad hoc</a:t>
            </a:r>
            <a:r>
              <a:rPr lang="zh-TW" altLang="en-US" dirty="0"/>
              <a:t>方式</a:t>
            </a:r>
            <a:r>
              <a:rPr lang="en-US" altLang="zh-TW" dirty="0"/>
              <a:t>:</a:t>
            </a:r>
            <a:r>
              <a:rPr lang="zh-TW" altLang="en-US" dirty="0"/>
              <a:t> 只會為了某種特定的方法而產生某種特定的分析結果，並不能說一個分析結果就能代表所有</a:t>
            </a:r>
            <a:r>
              <a:rPr lang="en-US" altLang="zh-TW"/>
              <a:t>)</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144</a:t>
            </a:fld>
            <a:endParaRPr lang="zh-TW" altLang="en-US"/>
          </a:p>
        </p:txBody>
      </p:sp>
    </p:spTree>
    <p:extLst>
      <p:ext uri="{BB962C8B-B14F-4D97-AF65-F5344CB8AC3E}">
        <p14:creationId xmlns:p14="http://schemas.microsoft.com/office/powerpoint/2010/main" val="16153132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145</a:t>
            </a:fld>
            <a:endParaRPr lang="zh-TW" altLang="en-US"/>
          </a:p>
        </p:txBody>
      </p:sp>
    </p:spTree>
    <p:extLst>
      <p:ext uri="{BB962C8B-B14F-4D97-AF65-F5344CB8AC3E}">
        <p14:creationId xmlns:p14="http://schemas.microsoft.com/office/powerpoint/2010/main" val="415124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上述的紋理特徵可轉化為灰階</a:t>
            </a:r>
            <a:r>
              <a:rPr lang="en-US" altLang="zh-TW" sz="1200" dirty="0">
                <a:latin typeface="Times New Roman" panose="02020603050405020304" pitchFamily="18" charset="0"/>
                <a:cs typeface="Times New Roman" panose="02020603050405020304" pitchFamily="18" charset="0"/>
              </a:rPr>
              <a:t>primitives</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的某些屬性以及它們之間的空間交互作用。</a:t>
            </a:r>
            <a:endParaRPr lang="en-US" altLang="zh-TW" dirty="0"/>
          </a:p>
          <a:p>
            <a:endParaRPr lang="en-US" altLang="zh-TW" dirty="0"/>
          </a:p>
          <a:p>
            <a:endParaRPr lang="en-US" altLang="zh-TW" dirty="0"/>
          </a:p>
          <a:p>
            <a:r>
              <a:rPr lang="zh-TW" altLang="en-US" dirty="0"/>
              <a:t>公開問題：</a:t>
            </a:r>
          </a:p>
          <a:p>
            <a:r>
              <a:rPr lang="zh-TW" altLang="en-US" dirty="0"/>
              <a:t>我們如果可以定義每一個</a:t>
            </a:r>
            <a:r>
              <a:rPr lang="en-US" altLang="zh-TW" dirty="0"/>
              <a:t>primitive</a:t>
            </a:r>
            <a:r>
              <a:rPr lang="zh-TW" altLang="en-US" dirty="0"/>
              <a:t>，那可不可以有很精確的屬性去了解他的語意？</a:t>
            </a:r>
            <a:endParaRPr lang="en-US" altLang="zh-TW" dirty="0"/>
          </a:p>
          <a:p>
            <a:r>
              <a:rPr lang="zh-TW" altLang="en-US" dirty="0"/>
              <a:t>答案還是沒有辦法，</a:t>
            </a:r>
            <a:r>
              <a:rPr lang="en-US" altLang="zh-TW" sz="1200" dirty="0">
                <a:latin typeface="Times New Roman" panose="02020603050405020304" pitchFamily="18" charset="0"/>
                <a:cs typeface="Times New Roman" panose="02020603050405020304" pitchFamily="18" charset="0"/>
              </a:rPr>
              <a:t>Texture discrimination techniques</a:t>
            </a:r>
            <a:r>
              <a:rPr lang="zh-TW" altLang="en-US" sz="1200" dirty="0">
                <a:latin typeface="Times New Roman" panose="02020603050405020304" pitchFamily="18" charset="0"/>
                <a:cs typeface="Times New Roman" panose="02020603050405020304" pitchFamily="18" charset="0"/>
              </a:rPr>
              <a:t>還是</a:t>
            </a:r>
            <a:r>
              <a:rPr lang="en-US" altLang="zh-TW" sz="1200" dirty="0">
                <a:latin typeface="Times New Roman" panose="02020603050405020304" pitchFamily="18" charset="0"/>
                <a:cs typeface="Times New Roman" panose="02020603050405020304" pitchFamily="18" charset="0"/>
              </a:rPr>
              <a:t>ad hoc</a:t>
            </a:r>
            <a:r>
              <a:rPr lang="zh-TW" altLang="en-US" sz="1200" dirty="0">
                <a:latin typeface="Times New Roman" panose="02020603050405020304" pitchFamily="18" charset="0"/>
                <a:cs typeface="Times New Roman" panose="02020603050405020304" pitchFamily="18" charset="0"/>
              </a:rPr>
              <a:t>的方式，也就是沒有辦法</a:t>
            </a:r>
            <a:r>
              <a:rPr lang="zh-TW" altLang="en-US" dirty="0"/>
              <a:t>用</a:t>
            </a:r>
            <a:r>
              <a:rPr lang="en-US" altLang="zh-TW" dirty="0"/>
              <a:t>formal</a:t>
            </a:r>
            <a:r>
              <a:rPr lang="zh-TW" altLang="en-US" dirty="0"/>
              <a:t>的方法去得到</a:t>
            </a:r>
            <a:r>
              <a:rPr lang="en-US" altLang="zh-TW" dirty="0"/>
              <a:t>texture</a:t>
            </a:r>
            <a:r>
              <a:rPr lang="zh-TW" altLang="en-US" dirty="0"/>
              <a:t>的</a:t>
            </a:r>
            <a:r>
              <a:rPr lang="en-US" altLang="zh-TW" dirty="0"/>
              <a:t>property</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15</a:t>
            </a:fld>
            <a:endParaRPr lang="zh-TW" altLang="en-US"/>
          </a:p>
        </p:txBody>
      </p:sp>
    </p:spTree>
    <p:extLst>
      <p:ext uri="{BB962C8B-B14F-4D97-AF65-F5344CB8AC3E}">
        <p14:creationId xmlns:p14="http://schemas.microsoft.com/office/powerpoint/2010/main" val="223020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比較哪張圖是粗糙或細緻</a:t>
            </a:r>
            <a:endParaRPr lang="en-US" altLang="zh-TW" sz="1200" dirty="0"/>
          </a:p>
          <a:p>
            <a:r>
              <a:rPr lang="zh-TW" altLang="en-US" sz="1200" dirty="0"/>
              <a:t>可能乍看之下是左邊粗糙，右邊細緻</a:t>
            </a:r>
            <a:endParaRPr lang="en-US" altLang="zh-TW" sz="1200" dirty="0"/>
          </a:p>
          <a:p>
            <a:endParaRPr lang="en-US" altLang="zh-TW" sz="1200" dirty="0"/>
          </a:p>
          <a:p>
            <a:r>
              <a:rPr lang="zh-TW" altLang="en-US" sz="1200" dirty="0"/>
              <a:t>其實兩張是影像是同一張圖，只是一張近拍，一張遠拍</a:t>
            </a:r>
            <a:endParaRPr lang="en-US" altLang="zh-TW" sz="1200" dirty="0"/>
          </a:p>
          <a:p>
            <a:endParaRPr lang="en-US" altLang="zh-TW" sz="1200" dirty="0"/>
          </a:p>
          <a:p>
            <a:r>
              <a:rPr lang="zh-TW" altLang="en-US" sz="1200" dirty="0"/>
              <a:t>先看影片</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16</a:t>
            </a:fld>
            <a:endParaRPr lang="zh-TW" altLang="en-US"/>
          </a:p>
        </p:txBody>
      </p:sp>
    </p:spTree>
    <p:extLst>
      <p:ext uri="{BB962C8B-B14F-4D97-AF65-F5344CB8AC3E}">
        <p14:creationId xmlns:p14="http://schemas.microsoft.com/office/powerpoint/2010/main" val="197303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對於任何紋理表面，都有一個刻度，</a:t>
            </a:r>
            <a:r>
              <a:rPr lang="zh-TW" altLang="en-US" dirty="0"/>
              <a:t>若以無限遠的距離來觀測東西表面，看到的表面將會非常平順、</a:t>
            </a:r>
            <a:r>
              <a:rPr lang="en-US" altLang="zh-TW" dirty="0"/>
              <a:t>”</a:t>
            </a:r>
            <a:r>
              <a:rPr lang="zh-TW" altLang="en-US" dirty="0"/>
              <a:t>看起來沒紋理特性</a:t>
            </a:r>
            <a:r>
              <a:rPr lang="en-US" altLang="zh-TW" dirty="0"/>
              <a:t>”</a:t>
            </a:r>
            <a:endParaRPr lang="en-US" altLang="zh-TW" sz="1200" b="1" dirty="0"/>
          </a:p>
          <a:p>
            <a:endParaRPr lang="zh-TW" altLang="en-US" sz="1200" dirty="0"/>
          </a:p>
          <a:p>
            <a:r>
              <a:rPr lang="zh-TW" altLang="en-US" sz="1200" dirty="0"/>
              <a:t>隨著分辨率的提高，就算是精緻的表面其實都會有很粗糙的紋理存在的。然後這些很粗糙的紋理可能又是由很多重複循環的其他不同紋理所構成的。</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17</a:t>
            </a:fld>
            <a:endParaRPr lang="zh-TW" altLang="en-US"/>
          </a:p>
        </p:txBody>
      </p:sp>
    </p:spTree>
    <p:extLst>
      <p:ext uri="{BB962C8B-B14F-4D97-AF65-F5344CB8AC3E}">
        <p14:creationId xmlns:p14="http://schemas.microsoft.com/office/powerpoint/2010/main" val="300751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表面上看起來很平滑的紋理可能是由很多很小的單位組成的。</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18</a:t>
            </a:fld>
            <a:endParaRPr lang="zh-TW" altLang="en-US"/>
          </a:p>
        </p:txBody>
      </p:sp>
    </p:spTree>
    <p:extLst>
      <p:ext uri="{BB962C8B-B14F-4D97-AF65-F5344CB8AC3E}">
        <p14:creationId xmlns:p14="http://schemas.microsoft.com/office/powerpoint/2010/main" val="3494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因此，沒有</a:t>
            </a:r>
            <a:r>
              <a:rPr lang="en-US" altLang="zh-TW" sz="1200" dirty="0">
                <a:latin typeface="Times New Roman" panose="02020603050405020304" pitchFamily="18" charset="0"/>
                <a:cs typeface="Times New Roman" panose="02020603050405020304" pitchFamily="18" charset="0"/>
              </a:rPr>
              <a:t>scale(</a:t>
            </a:r>
            <a:r>
              <a:rPr lang="zh-TW" altLang="en-US" dirty="0"/>
              <a:t>尺度</a:t>
            </a:r>
            <a:r>
              <a:rPr lang="en-US" altLang="zh-TW" dirty="0"/>
              <a:t>)</a:t>
            </a:r>
            <a:r>
              <a:rPr lang="zh-TW" altLang="en-US" dirty="0"/>
              <a:t>或</a:t>
            </a:r>
            <a:r>
              <a:rPr lang="en-US" altLang="zh-TW" sz="1200" dirty="0">
                <a:latin typeface="Times New Roman" panose="02020603050405020304" pitchFamily="18" charset="0"/>
                <a:cs typeface="Times New Roman" panose="02020603050405020304" pitchFamily="18" charset="0"/>
              </a:rPr>
              <a:t>resolution(</a:t>
            </a:r>
            <a:r>
              <a:rPr lang="zh-TW" altLang="en-US" dirty="0"/>
              <a:t>分辨率</a:t>
            </a:r>
            <a:r>
              <a:rPr lang="en-US" altLang="zh-TW" dirty="0"/>
              <a:t>)</a:t>
            </a:r>
            <a:r>
              <a:rPr lang="zh-TW" altLang="en-US" dirty="0"/>
              <a:t>的參照就無法分析紋理。</a:t>
            </a:r>
          </a:p>
          <a:p>
            <a:endParaRPr lang="zh-TW" altLang="en-US" dirty="0"/>
          </a:p>
          <a:p>
            <a:endParaRPr lang="zh-TW" altLang="en-US" dirty="0"/>
          </a:p>
          <a:p>
            <a:r>
              <a:rPr lang="zh-TW" altLang="en-US" dirty="0"/>
              <a:t>紋理是與比例有關的現象。</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19</a:t>
            </a:fld>
            <a:endParaRPr lang="zh-TW" altLang="en-US"/>
          </a:p>
        </p:txBody>
      </p:sp>
    </p:spTree>
    <p:extLst>
      <p:ext uri="{BB962C8B-B14F-4D97-AF65-F5344CB8AC3E}">
        <p14:creationId xmlns:p14="http://schemas.microsoft.com/office/powerpoint/2010/main" val="427762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900" dirty="0"/>
              <a:t>考試的小重點</a:t>
            </a:r>
            <a:endParaRPr lang="en-US" altLang="zh-TW" sz="900" dirty="0"/>
          </a:p>
          <a:p>
            <a:endParaRPr lang="en-US" altLang="zh-TW"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900" dirty="0"/>
              <a:t>圖形識別</a:t>
            </a:r>
            <a:endParaRPr lang="en-US" altLang="zh-TW" sz="900" dirty="0"/>
          </a:p>
          <a:p>
            <a:r>
              <a:rPr lang="zh-TW" altLang="en-US" sz="900" dirty="0"/>
              <a:t>產生模型</a:t>
            </a:r>
            <a:endParaRPr lang="en-US" altLang="zh-TW" sz="900" dirty="0"/>
          </a:p>
          <a:p>
            <a:r>
              <a:rPr lang="zh-TW" altLang="en-US" sz="900" dirty="0"/>
              <a:t>紋理分段</a:t>
            </a:r>
            <a:endParaRPr lang="en-US" altLang="zh-TW" sz="900" dirty="0"/>
          </a:p>
          <a:p>
            <a:endParaRPr lang="en-US" altLang="zh-TW" sz="900" dirty="0"/>
          </a:p>
          <a:p>
            <a:r>
              <a:rPr lang="zh-TW" altLang="en-US" sz="900" dirty="0"/>
              <a:t>這三個是針對紋理分析的較重要的部分</a:t>
            </a:r>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22</a:t>
            </a:fld>
            <a:endParaRPr lang="zh-TW" altLang="en-US"/>
          </a:p>
        </p:txBody>
      </p:sp>
    </p:spTree>
    <p:extLst>
      <p:ext uri="{BB962C8B-B14F-4D97-AF65-F5344CB8AC3E}">
        <p14:creationId xmlns:p14="http://schemas.microsoft.com/office/powerpoint/2010/main" val="227359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a:t>
            </a:fld>
            <a:endParaRPr lang="zh-TW" altLang="en-US"/>
          </a:p>
        </p:txBody>
      </p:sp>
    </p:spTree>
    <p:extLst>
      <p:ext uri="{BB962C8B-B14F-4D97-AF65-F5344CB8AC3E}">
        <p14:creationId xmlns:p14="http://schemas.microsoft.com/office/powerpoint/2010/main" val="209585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900" dirty="0"/>
              <a:t>圖形識別</a:t>
            </a:r>
            <a:endParaRPr lang="en-US" altLang="zh-TW" sz="900" dirty="0"/>
          </a:p>
          <a:p>
            <a:r>
              <a:rPr lang="zh-TW" altLang="en-US" sz="900" dirty="0"/>
              <a:t>給圖片要辨識出是什麼東西</a:t>
            </a:r>
            <a:endParaRPr lang="en-US" altLang="zh-TW" sz="900" dirty="0"/>
          </a:p>
          <a:p>
            <a:r>
              <a:rPr lang="zh-TW" altLang="en-US" sz="900" dirty="0"/>
              <a:t>鱗片 </a:t>
            </a:r>
            <a:endParaRPr lang="en-US" altLang="zh-TW" sz="900" dirty="0"/>
          </a:p>
          <a:p>
            <a:r>
              <a:rPr lang="zh-TW" altLang="en-US" sz="900" dirty="0"/>
              <a:t>麻布 </a:t>
            </a:r>
            <a:endParaRPr lang="en-US" altLang="zh-TW" sz="900" dirty="0"/>
          </a:p>
          <a:p>
            <a:r>
              <a:rPr lang="zh-TW" altLang="en-US" sz="900" dirty="0"/>
              <a:t>尼龍布</a:t>
            </a:r>
            <a:endParaRPr lang="en-US" altLang="zh-TW" sz="900" dirty="0"/>
          </a:p>
          <a:p>
            <a:r>
              <a:rPr lang="zh-TW" altLang="en-US" sz="900" dirty="0"/>
              <a:t>磚牆 </a:t>
            </a:r>
            <a:endParaRPr lang="en-US" altLang="zh-TW" sz="900" dirty="0"/>
          </a:p>
          <a:p>
            <a:r>
              <a:rPr lang="zh-TW" altLang="en-US" sz="900" dirty="0"/>
              <a:t>紗布 </a:t>
            </a:r>
            <a:endParaRPr lang="en-US" altLang="zh-TW" sz="900" dirty="0"/>
          </a:p>
          <a:p>
            <a:r>
              <a:rPr lang="zh-TW" altLang="en-US" sz="900" dirty="0"/>
              <a:t>毛皮</a:t>
            </a:r>
            <a:endParaRPr lang="en-US" altLang="zh-TW" sz="900" dirty="0"/>
          </a:p>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23</a:t>
            </a:fld>
            <a:endParaRPr lang="zh-TW" altLang="en-US"/>
          </a:p>
        </p:txBody>
      </p:sp>
    </p:spTree>
    <p:extLst>
      <p:ext uri="{BB962C8B-B14F-4D97-AF65-F5344CB8AC3E}">
        <p14:creationId xmlns:p14="http://schemas.microsoft.com/office/powerpoint/2010/main" val="242307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產生模型</a:t>
            </a:r>
            <a:endParaRPr lang="en-US" altLang="zh-TW" dirty="0"/>
          </a:p>
          <a:p>
            <a:r>
              <a:rPr lang="zh-TW" altLang="en-US" dirty="0"/>
              <a:t>給定一個紋理區域為</a:t>
            </a:r>
            <a:r>
              <a:rPr lang="en-US" altLang="zh-TW" dirty="0"/>
              <a:t>model</a:t>
            </a:r>
            <a:r>
              <a:rPr lang="zh-TW" altLang="en-US" dirty="0"/>
              <a:t>，重複排列組合這個</a:t>
            </a:r>
            <a:r>
              <a:rPr lang="en-US" altLang="zh-TW" dirty="0"/>
              <a:t>model</a:t>
            </a:r>
            <a:r>
              <a:rPr lang="zh-TW" altLang="en-US" dirty="0"/>
              <a:t>可以產生原本的</a:t>
            </a:r>
            <a:r>
              <a:rPr lang="en-US" altLang="zh-TW" dirty="0"/>
              <a:t>image</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24</a:t>
            </a:fld>
            <a:endParaRPr lang="zh-TW" altLang="en-US"/>
          </a:p>
        </p:txBody>
      </p:sp>
    </p:spTree>
    <p:extLst>
      <p:ext uri="{BB962C8B-B14F-4D97-AF65-F5344CB8AC3E}">
        <p14:creationId xmlns:p14="http://schemas.microsoft.com/office/powerpoint/2010/main" val="68852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紋理分段</a:t>
            </a:r>
            <a:endParaRPr lang="en-US" altLang="zh-TW" dirty="0"/>
          </a:p>
          <a:p>
            <a:r>
              <a:rPr lang="zh-TW" altLang="en-US" dirty="0"/>
              <a:t>要如何針對</a:t>
            </a:r>
            <a:r>
              <a:rPr lang="en-US" altLang="zh-TW" dirty="0"/>
              <a:t>image</a:t>
            </a:r>
            <a:r>
              <a:rPr lang="zh-TW" altLang="en-US" dirty="0"/>
              <a:t>作分割</a:t>
            </a:r>
            <a:endParaRPr lang="en-US" altLang="zh-TW" dirty="0"/>
          </a:p>
          <a:p>
            <a:endParaRPr lang="en-US" altLang="zh-TW" dirty="0"/>
          </a:p>
          <a:p>
            <a:r>
              <a:rPr lang="zh-TW" altLang="en-US" dirty="0"/>
              <a:t>可以針對</a:t>
            </a:r>
            <a:r>
              <a:rPr lang="en-US" altLang="zh-TW" dirty="0"/>
              <a:t>pixel</a:t>
            </a:r>
            <a:r>
              <a:rPr lang="zh-TW" altLang="en-US" dirty="0"/>
              <a:t>做分類，可以把斑馬很標準的畫出來</a:t>
            </a:r>
            <a:endParaRPr lang="en-US" dirty="0"/>
          </a:p>
        </p:txBody>
      </p:sp>
      <p:sp>
        <p:nvSpPr>
          <p:cNvPr id="4" name="Slide Number Placeholder 3"/>
          <p:cNvSpPr>
            <a:spLocks noGrp="1"/>
          </p:cNvSpPr>
          <p:nvPr>
            <p:ph type="sldNum" sz="quarter" idx="10"/>
          </p:nvPr>
        </p:nvSpPr>
        <p:spPr/>
        <p:txBody>
          <a:bodyPr/>
          <a:lstStyle/>
          <a:p>
            <a:fld id="{3E079603-A446-4351-803F-97E8D98C8489}" type="slidenum">
              <a:rPr lang="en-US" smtClean="0"/>
              <a:t>25</a:t>
            </a:fld>
            <a:endParaRPr lang="en-US"/>
          </a:p>
        </p:txBody>
      </p:sp>
    </p:spTree>
    <p:extLst>
      <p:ext uri="{BB962C8B-B14F-4D97-AF65-F5344CB8AC3E}">
        <p14:creationId xmlns:p14="http://schemas.microsoft.com/office/powerpoint/2010/main" val="1231488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26</a:t>
            </a:fld>
            <a:endParaRPr lang="zh-TW" altLang="en-US"/>
          </a:p>
        </p:txBody>
      </p:sp>
    </p:spTree>
    <p:extLst>
      <p:ext uri="{BB962C8B-B14F-4D97-AF65-F5344CB8AC3E}">
        <p14:creationId xmlns:p14="http://schemas.microsoft.com/office/powerpoint/2010/main" val="70449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關於</a:t>
            </a:r>
            <a:r>
              <a:rPr lang="en-US" altLang="zh-TW" dirty="0"/>
              <a:t>”</a:t>
            </a:r>
            <a:r>
              <a:rPr lang="zh-TW" altLang="en-US" dirty="0"/>
              <a:t>以統計來描述紋理</a:t>
            </a:r>
            <a:r>
              <a:rPr lang="en-US" altLang="zh-TW" dirty="0"/>
              <a:t>”</a:t>
            </a:r>
            <a:r>
              <a:rPr lang="zh-TW" altLang="en-US" dirty="0"/>
              <a:t>這種方式，課本列舉了幾種</a:t>
            </a:r>
            <a:endParaRPr lang="en-US" altLang="zh-TW" dirty="0"/>
          </a:p>
          <a:p>
            <a:pPr marL="171450" indent="-171450">
              <a:buFontTx/>
              <a:buChar char="-"/>
            </a:pPr>
            <a:r>
              <a:rPr lang="zh-TW" altLang="en-US" dirty="0"/>
              <a:t>空間灰階共生機率</a:t>
            </a:r>
            <a:endParaRPr lang="en-US" altLang="zh-TW" dirty="0"/>
          </a:p>
          <a:p>
            <a:pPr marL="171450" indent="-171450">
              <a:buFontTx/>
              <a:buChar char="-"/>
            </a:pPr>
            <a:r>
              <a:rPr lang="zh-TW" altLang="en-US" dirty="0"/>
              <a:t>自相關函數</a:t>
            </a:r>
            <a:endParaRPr lang="en-US" altLang="zh-TW" dirty="0"/>
          </a:p>
          <a:p>
            <a:pPr marL="171450" indent="-171450">
              <a:buFontTx/>
              <a:buChar char="-"/>
            </a:pPr>
            <a:r>
              <a:rPr lang="zh-TW" altLang="en-US" dirty="0"/>
              <a:t>單位面積邊界密度</a:t>
            </a:r>
            <a:endParaRPr lang="en-US" altLang="zh-TW" dirty="0"/>
          </a:p>
          <a:p>
            <a:pPr marL="171450" indent="-171450">
              <a:buFontTx/>
              <a:buChar char="-"/>
            </a:pPr>
            <a:r>
              <a:rPr lang="zh-TW" altLang="en-US" dirty="0"/>
              <a:t>相對極值分布</a:t>
            </a:r>
            <a:endParaRPr lang="en-US" altLang="zh-TW" dirty="0"/>
          </a:p>
          <a:p>
            <a:pPr marL="171450" indent="-171450">
              <a:buFontTx/>
              <a:buChar char="-"/>
            </a:pPr>
            <a:r>
              <a:rPr lang="zh-TW" altLang="en-US" dirty="0"/>
              <a:t>數學型態學</a:t>
            </a:r>
            <a:endParaRPr lang="en-US" altLang="zh-TW" dirty="0"/>
          </a:p>
          <a:p>
            <a:pPr marL="171450" indent="-171450">
              <a:buFontTx/>
              <a:buChar char="-"/>
            </a:pPr>
            <a:r>
              <a:rPr lang="zh-TW" altLang="en-US" dirty="0"/>
              <a:t>光譜功率密度函數</a:t>
            </a:r>
            <a:endParaRPr lang="en-US" altLang="zh-TW" dirty="0"/>
          </a:p>
          <a:p>
            <a:pPr marL="171450" indent="-171450">
              <a:buFontTx/>
              <a:buChar char="-"/>
            </a:pPr>
            <a:r>
              <a:rPr lang="zh-TW" altLang="en-US" dirty="0"/>
              <a:t>灰階行程長度分布</a:t>
            </a:r>
            <a:endParaRPr lang="en-US" altLang="zh-TW" dirty="0"/>
          </a:p>
          <a:p>
            <a:pPr marL="171450" indent="-171450">
              <a:buFontTx/>
              <a:buChar char="-"/>
            </a:pPr>
            <a:endParaRPr lang="en-US" altLang="zh-TW" dirty="0"/>
          </a:p>
          <a:p>
            <a:pPr marL="0" indent="0">
              <a:buFontTx/>
              <a:buNone/>
            </a:pPr>
            <a:r>
              <a:rPr lang="en-US" altLang="zh-TW" sz="1200" dirty="0">
                <a:latin typeface="Times New Roman" panose="02020603050405020304" pitchFamily="18" charset="0"/>
                <a:cs typeface="Times New Roman" panose="02020603050405020304" pitchFamily="18" charset="0"/>
              </a:rPr>
              <a:t>Spatial</a:t>
            </a:r>
            <a:r>
              <a:rPr lang="zh-TW" altLang="en-US" sz="1200" dirty="0">
                <a:latin typeface="Times New Roman" panose="02020603050405020304" pitchFamily="18" charset="0"/>
                <a:cs typeface="Times New Roman" panose="02020603050405020304" pitchFamily="18" charset="0"/>
              </a:rPr>
              <a:t> 空間的</a:t>
            </a:r>
            <a:endParaRPr lang="en-US" altLang="zh-TW" dirty="0"/>
          </a:p>
          <a:p>
            <a:pPr marL="0" indent="0">
              <a:buFontTx/>
              <a:buNone/>
            </a:pPr>
            <a:r>
              <a:rPr lang="en-US" altLang="zh-TW" dirty="0"/>
              <a:t>Co-occurrence</a:t>
            </a:r>
            <a:r>
              <a:rPr lang="en-US" altLang="zh-TW" baseline="0" dirty="0"/>
              <a:t> </a:t>
            </a:r>
            <a:r>
              <a:rPr lang="zh-TW" altLang="en-US" baseline="0" dirty="0"/>
              <a:t>共同發生</a:t>
            </a:r>
            <a:endParaRPr lang="en-US" altLang="zh-TW" baseline="0" dirty="0"/>
          </a:p>
          <a:p>
            <a:pPr marL="0" indent="0">
              <a:buFontTx/>
              <a:buNone/>
            </a:pPr>
            <a:r>
              <a:rPr lang="en-US" altLang="zh-TW" dirty="0"/>
              <a:t>Probability </a:t>
            </a:r>
            <a:r>
              <a:rPr lang="zh-TW" altLang="en-US" dirty="0"/>
              <a:t>機率</a:t>
            </a:r>
            <a:endParaRPr lang="en-US" altLang="zh-TW" dirty="0"/>
          </a:p>
          <a:p>
            <a:pPr marL="0" indent="0">
              <a:buFontTx/>
              <a:buNone/>
            </a:pPr>
            <a:r>
              <a:rPr lang="en-US" altLang="zh-TW" dirty="0"/>
              <a:t>Autocorrelation</a:t>
            </a:r>
            <a:r>
              <a:rPr lang="zh-TW" altLang="en-US" dirty="0"/>
              <a:t> 自相關函數 </a:t>
            </a:r>
            <a:r>
              <a:rPr lang="en-US" altLang="zh-TW" dirty="0"/>
              <a:t>f(x) time domain vs.</a:t>
            </a:r>
            <a:r>
              <a:rPr lang="en-US" altLang="zh-TW" baseline="0" dirty="0"/>
              <a:t> spatial domain</a:t>
            </a:r>
            <a:endParaRPr lang="en-US" altLang="zh-TW" dirty="0"/>
          </a:p>
          <a:p>
            <a:pPr marL="0" indent="0">
              <a:buFontTx/>
              <a:buNone/>
            </a:pPr>
            <a:r>
              <a:rPr lang="en-US" altLang="zh-TW" dirty="0"/>
              <a:t>Cross-correlation</a:t>
            </a:r>
            <a:r>
              <a:rPr lang="en-US" altLang="zh-TW" baseline="0" dirty="0"/>
              <a:t> </a:t>
            </a:r>
            <a:r>
              <a:rPr lang="zh-TW" altLang="en-US" baseline="0" dirty="0"/>
              <a:t>交互相關函數 </a:t>
            </a:r>
            <a:r>
              <a:rPr lang="en-US" altLang="zh-TW" baseline="0" dirty="0"/>
              <a:t>f(x) vs. g(x)</a:t>
            </a:r>
          </a:p>
          <a:p>
            <a:pPr marL="0" indent="0">
              <a:buFontTx/>
              <a:buNone/>
            </a:pPr>
            <a:r>
              <a:rPr lang="en-US" altLang="zh-TW" baseline="0" dirty="0"/>
              <a:t>Extrema </a:t>
            </a:r>
            <a:r>
              <a:rPr lang="zh-TW" altLang="en-US" baseline="0" dirty="0"/>
              <a:t>極值</a:t>
            </a:r>
            <a:endParaRPr lang="en-US" altLang="zh-TW" baseline="0" dirty="0"/>
          </a:p>
          <a:p>
            <a:pPr marL="0" indent="0">
              <a:buFontTx/>
              <a:buNone/>
            </a:pPr>
            <a:r>
              <a:rPr lang="en-US" altLang="zh-TW" baseline="0" dirty="0"/>
              <a:t>Distribution </a:t>
            </a:r>
            <a:r>
              <a:rPr lang="zh-TW" altLang="en-US" baseline="0" dirty="0"/>
              <a:t>分布</a:t>
            </a:r>
            <a:endParaRPr lang="en-US" altLang="zh-TW" baseline="0" dirty="0"/>
          </a:p>
          <a:p>
            <a:pPr marL="0" indent="0">
              <a:buFontTx/>
              <a:buNone/>
            </a:pPr>
            <a:r>
              <a:rPr lang="en-US" altLang="zh-TW" baseline="0" dirty="0"/>
              <a:t>Morphology </a:t>
            </a:r>
            <a:r>
              <a:rPr lang="zh-TW" altLang="en-US" baseline="0" dirty="0"/>
              <a:t>形態學</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Spectral power density function</a:t>
            </a:r>
            <a:r>
              <a:rPr lang="zh-TW" altLang="en-US" sz="1200" dirty="0"/>
              <a:t> 頻譜功率密度函數</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0001111011100000</a:t>
            </a:r>
            <a:r>
              <a:rPr lang="zh-TW" altLang="en-US" sz="1200" dirty="0"/>
              <a:t> </a:t>
            </a:r>
            <a:r>
              <a:rPr lang="en-US" altLang="zh-TW" sz="1200" dirty="0"/>
              <a:t>run-length</a:t>
            </a:r>
            <a:r>
              <a:rPr lang="en-US" altLang="zh-TW" sz="1200" baseline="0" dirty="0"/>
              <a:t> encoding </a:t>
            </a:r>
            <a:r>
              <a:rPr lang="zh-TW" altLang="en-US" sz="1200" baseline="0" dirty="0"/>
              <a:t>串列長度編碼</a:t>
            </a:r>
            <a:endParaRPr lang="en-US" altLang="zh-TW" sz="1200"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zh-TW" sz="1200" dirty="0"/>
          </a:p>
          <a:p>
            <a:pPr marL="171450" indent="-171450">
              <a:buFontTx/>
              <a:buChar char="-"/>
            </a:pP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27</a:t>
            </a:fld>
            <a:endParaRPr lang="zh-TW" altLang="en-US"/>
          </a:p>
        </p:txBody>
      </p:sp>
    </p:spTree>
    <p:extLst>
      <p:ext uri="{BB962C8B-B14F-4D97-AF65-F5344CB8AC3E}">
        <p14:creationId xmlns:p14="http://schemas.microsoft.com/office/powerpoint/2010/main" val="266840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關於建構模型的方式，課本列出以下幾種</a:t>
            </a:r>
            <a:endParaRPr lang="en-US" altLang="zh-TW" dirty="0"/>
          </a:p>
          <a:p>
            <a:r>
              <a:rPr lang="en-US" altLang="zh-TW" dirty="0"/>
              <a:t>– </a:t>
            </a:r>
            <a:r>
              <a:rPr lang="zh-TW" altLang="en-US" dirty="0"/>
              <a:t>自回歸</a:t>
            </a:r>
            <a:endParaRPr lang="en-US" altLang="zh-TW" dirty="0"/>
          </a:p>
          <a:p>
            <a:r>
              <a:rPr lang="en-US" altLang="zh-TW" dirty="0"/>
              <a:t>– </a:t>
            </a:r>
            <a:r>
              <a:rPr lang="zh-TW" altLang="en-US" dirty="0"/>
              <a:t>馬卡夫隨機場</a:t>
            </a:r>
            <a:endParaRPr lang="en-US" altLang="zh-TW" dirty="0"/>
          </a:p>
          <a:p>
            <a:r>
              <a:rPr lang="en-US" altLang="zh-TW" dirty="0"/>
              <a:t>–</a:t>
            </a:r>
            <a:r>
              <a:rPr lang="zh-TW" altLang="en-US" dirty="0"/>
              <a:t> 隨機馬賽克</a:t>
            </a:r>
            <a:endParaRPr lang="en-US" altLang="zh-TW" dirty="0"/>
          </a:p>
          <a:p>
            <a:r>
              <a:rPr lang="en-US" altLang="zh-TW" dirty="0"/>
              <a:t>–</a:t>
            </a:r>
            <a:r>
              <a:rPr lang="en-US" altLang="zh-TW" baseline="0" dirty="0"/>
              <a:t> </a:t>
            </a:r>
            <a:r>
              <a:rPr lang="zh-TW" altLang="en-US" baseline="0" dirty="0"/>
              <a:t>移動平均</a:t>
            </a:r>
            <a:endParaRPr lang="en-US" altLang="zh-TW" baseline="0" dirty="0"/>
          </a:p>
          <a:p>
            <a:r>
              <a:rPr lang="en-US" altLang="zh-TW" dirty="0"/>
              <a:t>–</a:t>
            </a:r>
            <a:r>
              <a:rPr lang="zh-TW" altLang="en-US" dirty="0"/>
              <a:t> 時間序列</a:t>
            </a:r>
            <a:endParaRPr lang="en-US" altLang="zh-TW" dirty="0"/>
          </a:p>
          <a:p>
            <a:endParaRPr lang="en-US" altLang="zh-TW" dirty="0"/>
          </a:p>
          <a:p>
            <a:r>
              <a:rPr lang="en-US" altLang="zh-TW" dirty="0"/>
              <a:t>Auto-regression</a:t>
            </a:r>
            <a:r>
              <a:rPr lang="en-US" altLang="zh-TW" baseline="0" dirty="0"/>
              <a:t> </a:t>
            </a:r>
            <a:r>
              <a:rPr lang="zh-TW" altLang="en-US" baseline="0" dirty="0"/>
              <a:t>自回歸</a:t>
            </a:r>
            <a:endParaRPr lang="en-US" altLang="zh-TW" baseline="0" dirty="0"/>
          </a:p>
          <a:p>
            <a:r>
              <a:rPr lang="en-US" altLang="zh-TW" dirty="0"/>
              <a:t>Fields</a:t>
            </a:r>
            <a:r>
              <a:rPr lang="zh-TW" altLang="en-US" dirty="0"/>
              <a:t>場</a:t>
            </a:r>
            <a:endParaRPr lang="en-US" altLang="zh-TW" dirty="0"/>
          </a:p>
          <a:p>
            <a:r>
              <a:rPr lang="en-US" altLang="zh-TW" dirty="0"/>
              <a:t>Mosaic model</a:t>
            </a:r>
            <a:r>
              <a:rPr lang="en-US" altLang="zh-TW" baseline="0" dirty="0"/>
              <a:t> </a:t>
            </a:r>
            <a:r>
              <a:rPr lang="zh-TW" altLang="en-US" baseline="0" dirty="0"/>
              <a:t>馬賽克模型</a:t>
            </a:r>
            <a:endParaRPr lang="en-US" altLang="zh-TW" baseline="0" dirty="0"/>
          </a:p>
          <a:p>
            <a:r>
              <a:rPr lang="en-US" altLang="zh-TW" dirty="0"/>
              <a:t>Extend </a:t>
            </a:r>
            <a:r>
              <a:rPr lang="zh-TW" altLang="en-US" dirty="0"/>
              <a:t>延伸</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28</a:t>
            </a:fld>
            <a:endParaRPr lang="zh-TW" altLang="en-US"/>
          </a:p>
        </p:txBody>
      </p:sp>
    </p:spTree>
    <p:extLst>
      <p:ext uri="{BB962C8B-B14F-4D97-AF65-F5344CB8AC3E}">
        <p14:creationId xmlns:p14="http://schemas.microsoft.com/office/powerpoint/2010/main" val="2351449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31</a:t>
            </a:fld>
            <a:endParaRPr lang="zh-TW" altLang="en-US"/>
          </a:p>
        </p:txBody>
      </p:sp>
    </p:spTree>
    <p:extLst>
      <p:ext uri="{BB962C8B-B14F-4D97-AF65-F5344CB8AC3E}">
        <p14:creationId xmlns:p14="http://schemas.microsoft.com/office/powerpoint/2010/main" val="700662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anose="02020603050405020304" pitchFamily="18" charset="0"/>
                <a:cs typeface="Times New Roman" panose="02020603050405020304" pitchFamily="18" charset="0"/>
              </a:rPr>
              <a:t>Statistical Texture Feature Approach</a:t>
            </a:r>
            <a:r>
              <a:rPr lang="zh-TW" altLang="en-US" sz="1200" dirty="0">
                <a:latin typeface="Times New Roman" panose="02020603050405020304" pitchFamily="18" charset="0"/>
                <a:cs typeface="Times New Roman" panose="02020603050405020304" pitchFamily="18" charset="0"/>
              </a:rPr>
              <a:t> 會分三個階段</a:t>
            </a:r>
            <a:endParaRPr lang="en-US" altLang="zh-TW" sz="1200" dirty="0">
              <a:latin typeface="Times New Roman" panose="02020603050405020304" pitchFamily="18" charset="0"/>
              <a:cs typeface="Times New Roman" panose="02020603050405020304" pitchFamily="18" charset="0"/>
            </a:endParaRPr>
          </a:p>
          <a:p>
            <a:endParaRPr lang="en-US" altLang="zh-TW" dirty="0"/>
          </a:p>
          <a:p>
            <a:r>
              <a:rPr lang="zh-TW" altLang="en-US" dirty="0"/>
              <a:t>首先是一階灰階統計量，也就是單個</a:t>
            </a:r>
            <a:r>
              <a:rPr lang="en-US" altLang="zh-TW" dirty="0"/>
              <a:t>pixel</a:t>
            </a:r>
            <a:r>
              <a:rPr lang="zh-TW" altLang="en-US" dirty="0"/>
              <a:t>的灰階拿來做統計</a:t>
            </a:r>
            <a:endParaRPr lang="en-US" altLang="zh-TW" dirty="0"/>
          </a:p>
          <a:p>
            <a:endParaRPr lang="en-US" altLang="zh-TW" dirty="0"/>
          </a:p>
          <a:p>
            <a:r>
              <a:rPr lang="en-US" altLang="zh-TW" dirty="0"/>
              <a:t>ex. </a:t>
            </a:r>
            <a:r>
              <a:rPr lang="zh-TW" altLang="en-US" dirty="0"/>
              <a:t>直方圖、平均、中位數、變異數、標準差</a:t>
            </a:r>
            <a:endParaRPr lang="en-US" altLang="zh-TW" dirty="0"/>
          </a:p>
          <a:p>
            <a:endParaRPr lang="en-US" altLang="zh-TW" dirty="0"/>
          </a:p>
          <a:p>
            <a:r>
              <a:rPr lang="zh-TW" altLang="en-US" dirty="0"/>
              <a:t>但只看單一個</a:t>
            </a:r>
            <a:r>
              <a:rPr lang="en-US" altLang="zh-TW" dirty="0"/>
              <a:t>pixel</a:t>
            </a:r>
            <a:r>
              <a:rPr lang="zh-TW" altLang="en-US" dirty="0"/>
              <a:t>沒辦法做到全觀的分析</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32</a:t>
            </a:fld>
            <a:endParaRPr lang="zh-TW" altLang="en-US"/>
          </a:p>
        </p:txBody>
      </p:sp>
    </p:spTree>
    <p:extLst>
      <p:ext uri="{BB962C8B-B14F-4D97-AF65-F5344CB8AC3E}">
        <p14:creationId xmlns:p14="http://schemas.microsoft.com/office/powerpoint/2010/main" val="3885559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二階灰階統計量</a:t>
            </a:r>
            <a:endParaRPr lang="en-US" altLang="zh-TW" dirty="0"/>
          </a:p>
          <a:p>
            <a:endParaRPr lang="en-US" altLang="zh-TW" dirty="0"/>
          </a:p>
          <a:p>
            <a:r>
              <a:rPr lang="zh-TW" altLang="en-US" dirty="0"/>
              <a:t>針對兩個</a:t>
            </a:r>
            <a:r>
              <a:rPr lang="en-US" altLang="zh-TW" dirty="0"/>
              <a:t>pixel</a:t>
            </a:r>
            <a:r>
              <a:rPr lang="zh-TW" altLang="en-US" dirty="0"/>
              <a:t>間的相關性，</a:t>
            </a:r>
            <a:r>
              <a:rPr lang="en-US" altLang="zh-TW" dirty="0"/>
              <a:t>pixel</a:t>
            </a:r>
            <a:r>
              <a:rPr lang="zh-TW" altLang="en-US" dirty="0"/>
              <a:t>會去看他鄰近的</a:t>
            </a:r>
            <a:r>
              <a:rPr lang="en-US" altLang="zh-TW" dirty="0"/>
              <a:t>pixel</a:t>
            </a:r>
            <a:r>
              <a:rPr lang="zh-TW" altLang="en-US" dirty="0"/>
              <a:t>對於他的相關性</a:t>
            </a:r>
            <a:endParaRPr lang="en-US" altLang="zh-TW" dirty="0"/>
          </a:p>
          <a:p>
            <a:r>
              <a:rPr lang="zh-TW" altLang="en-US" dirty="0"/>
              <a:t>兩個固定相對位置的</a:t>
            </a:r>
            <a:r>
              <a:rPr lang="en-US" altLang="zh-TW" dirty="0"/>
              <a:t>pixel</a:t>
            </a:r>
            <a:r>
              <a:rPr lang="zh-TW" altLang="en-US" dirty="0"/>
              <a:t>，他們聯合的灰階所做的統計</a:t>
            </a:r>
            <a:endParaRPr lang="en-US" altLang="zh-TW" dirty="0"/>
          </a:p>
          <a:p>
            <a:endParaRPr lang="en-US" altLang="zh-TW" dirty="0"/>
          </a:p>
          <a:p>
            <a:r>
              <a:rPr lang="en-US" altLang="zh-TW" dirty="0"/>
              <a:t>E.g.</a:t>
            </a:r>
            <a:r>
              <a:rPr lang="zh-TW" altLang="en-US" dirty="0"/>
              <a:t> 第三章，灰階共生矩陣</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由共生灰階空間相關性</a:t>
            </a:r>
            <a:r>
              <a:rPr lang="en-US" altLang="zh-TW" dirty="0"/>
              <a:t>:</a:t>
            </a:r>
            <a:r>
              <a:rPr lang="zh-TW" altLang="en-US" dirty="0"/>
              <a:t> 由</a:t>
            </a:r>
            <a:r>
              <a:rPr lang="en-US" altLang="zh-TW" dirty="0"/>
              <a:t>pixel</a:t>
            </a:r>
            <a:r>
              <a:rPr lang="zh-TW" altLang="en-US" dirty="0"/>
              <a:t>灰階共生所產生的紋理特徵</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33</a:t>
            </a:fld>
            <a:endParaRPr lang="zh-TW" altLang="en-US"/>
          </a:p>
        </p:txBody>
      </p:sp>
    </p:spTree>
    <p:extLst>
      <p:ext uri="{BB962C8B-B14F-4D97-AF65-F5344CB8AC3E}">
        <p14:creationId xmlns:p14="http://schemas.microsoft.com/office/powerpoint/2010/main" val="4188153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與第三章的 </a:t>
            </a:r>
            <a:r>
              <a:rPr lang="en-US" altLang="zh-TW" dirty="0"/>
              <a:t>Co-Occurrence Matrix</a:t>
            </a:r>
            <a:r>
              <a:rPr lang="zh-TW" altLang="en-US" dirty="0"/>
              <a:t> 相同</a:t>
            </a:r>
            <a:endParaRPr lang="en-US" altLang="zh-TW" dirty="0"/>
          </a:p>
          <a:p>
            <a:endParaRPr lang="en-US" altLang="zh-TW" dirty="0"/>
          </a:p>
          <a:p>
            <a:r>
              <a:rPr lang="zh-TW" altLang="en-US" dirty="0"/>
              <a:t>灰階共生矩陣可以分析相鄰兩個</a:t>
            </a:r>
            <a:r>
              <a:rPr lang="en-US" altLang="zh-TW" dirty="0"/>
              <a:t>pixel</a:t>
            </a:r>
            <a:r>
              <a:rPr lang="zh-TW" altLang="en-US" dirty="0"/>
              <a:t>之間的關聯：</a:t>
            </a:r>
            <a:endParaRPr lang="en-US" altLang="zh-TW" dirty="0"/>
          </a:p>
          <a:p>
            <a:r>
              <a:rPr lang="zh-TW" altLang="en-US" dirty="0"/>
              <a:t>要運算灰階共生矩陣需先在影像中給定一個距離</a:t>
            </a:r>
            <a:r>
              <a:rPr lang="en-US" altLang="zh-TW" dirty="0"/>
              <a:t>d</a:t>
            </a:r>
            <a:r>
              <a:rPr lang="zh-TW" altLang="en-US" dirty="0"/>
              <a:t>，並給予比較的角度，因為他有</a:t>
            </a:r>
            <a:r>
              <a:rPr lang="en-US" altLang="zh-TW" dirty="0"/>
              <a:t>0</a:t>
            </a:r>
            <a:r>
              <a:rPr lang="zh-TW" altLang="en-US" dirty="0"/>
              <a:t>度、</a:t>
            </a:r>
            <a:r>
              <a:rPr lang="en-US" altLang="zh-TW" dirty="0"/>
              <a:t>45</a:t>
            </a:r>
            <a:r>
              <a:rPr lang="zh-TW" altLang="en-US" dirty="0"/>
              <a:t>度、</a:t>
            </a:r>
            <a:r>
              <a:rPr lang="en-US" altLang="zh-TW" dirty="0"/>
              <a:t>90</a:t>
            </a:r>
            <a:r>
              <a:rPr lang="zh-TW" altLang="en-US" dirty="0"/>
              <a:t>度、</a:t>
            </a:r>
            <a:r>
              <a:rPr lang="en-US" altLang="zh-TW" dirty="0"/>
              <a:t>135</a:t>
            </a:r>
            <a:r>
              <a:rPr lang="zh-TW" altLang="en-US" dirty="0"/>
              <a:t>度</a:t>
            </a:r>
            <a:endParaRPr lang="en-US" altLang="zh-TW" dirty="0"/>
          </a:p>
          <a:p>
            <a:endParaRPr lang="en-US" altLang="zh-TW" dirty="0"/>
          </a:p>
          <a:p>
            <a:r>
              <a:rPr lang="zh-TW" altLang="en-US" dirty="0"/>
              <a:t>先</a:t>
            </a:r>
            <a:r>
              <a:rPr lang="en-US" altLang="zh-TW" dirty="0"/>
              <a:t>given</a:t>
            </a:r>
            <a:r>
              <a:rPr lang="zh-TW" altLang="en-US" dirty="0"/>
              <a:t> </a:t>
            </a:r>
            <a:r>
              <a:rPr lang="en-US" altLang="zh-TW" dirty="0"/>
              <a:t>d</a:t>
            </a:r>
          </a:p>
          <a:p>
            <a:r>
              <a:rPr lang="en-US" altLang="zh-TW" dirty="0"/>
              <a:t>2</a:t>
            </a:r>
            <a:r>
              <a:rPr lang="zh-TW" altLang="en-US" dirty="0"/>
              <a:t>個</a:t>
            </a:r>
            <a:r>
              <a:rPr lang="en-US" altLang="zh-TW" dirty="0"/>
              <a:t>pixel</a:t>
            </a:r>
            <a:r>
              <a:rPr lang="zh-TW" altLang="en-US" dirty="0"/>
              <a:t>距離多遠</a:t>
            </a:r>
            <a:endParaRPr lang="en-US" altLang="zh-TW" dirty="0"/>
          </a:p>
          <a:p>
            <a:r>
              <a:rPr lang="zh-TW" altLang="en-US" dirty="0"/>
              <a:t>還要給角度</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34</a:t>
            </a:fld>
            <a:endParaRPr lang="zh-TW" altLang="en-US"/>
          </a:p>
        </p:txBody>
      </p:sp>
    </p:spTree>
    <p:extLst>
      <p:ext uri="{BB962C8B-B14F-4D97-AF65-F5344CB8AC3E}">
        <p14:creationId xmlns:p14="http://schemas.microsoft.com/office/powerpoint/2010/main" val="23263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a:t>
            </a:fld>
            <a:endParaRPr lang="en-US"/>
          </a:p>
        </p:txBody>
      </p:sp>
    </p:spTree>
    <p:extLst>
      <p:ext uri="{BB962C8B-B14F-4D97-AF65-F5344CB8AC3E}">
        <p14:creationId xmlns:p14="http://schemas.microsoft.com/office/powerpoint/2010/main" val="2479754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最簡單的例子</a:t>
            </a:r>
            <a:r>
              <a:rPr lang="en-US" altLang="zh-TW" dirty="0"/>
              <a:t>:</a:t>
            </a:r>
          </a:p>
          <a:p>
            <a:r>
              <a:rPr lang="zh-TW" altLang="en-US" dirty="0"/>
              <a:t> 空間上距離是</a:t>
            </a:r>
            <a:r>
              <a:rPr lang="en-US" altLang="zh-TW" dirty="0"/>
              <a:t>1</a:t>
            </a:r>
            <a:r>
              <a:rPr lang="zh-TW" altLang="en-US" dirty="0"/>
              <a:t> 然後是水平的 然後圖上的每個</a:t>
            </a:r>
            <a:r>
              <a:rPr lang="en-US" altLang="zh-TW" dirty="0"/>
              <a:t>(k(x1) l(y1)   </a:t>
            </a:r>
            <a:r>
              <a:rPr lang="zh-TW" altLang="en-US" dirty="0"/>
              <a:t>和 </a:t>
            </a:r>
            <a:r>
              <a:rPr lang="en-US" altLang="zh-TW" dirty="0"/>
              <a:t>m(x2) n(y2) </a:t>
            </a:r>
            <a:r>
              <a:rPr lang="zh-TW" altLang="en-US" dirty="0"/>
              <a:t>就有這些關係</a:t>
            </a:r>
            <a:r>
              <a:rPr lang="en-US" altLang="zh-TW" dirty="0"/>
              <a:t>)</a:t>
            </a:r>
            <a:r>
              <a:rPr lang="zh-TW" altLang="en-US" dirty="0"/>
              <a:t> 。</a:t>
            </a:r>
            <a:endParaRPr lang="en-US" altLang="zh-TW" dirty="0"/>
          </a:p>
          <a:p>
            <a:r>
              <a:rPr lang="zh-TW" altLang="en-US" dirty="0"/>
              <a:t>也就是這張圖上的是</a:t>
            </a:r>
            <a:r>
              <a:rPr lang="en-US" altLang="zh-TW" dirty="0"/>
              <a:t>x y </a:t>
            </a:r>
            <a:r>
              <a:rPr lang="zh-TW" altLang="en-US" dirty="0"/>
              <a:t>座標 而不是最後的矩陣，只是為了解釋一下你要統計這些</a:t>
            </a:r>
            <a:r>
              <a:rPr lang="en-US" altLang="zh-TW" dirty="0"/>
              <a:t>pixel</a:t>
            </a:r>
            <a:r>
              <a:rPr lang="zh-TW" altLang="en-US" dirty="0"/>
              <a:t>之間的關係 </a:t>
            </a:r>
            <a:endParaRPr lang="en-US" altLang="zh-TW" dirty="0"/>
          </a:p>
          <a:p>
            <a:r>
              <a:rPr lang="zh-TW" altLang="en-US" dirty="0"/>
              <a:t>就是過去和回來都要去算。最上面的圖是我們的</a:t>
            </a:r>
            <a:r>
              <a:rPr lang="en-US" altLang="zh-TW" dirty="0"/>
              <a:t>image</a:t>
            </a:r>
            <a:r>
              <a:rPr lang="zh-TW" altLang="en-US" dirty="0"/>
              <a:t>，每一個格子代表著一個</a:t>
            </a:r>
            <a:r>
              <a:rPr lang="en-US" altLang="zh-TW" dirty="0"/>
              <a:t>pixel</a:t>
            </a:r>
            <a:r>
              <a:rPr lang="zh-TW" altLang="en-US" dirty="0"/>
              <a:t>，所以這個是一個</a:t>
            </a:r>
            <a:r>
              <a:rPr lang="en-US" altLang="zh-TW" dirty="0"/>
              <a:t>4*4 pixel</a:t>
            </a:r>
            <a:r>
              <a:rPr lang="zh-TW" altLang="en-US" dirty="0"/>
              <a:t>的</a:t>
            </a:r>
            <a:r>
              <a:rPr lang="en-US" altLang="zh-TW" dirty="0"/>
              <a:t>image</a:t>
            </a:r>
          </a:p>
          <a:p>
            <a:r>
              <a:rPr lang="en-US" altLang="zh-TW" dirty="0"/>
              <a:t>Relationship horizontal</a:t>
            </a:r>
          </a:p>
          <a:p>
            <a:endParaRPr lang="en-US" altLang="zh-TW" dirty="0"/>
          </a:p>
          <a:p>
            <a:r>
              <a:rPr lang="en-US" altLang="zh-TW" dirty="0"/>
              <a:t>x y </a:t>
            </a:r>
            <a:r>
              <a:rPr lang="zh-TW" altLang="en-US" dirty="0"/>
              <a:t>各是</a:t>
            </a:r>
            <a:r>
              <a:rPr lang="en-US" altLang="zh-TW" dirty="0"/>
              <a:t>1~4</a:t>
            </a:r>
          </a:p>
          <a:p>
            <a:endParaRPr lang="en-US" altLang="zh-TW" dirty="0"/>
          </a:p>
          <a:p>
            <a:r>
              <a:rPr lang="en-US" altLang="zh-TW" dirty="0"/>
              <a:t>(d=1)</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35</a:t>
            </a:fld>
            <a:endParaRPr lang="zh-TW" altLang="en-US"/>
          </a:p>
        </p:txBody>
      </p:sp>
    </p:spTree>
    <p:extLst>
      <p:ext uri="{BB962C8B-B14F-4D97-AF65-F5344CB8AC3E}">
        <p14:creationId xmlns:p14="http://schemas.microsoft.com/office/powerpoint/2010/main" val="292518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Function </a:t>
            </a:r>
            <a:r>
              <a:rPr lang="zh-TW" altLang="en-US" dirty="0"/>
              <a:t>表示 </a:t>
            </a:r>
            <a:r>
              <a:rPr lang="en-US" altLang="zh-TW" dirty="0"/>
              <a:t>0</a:t>
            </a:r>
            <a:r>
              <a:rPr lang="zh-TW" altLang="en-US" dirty="0"/>
              <a:t>度 </a:t>
            </a:r>
            <a:r>
              <a:rPr lang="en-US" altLang="zh-TW" dirty="0"/>
              <a:t>&amp;</a:t>
            </a:r>
            <a:r>
              <a:rPr lang="zh-TW" altLang="en-US" dirty="0"/>
              <a:t> </a:t>
            </a:r>
            <a:r>
              <a:rPr lang="en-US" altLang="zh-TW" dirty="0"/>
              <a:t>45</a:t>
            </a:r>
            <a:r>
              <a:rPr lang="zh-TW" altLang="en-US" dirty="0"/>
              <a:t>度</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36</a:t>
            </a:fld>
            <a:endParaRPr lang="zh-TW" altLang="en-US"/>
          </a:p>
        </p:txBody>
      </p:sp>
    </p:spTree>
    <p:extLst>
      <p:ext uri="{BB962C8B-B14F-4D97-AF65-F5344CB8AC3E}">
        <p14:creationId xmlns:p14="http://schemas.microsoft.com/office/powerpoint/2010/main" val="350710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Function </a:t>
            </a:r>
            <a:r>
              <a:rPr lang="zh-TW" altLang="en-US" dirty="0"/>
              <a:t>表示 </a:t>
            </a:r>
            <a:r>
              <a:rPr lang="en-US" altLang="zh-TW" dirty="0"/>
              <a:t>90</a:t>
            </a:r>
            <a:r>
              <a:rPr lang="zh-TW" altLang="en-US" dirty="0"/>
              <a:t>度 </a:t>
            </a:r>
            <a:r>
              <a:rPr lang="en-US" altLang="zh-TW" dirty="0"/>
              <a:t>&amp;</a:t>
            </a:r>
            <a:r>
              <a:rPr lang="zh-TW" altLang="en-US" dirty="0"/>
              <a:t> </a:t>
            </a:r>
            <a:r>
              <a:rPr lang="en-US" altLang="zh-TW" dirty="0"/>
              <a:t>135</a:t>
            </a:r>
            <a:r>
              <a:rPr lang="zh-TW" altLang="en-US" dirty="0"/>
              <a:t>度</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37</a:t>
            </a:fld>
            <a:endParaRPr lang="zh-TW" altLang="en-US"/>
          </a:p>
        </p:txBody>
      </p:sp>
    </p:spTree>
    <p:extLst>
      <p:ext uri="{BB962C8B-B14F-4D97-AF65-F5344CB8AC3E}">
        <p14:creationId xmlns:p14="http://schemas.microsoft.com/office/powerpoint/2010/main" val="424404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舉例建立四個角度 </a:t>
            </a:r>
            <a:r>
              <a:rPr lang="en-US" altLang="zh-TW" dirty="0"/>
              <a:t>d=1 </a:t>
            </a:r>
            <a:r>
              <a:rPr lang="zh-TW" altLang="en-US" dirty="0"/>
              <a:t>的 </a:t>
            </a:r>
            <a:r>
              <a:rPr lang="en-US" altLang="zh-TW" dirty="0"/>
              <a:t>Co-Occurrence Matrix</a:t>
            </a:r>
            <a:endParaRPr lang="zh-TW" altLang="en-US"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38</a:t>
            </a:fld>
            <a:endParaRPr lang="zh-TW" altLang="en-US"/>
          </a:p>
        </p:txBody>
      </p:sp>
    </p:spTree>
    <p:extLst>
      <p:ext uri="{BB962C8B-B14F-4D97-AF65-F5344CB8AC3E}">
        <p14:creationId xmlns:p14="http://schemas.microsoft.com/office/powerpoint/2010/main" val="1294702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Co-Occurrence Matrix</a:t>
            </a:r>
            <a:r>
              <a:rPr lang="zh-TW" altLang="en-US" sz="1200" dirty="0"/>
              <a:t>的差異</a:t>
            </a:r>
            <a:endParaRPr lang="en-US" altLang="zh-TW" sz="1200" dirty="0"/>
          </a:p>
          <a:p>
            <a:endParaRPr lang="en-US" altLang="zh-TW" sz="1200" dirty="0"/>
          </a:p>
          <a:p>
            <a:r>
              <a:rPr lang="zh-TW" altLang="zh-TW" dirty="0"/>
              <a:t>灰度差異概率</a:t>
            </a:r>
            <a:endParaRPr lang="en-US" altLang="zh-TW" sz="1200" dirty="0"/>
          </a:p>
          <a:p>
            <a:endParaRPr lang="en-US" altLang="zh-TW" dirty="0"/>
          </a:p>
          <a:p>
            <a:r>
              <a:rPr lang="zh-TW" altLang="en-US" dirty="0"/>
              <a:t>一張圖上所有</a:t>
            </a:r>
            <a:r>
              <a:rPr lang="en-US" altLang="zh-TW" dirty="0"/>
              <a:t>intensity</a:t>
            </a:r>
            <a:r>
              <a:rPr lang="en-US" altLang="zh-TW" baseline="0" dirty="0"/>
              <a:t> </a:t>
            </a:r>
            <a:r>
              <a:rPr lang="zh-TW" altLang="en-US" baseline="0" dirty="0"/>
              <a:t>相差為</a:t>
            </a:r>
            <a:r>
              <a:rPr lang="en-US" altLang="zh-TW" baseline="0" dirty="0"/>
              <a:t>d</a:t>
            </a:r>
            <a:r>
              <a:rPr lang="zh-TW" altLang="en-US" baseline="0" dirty="0"/>
              <a:t>的這些</a:t>
            </a:r>
            <a:r>
              <a:rPr lang="en-US" altLang="zh-TW" baseline="0" dirty="0"/>
              <a:t>pixel</a:t>
            </a:r>
            <a:r>
              <a:rPr lang="zh-TW" altLang="en-US" baseline="0" dirty="0"/>
              <a:t> </a:t>
            </a:r>
            <a:r>
              <a:rPr lang="en-US" altLang="zh-TW" baseline="0" dirty="0"/>
              <a:t>pair</a:t>
            </a:r>
            <a:r>
              <a:rPr lang="zh-TW" altLang="en-US" baseline="0" dirty="0"/>
              <a:t>做</a:t>
            </a:r>
            <a:r>
              <a:rPr lang="en-US" altLang="zh-TW" baseline="0" dirty="0"/>
              <a:t>co-occurrence</a:t>
            </a:r>
            <a:r>
              <a:rPr lang="zh-TW" altLang="en-US" baseline="0" dirty="0"/>
              <a:t>後再累加的結果</a:t>
            </a:r>
            <a:endParaRPr lang="en-US" altLang="zh-TW" baseline="0" dirty="0"/>
          </a:p>
          <a:p>
            <a:endParaRPr lang="en-US" altLang="zh-TW" baseline="0" dirty="0"/>
          </a:p>
          <a:p>
            <a:r>
              <a:rPr lang="en-US" altLang="zh-TW" baseline="0" dirty="0"/>
              <a:t>If d=2</a:t>
            </a:r>
          </a:p>
          <a:p>
            <a:r>
              <a:rPr lang="en-US" altLang="zh-TW" baseline="0" dirty="0" err="1"/>
              <a:t>i</a:t>
            </a:r>
            <a:r>
              <a:rPr lang="en-US" altLang="zh-TW" baseline="0" dirty="0"/>
              <a:t>=2 j=0</a:t>
            </a:r>
          </a:p>
          <a:p>
            <a:r>
              <a:rPr lang="en-US" altLang="zh-TW" baseline="0" dirty="0" err="1"/>
              <a:t>i</a:t>
            </a:r>
            <a:r>
              <a:rPr lang="en-US" altLang="zh-TW" baseline="0" dirty="0"/>
              <a:t>=3 j=1</a:t>
            </a:r>
          </a:p>
          <a:p>
            <a:endParaRPr lang="en-US" altLang="zh-TW" baseline="0" dirty="0"/>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39</a:t>
            </a:fld>
            <a:endParaRPr lang="zh-TW" altLang="en-US"/>
          </a:p>
        </p:txBody>
      </p:sp>
    </p:spTree>
    <p:extLst>
      <p:ext uri="{BB962C8B-B14F-4D97-AF65-F5344CB8AC3E}">
        <p14:creationId xmlns:p14="http://schemas.microsoft.com/office/powerpoint/2010/main" val="2888648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左邊顆粒大 </a:t>
            </a:r>
            <a:r>
              <a:rPr lang="en-US" altLang="zh-TW" dirty="0"/>
              <a:t>d</a:t>
            </a:r>
            <a:r>
              <a:rPr lang="zh-TW" altLang="en-US" dirty="0"/>
              <a:t>小時 </a:t>
            </a:r>
            <a:r>
              <a:rPr lang="en-US" altLang="zh-TW" dirty="0"/>
              <a:t>p(d)</a:t>
            </a:r>
            <a:r>
              <a:rPr lang="zh-TW" altLang="en-US" dirty="0"/>
              <a:t>大</a:t>
            </a:r>
            <a:endParaRPr lang="en-US" altLang="zh-TW" dirty="0"/>
          </a:p>
          <a:p>
            <a:endParaRPr lang="en-US" altLang="zh-TW" dirty="0"/>
          </a:p>
          <a:p>
            <a:r>
              <a:rPr lang="zh-TW" altLang="en-US" dirty="0"/>
              <a:t>反之 相反</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40</a:t>
            </a:fld>
            <a:endParaRPr lang="en-US"/>
          </a:p>
        </p:txBody>
      </p:sp>
    </p:spTree>
    <p:extLst>
      <p:ext uri="{BB962C8B-B14F-4D97-AF65-F5344CB8AC3E}">
        <p14:creationId xmlns:p14="http://schemas.microsoft.com/office/powerpoint/2010/main" val="4059530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粗糙紋理的小對比度</a:t>
            </a:r>
            <a:r>
              <a:rPr lang="en-US" altLang="zh-TW" sz="1200" b="0" i="0" kern="1200" dirty="0">
                <a:solidFill>
                  <a:schemeClr val="tx1"/>
                </a:solidFill>
                <a:effectLst/>
                <a:latin typeface="+mn-lt"/>
                <a:ea typeface="+mn-ea"/>
                <a:cs typeface="+mn-cs"/>
              </a:rPr>
              <a:t>d</a:t>
            </a:r>
            <a:r>
              <a:rPr lang="zh-TW" altLang="en-US" sz="1200" b="0" i="0" kern="1200" dirty="0">
                <a:solidFill>
                  <a:schemeClr val="tx1"/>
                </a:solidFill>
                <a:effectLst/>
                <a:latin typeface="+mn-lt"/>
                <a:ea typeface="+mn-ea"/>
                <a:cs typeface="+mn-cs"/>
              </a:rPr>
              <a:t>的可能性比精細紋理的大得多。</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dirty="0"/>
              <a:t>左邊顆粒大</a:t>
            </a:r>
            <a:r>
              <a:rPr lang="en-US" altLang="zh-TW" dirty="0"/>
              <a:t>:</a:t>
            </a:r>
            <a:r>
              <a:rPr lang="zh-TW" altLang="en-US" dirty="0"/>
              <a:t> </a:t>
            </a:r>
            <a:r>
              <a:rPr lang="en-US" altLang="zh-TW" dirty="0"/>
              <a:t>d</a:t>
            </a:r>
            <a:r>
              <a:rPr lang="zh-TW" altLang="en-US" dirty="0"/>
              <a:t>小時 </a:t>
            </a:r>
            <a:r>
              <a:rPr lang="en-US" altLang="zh-TW" dirty="0"/>
              <a:t>p(d)</a:t>
            </a:r>
            <a:r>
              <a:rPr lang="zh-TW" altLang="en-US" dirty="0"/>
              <a:t>大</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右邊顆粒小</a:t>
            </a:r>
            <a:r>
              <a:rPr lang="en-US" altLang="zh-TW" dirty="0"/>
              <a:t>:</a:t>
            </a:r>
            <a:r>
              <a:rPr lang="zh-TW" altLang="en-US" dirty="0"/>
              <a:t> </a:t>
            </a:r>
            <a:r>
              <a:rPr lang="en-US" altLang="zh-TW" dirty="0"/>
              <a:t>d</a:t>
            </a:r>
            <a:r>
              <a:rPr lang="zh-TW" altLang="en-US" dirty="0"/>
              <a:t>大時 </a:t>
            </a:r>
            <a:r>
              <a:rPr lang="en-US" altLang="zh-TW" dirty="0"/>
              <a:t>p(d)</a:t>
            </a:r>
            <a:r>
              <a:rPr lang="zh-TW" altLang="en-US" dirty="0"/>
              <a:t>大</a:t>
            </a:r>
            <a:endParaRPr lang="en-US" altLang="zh-TW" dirty="0"/>
          </a:p>
          <a:p>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41</a:t>
            </a:fld>
            <a:endParaRPr lang="en-US"/>
          </a:p>
        </p:txBody>
      </p:sp>
    </p:spTree>
    <p:extLst>
      <p:ext uri="{BB962C8B-B14F-4D97-AF65-F5344CB8AC3E}">
        <p14:creationId xmlns:p14="http://schemas.microsoft.com/office/powerpoint/2010/main" val="1971278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好處</a:t>
            </a:r>
            <a:endParaRPr lang="en-US" altLang="zh-TW" dirty="0"/>
          </a:p>
          <a:p>
            <a:r>
              <a:rPr lang="zh-TW" altLang="en-US" dirty="0"/>
              <a:t>是固定的，不用因為不同</a:t>
            </a:r>
            <a:r>
              <a:rPr lang="en-US" altLang="zh-TW" dirty="0"/>
              <a:t>texture</a:t>
            </a:r>
            <a:r>
              <a:rPr lang="zh-TW" altLang="en-US" dirty="0"/>
              <a:t>改變算法</a:t>
            </a:r>
          </a:p>
          <a:p>
            <a:r>
              <a:rPr lang="zh-TW" altLang="en-US" dirty="0"/>
              <a:t>使用灰階的空間相互關係來描述紋理。</a:t>
            </a:r>
          </a:p>
          <a:p>
            <a:endParaRPr lang="zh-TW" altLang="en-US" dirty="0"/>
          </a:p>
          <a:p>
            <a:r>
              <a:rPr lang="zh-TW" altLang="en-US" dirty="0"/>
              <a:t>弱點</a:t>
            </a:r>
          </a:p>
          <a:p>
            <a:r>
              <a:rPr lang="zh-TW" altLang="en-US" dirty="0"/>
              <a:t>無法利用灰階 </a:t>
            </a:r>
            <a:r>
              <a:rPr lang="en-US" altLang="zh-TW" sz="1200" dirty="0">
                <a:latin typeface="Times New Roman" panose="02020603050405020304" pitchFamily="18" charset="0"/>
                <a:cs typeface="Times New Roman" panose="02020603050405020304" pitchFamily="18" charset="0"/>
              </a:rPr>
              <a:t>primitive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的</a:t>
            </a:r>
            <a:r>
              <a:rPr lang="zh-TW" altLang="en-US" b="1" dirty="0"/>
              <a:t>形狀</a:t>
            </a:r>
            <a:r>
              <a:rPr lang="zh-TW" altLang="en-US" dirty="0"/>
              <a:t>方面去做分析。</a:t>
            </a:r>
          </a:p>
          <a:p>
            <a:r>
              <a:rPr lang="zh-TW" altLang="en-US" dirty="0"/>
              <a:t>對於由</a:t>
            </a:r>
            <a:r>
              <a:rPr lang="zh-TW" altLang="en-US" b="1" dirty="0"/>
              <a:t>大面積 </a:t>
            </a:r>
            <a:r>
              <a:rPr lang="en-US" altLang="zh-TW" sz="1200" dirty="0">
                <a:latin typeface="Times New Roman" panose="02020603050405020304" pitchFamily="18" charset="0"/>
                <a:cs typeface="Times New Roman" panose="02020603050405020304" pitchFamily="18" charset="0"/>
              </a:rPr>
              <a:t>primitive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組成的紋理或是</a:t>
            </a:r>
            <a:r>
              <a:rPr lang="en-US" altLang="zh-TW" b="1" dirty="0"/>
              <a:t>primitive</a:t>
            </a:r>
            <a:r>
              <a:rPr lang="zh-TW" altLang="en-US" b="1" dirty="0"/>
              <a:t>不是單一</a:t>
            </a:r>
            <a:r>
              <a:rPr lang="en-US" altLang="zh-TW" b="1" dirty="0"/>
              <a:t>pixel</a:t>
            </a:r>
            <a:r>
              <a:rPr lang="zh-TW" altLang="en-US" dirty="0"/>
              <a:t>的類型不太可能很好地工作。</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42</a:t>
            </a:fld>
            <a:endParaRPr lang="zh-TW" altLang="en-US"/>
          </a:p>
        </p:txBody>
      </p:sp>
    </p:spTree>
    <p:extLst>
      <p:ext uri="{BB962C8B-B14F-4D97-AF65-F5344CB8AC3E}">
        <p14:creationId xmlns:p14="http://schemas.microsoft.com/office/powerpoint/2010/main" val="670724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廣義灰階空間相關模型</a:t>
            </a:r>
            <a:endParaRPr lang="en-US" altLang="zh-TW" dirty="0"/>
          </a:p>
          <a:p>
            <a:endParaRPr lang="en-US" altLang="zh-TW" dirty="0"/>
          </a:p>
          <a:p>
            <a:r>
              <a:rPr lang="zh-TW" altLang="en-US" dirty="0"/>
              <a:t>前面所提的是考慮兩個</a:t>
            </a:r>
            <a:r>
              <a:rPr lang="en-US" altLang="zh-TW" dirty="0"/>
              <a:t>pixel</a:t>
            </a:r>
            <a:r>
              <a:rPr lang="zh-TW" altLang="en-US" dirty="0"/>
              <a:t>的關係，這邊是一次看更多</a:t>
            </a:r>
            <a:r>
              <a:rPr lang="en-US" altLang="zh-TW" dirty="0"/>
              <a:t>pixel</a:t>
            </a:r>
          </a:p>
          <a:p>
            <a:r>
              <a:rPr lang="zh-TW" altLang="en-US" dirty="0"/>
              <a:t>接著利用聯合機率分布納入更多</a:t>
            </a:r>
            <a:r>
              <a:rPr lang="en-US" altLang="zh-TW" dirty="0"/>
              <a:t>pixels</a:t>
            </a:r>
            <a:r>
              <a:rPr lang="zh-TW" altLang="en-US" dirty="0"/>
              <a:t>間的資訊</a:t>
            </a:r>
          </a:p>
          <a:p>
            <a:endParaRPr lang="en-US" altLang="zh-TW" dirty="0"/>
          </a:p>
          <a:p>
            <a:r>
              <a:rPr lang="zh-TW" altLang="en-US" dirty="0"/>
              <a:t>右下角這個就是一個描述</a:t>
            </a:r>
            <a:r>
              <a:rPr lang="en-US" altLang="zh-TW" dirty="0"/>
              <a:t>5</a:t>
            </a:r>
            <a:r>
              <a:rPr lang="zh-TW" altLang="en-US" dirty="0"/>
              <a:t>*</a:t>
            </a:r>
            <a:r>
              <a:rPr lang="en-US" altLang="zh-TW" dirty="0"/>
              <a:t>5</a:t>
            </a:r>
            <a:r>
              <a:rPr lang="zh-TW" altLang="en-US" dirty="0"/>
              <a:t>的機率分布的圖</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43</a:t>
            </a:fld>
            <a:endParaRPr lang="zh-TW" altLang="en-US"/>
          </a:p>
        </p:txBody>
      </p:sp>
    </p:spTree>
    <p:extLst>
      <p:ext uri="{BB962C8B-B14F-4D97-AF65-F5344CB8AC3E}">
        <p14:creationId xmlns:p14="http://schemas.microsoft.com/office/powerpoint/2010/main" val="332297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44</a:t>
            </a:fld>
            <a:endParaRPr lang="zh-TW" altLang="en-US"/>
          </a:p>
        </p:txBody>
      </p:sp>
    </p:spTree>
    <p:extLst>
      <p:ext uri="{BB962C8B-B14F-4D97-AF65-F5344CB8AC3E}">
        <p14:creationId xmlns:p14="http://schemas.microsoft.com/office/powerpoint/2010/main" val="1666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找不到比較正規或精確定義</a:t>
            </a:r>
            <a:r>
              <a:rPr lang="en-US" altLang="zh-TW" dirty="0"/>
              <a:t>texture</a:t>
            </a:r>
            <a:r>
              <a:rPr lang="zh-TW" altLang="en-US" dirty="0"/>
              <a:t>的方法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為什麼呢，如果我們要對</a:t>
            </a:r>
            <a:r>
              <a:rPr lang="en-US" altLang="zh-TW" dirty="0"/>
              <a:t>texture</a:t>
            </a:r>
            <a:r>
              <a:rPr lang="zh-TW" altLang="en-US" dirty="0"/>
              <a:t>做鑑別或分類，會是以</a:t>
            </a:r>
            <a:r>
              <a:rPr lang="en-US" altLang="zh-TW" dirty="0"/>
              <a:t>ad hoc</a:t>
            </a:r>
            <a:r>
              <a:rPr lang="zh-TW" altLang="en-US" dirty="0"/>
              <a:t>的方式，什麼是</a:t>
            </a:r>
            <a:r>
              <a:rPr lang="en-US" altLang="zh-TW" dirty="0"/>
              <a:t>ad hoc</a:t>
            </a:r>
            <a:r>
              <a:rPr lang="zh-TW" altLang="en-US" dirty="0"/>
              <a:t>，就是 </a:t>
            </a:r>
            <a:r>
              <a:rPr lang="en-US" altLang="zh-TW" sz="1200" b="1" dirty="0">
                <a:latin typeface="Times New Roman" panose="02020603050405020304" pitchFamily="18" charset="0"/>
                <a:cs typeface="Times New Roman" panose="02020603050405020304" pitchFamily="18" charset="0"/>
              </a:rPr>
              <a:t>created for a particular purpose only</a:t>
            </a:r>
            <a:r>
              <a:rPr lang="zh-TW" altLang="en-US" sz="1200" b="1" dirty="0">
                <a:latin typeface="Times New Roman" panose="02020603050405020304" pitchFamily="18" charset="0"/>
                <a:cs typeface="Times New Roman" panose="02020603050405020304" pitchFamily="18" charset="0"/>
              </a:rPr>
              <a:t> </a:t>
            </a:r>
            <a:endParaRPr lang="en-US" altLang="zh-TW" sz="1200" b="1" dirty="0">
              <a:latin typeface="Times New Roman" panose="02020603050405020304" pitchFamily="18" charset="0"/>
              <a:cs typeface="Times New Roman" panose="02020603050405020304" pitchFamily="18" charset="0"/>
            </a:endParaRPr>
          </a:p>
          <a:p>
            <a:r>
              <a:rPr lang="zh-TW" altLang="en-US" dirty="0"/>
              <a:t>我們會為了要得到某個結果，而去產生某些方法，去隊為裏做分析，所以並沒有一個通用的方法可以針對每個紋理作分析。</a:t>
            </a:r>
            <a:endParaRPr lang="en-US" altLang="zh-TW" dirty="0"/>
          </a:p>
          <a:p>
            <a:endParaRPr lang="en-US" altLang="zh-TW" dirty="0"/>
          </a:p>
          <a:p>
            <a:r>
              <a:rPr lang="zh-TW" altLang="en-US" dirty="0"/>
              <a:t>雖然廣義的紋理辨識技術不存在，但可以對特定目的制定出特定的辨識方式，然而分析紋理的技術仍受限於紋理類別</a:t>
            </a:r>
            <a:endParaRPr lang="en-US" altLang="zh-TW" dirty="0"/>
          </a:p>
          <a:p>
            <a:r>
              <a:rPr lang="en-US" altLang="zh-TW" dirty="0"/>
              <a:t>Ex:”</a:t>
            </a:r>
            <a:r>
              <a:rPr lang="zh-TW" altLang="en-US" dirty="0"/>
              <a:t>辨識地貌紋理的方法</a:t>
            </a:r>
            <a:r>
              <a:rPr lang="en-US" altLang="zh-TW" dirty="0"/>
              <a:t>(</a:t>
            </a:r>
            <a:r>
              <a:rPr lang="zh-TW" altLang="en-US" dirty="0"/>
              <a:t>何種大自然環境，森林、沙漠、雪地</a:t>
            </a:r>
            <a:r>
              <a:rPr lang="en-US" altLang="zh-TW" dirty="0"/>
              <a:t>)”</a:t>
            </a:r>
            <a:r>
              <a:rPr lang="zh-TW" altLang="en-US" dirty="0"/>
              <a:t>用在</a:t>
            </a:r>
            <a:r>
              <a:rPr lang="en-US" altLang="zh-TW" dirty="0"/>
              <a:t>”</a:t>
            </a:r>
            <a:r>
              <a:rPr lang="zh-TW" altLang="en-US" dirty="0"/>
              <a:t>辨識普通照片中的紋理</a:t>
            </a:r>
            <a:r>
              <a:rPr lang="en-US" altLang="zh-TW" dirty="0"/>
              <a:t>(</a:t>
            </a:r>
            <a:r>
              <a:rPr lang="zh-TW" altLang="en-US" dirty="0"/>
              <a:t>人的性別、年紀、胖瘦</a:t>
            </a:r>
            <a:r>
              <a:rPr lang="en-US" altLang="zh-TW" dirty="0"/>
              <a:t>)”</a:t>
            </a:r>
            <a:r>
              <a:rPr lang="zh-TW" altLang="en-US" dirty="0"/>
              <a:t>效果也許就非常差</a:t>
            </a:r>
            <a:endParaRPr lang="en-US" altLang="zh-TW" dirty="0"/>
          </a:p>
          <a:p>
            <a:endParaRPr lang="en-US" altLang="zh-TW" dirty="0"/>
          </a:p>
          <a:p>
            <a:r>
              <a:rPr lang="zh-TW" altLang="en-US" dirty="0"/>
              <a:t>辨認每一種</a:t>
            </a:r>
            <a:r>
              <a:rPr lang="en-US" altLang="zh-TW" dirty="0"/>
              <a:t>texture </a:t>
            </a:r>
            <a:r>
              <a:rPr lang="zh-TW" altLang="en-US" dirty="0"/>
              <a:t>都是一個不一樣的</a:t>
            </a:r>
            <a:r>
              <a:rPr lang="en-US" altLang="zh-TW" dirty="0"/>
              <a:t>model</a:t>
            </a:r>
            <a:r>
              <a:rPr lang="zh-TW" altLang="en-US" dirty="0"/>
              <a:t> 稱為</a:t>
            </a:r>
            <a:r>
              <a:rPr lang="en-US" altLang="zh-TW" dirty="0"/>
              <a:t>ad</a:t>
            </a:r>
            <a:r>
              <a:rPr lang="zh-TW" altLang="en-US" dirty="0"/>
              <a:t> </a:t>
            </a:r>
            <a:r>
              <a:rPr lang="en-US" altLang="zh-TW" dirty="0"/>
              <a:t>hoc</a:t>
            </a:r>
          </a:p>
          <a:p>
            <a:r>
              <a:rPr lang="en-US" altLang="zh-TW" sz="900" dirty="0"/>
              <a:t>Formal </a:t>
            </a:r>
            <a:r>
              <a:rPr lang="zh-TW" altLang="en-US" sz="900" dirty="0"/>
              <a:t>正規的</a:t>
            </a:r>
            <a:endParaRPr lang="en-US" altLang="zh-TW" sz="900" dirty="0"/>
          </a:p>
          <a:p>
            <a:r>
              <a:rPr lang="en-US" altLang="zh-TW" sz="900" dirty="0"/>
              <a:t>Approach </a:t>
            </a:r>
            <a:r>
              <a:rPr lang="zh-TW" altLang="en-US" sz="900" dirty="0"/>
              <a:t>方法</a:t>
            </a:r>
            <a:endParaRPr lang="en-US" altLang="zh-TW" sz="900" dirty="0"/>
          </a:p>
          <a:p>
            <a:r>
              <a:rPr lang="en-US" altLang="zh-TW" sz="900" dirty="0"/>
              <a:t>Precise </a:t>
            </a:r>
            <a:r>
              <a:rPr lang="zh-TW" altLang="en-US" sz="900" dirty="0"/>
              <a:t>精準的</a:t>
            </a:r>
            <a:endParaRPr lang="en-US" altLang="zh-TW" sz="900" dirty="0"/>
          </a:p>
          <a:p>
            <a:r>
              <a:rPr lang="en-US" altLang="zh-TW" sz="900" dirty="0"/>
              <a:t>Ad hoc.</a:t>
            </a:r>
            <a:r>
              <a:rPr lang="zh-TW" altLang="en-US" sz="900" dirty="0"/>
              <a:t>特別的 </a:t>
            </a:r>
            <a:r>
              <a:rPr lang="en-US" altLang="zh-TW" sz="900" dirty="0"/>
              <a:t>(</a:t>
            </a:r>
            <a:r>
              <a:rPr lang="zh-TW" altLang="en-US" sz="900" dirty="0"/>
              <a:t>專門</a:t>
            </a:r>
            <a:r>
              <a:rPr lang="en-US" altLang="zh-TW" sz="900" dirty="0"/>
              <a:t>)</a:t>
            </a:r>
          </a:p>
          <a:p>
            <a:r>
              <a:rPr lang="en-US" altLang="zh-TW" sz="900" dirty="0"/>
              <a:t>For</a:t>
            </a:r>
            <a:r>
              <a:rPr lang="en-US" altLang="zh-TW" sz="900" baseline="0" dirty="0"/>
              <a:t> the most part</a:t>
            </a:r>
            <a:r>
              <a:rPr lang="zh-TW" altLang="en-US" sz="900" baseline="0" dirty="0"/>
              <a:t> 主要的</a:t>
            </a:r>
            <a:r>
              <a:rPr lang="en-US" altLang="zh-TW" sz="900" baseline="0" dirty="0"/>
              <a:t> </a:t>
            </a:r>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a:t>
            </a:fld>
            <a:endParaRPr lang="zh-TW" altLang="en-US"/>
          </a:p>
        </p:txBody>
      </p:sp>
    </p:spTree>
    <p:extLst>
      <p:ext uri="{BB962C8B-B14F-4D97-AF65-F5344CB8AC3E}">
        <p14:creationId xmlns:p14="http://schemas.microsoft.com/office/powerpoint/2010/main" val="2914038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前面是</a:t>
            </a:r>
            <a:r>
              <a:rPr lang="en-US" altLang="zh-TW" dirty="0"/>
              <a:t>pixel</a:t>
            </a:r>
            <a:r>
              <a:rPr lang="zh-TW" altLang="en-US" dirty="0"/>
              <a:t>與</a:t>
            </a:r>
            <a:r>
              <a:rPr lang="en-US" altLang="zh-TW" dirty="0"/>
              <a:t>pixel</a:t>
            </a:r>
            <a:r>
              <a:rPr lang="zh-TW" altLang="en-US" dirty="0"/>
              <a:t>的關係</a:t>
            </a:r>
            <a:endParaRPr lang="en-US" altLang="zh-TW" dirty="0"/>
          </a:p>
          <a:p>
            <a:r>
              <a:rPr lang="zh-TW" altLang="en-US" dirty="0"/>
              <a:t>此處分析 </a:t>
            </a:r>
            <a:r>
              <a:rPr lang="en-US" altLang="zh-TW" dirty="0"/>
              <a:t>primitive </a:t>
            </a:r>
            <a:r>
              <a:rPr lang="zh-TW" altLang="en-US" dirty="0"/>
              <a:t>跟 </a:t>
            </a:r>
            <a:r>
              <a:rPr lang="en-US" altLang="zh-TW" dirty="0"/>
              <a:t>primitive</a:t>
            </a:r>
            <a:r>
              <a:rPr lang="zh-TW" altLang="en-US" dirty="0"/>
              <a:t>之間的關係</a:t>
            </a:r>
            <a:endParaRPr lang="en-US" altLang="zh-TW" dirty="0"/>
          </a:p>
          <a:p>
            <a:endParaRPr lang="en-US" altLang="zh-TW" dirty="0"/>
          </a:p>
          <a:p>
            <a:r>
              <a:rPr lang="zh-TW" altLang="zh-TW" dirty="0"/>
              <a:t>使用</a:t>
            </a:r>
            <a:r>
              <a:rPr lang="en-US" altLang="zh-TW" sz="1200" dirty="0">
                <a:latin typeface="Times New Roman" panose="02020603050405020304" pitchFamily="18" charset="0"/>
                <a:cs typeface="Times New Roman" panose="02020603050405020304" pitchFamily="18" charset="0"/>
              </a:rPr>
              <a:t>primitives</a:t>
            </a:r>
            <a:r>
              <a:rPr lang="zh-TW" altLang="zh-TW" dirty="0"/>
              <a:t>是具有特定屬性的</a:t>
            </a:r>
            <a:r>
              <a:rPr lang="en-US" altLang="zh-TW" sz="1200" dirty="0">
                <a:latin typeface="Times New Roman" panose="02020603050405020304" pitchFamily="18" charset="0"/>
                <a:cs typeface="Times New Roman" panose="02020603050405020304" pitchFamily="18" charset="0"/>
              </a:rPr>
              <a:t>pixels</a:t>
            </a:r>
            <a:r>
              <a:rPr lang="zh-TW" altLang="en-US" sz="1200" dirty="0">
                <a:latin typeface="Times New Roman" panose="02020603050405020304" pitchFamily="18" charset="0"/>
                <a:cs typeface="Times New Roman" panose="02020603050405020304" pitchFamily="18" charset="0"/>
              </a:rPr>
              <a:t>最大聯集組成</a:t>
            </a:r>
            <a:r>
              <a:rPr lang="zh-TW" altLang="zh-TW" dirty="0"/>
              <a:t>。</a:t>
            </a:r>
            <a:endParaRPr lang="en-US" altLang="zh-TW" dirty="0"/>
          </a:p>
          <a:p>
            <a:r>
              <a:rPr lang="zh-TW" altLang="en-US" dirty="0"/>
              <a:t>若比較</a:t>
            </a:r>
            <a:r>
              <a:rPr lang="en-US" altLang="zh-TW" dirty="0"/>
              <a:t>primitive</a:t>
            </a:r>
            <a:r>
              <a:rPr lang="zh-TW" altLang="en-US" dirty="0"/>
              <a:t>之間的關聯會增加分析的完整性</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45</a:t>
            </a:fld>
            <a:endParaRPr lang="zh-TW" altLang="en-US"/>
          </a:p>
        </p:txBody>
      </p:sp>
    </p:spTree>
    <p:extLst>
      <p:ext uri="{BB962C8B-B14F-4D97-AF65-F5344CB8AC3E}">
        <p14:creationId xmlns:p14="http://schemas.microsoft.com/office/powerpoint/2010/main" val="3875505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第一步需要建立完善的</a:t>
            </a:r>
            <a:r>
              <a:rPr lang="en-US" altLang="zh-TW" dirty="0"/>
              <a:t>primitive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zh-TW" dirty="0"/>
              <a:t>其他屬性包括形狀的度量，或其局部屬性的變化。 </a:t>
            </a:r>
            <a:endParaRPr lang="en-US" altLang="zh-TW" dirty="0"/>
          </a:p>
          <a:p>
            <a:r>
              <a:rPr lang="zh-TW" altLang="zh-TW" dirty="0"/>
              <a:t>連接的組件 </a:t>
            </a:r>
            <a:endParaRPr lang="en-US" altLang="zh-TW" dirty="0"/>
          </a:p>
          <a:p>
            <a:r>
              <a:rPr lang="zh-TW" altLang="zh-TW" dirty="0"/>
              <a:t>升序/降序組件 </a:t>
            </a:r>
            <a:endParaRPr lang="en-US" altLang="zh-TW" dirty="0"/>
          </a:p>
          <a:p>
            <a:r>
              <a:rPr lang="zh-TW" altLang="zh-TW" dirty="0"/>
              <a:t>鞍座組件 </a:t>
            </a:r>
            <a:endParaRPr lang="en-US" altLang="zh-TW" dirty="0"/>
          </a:p>
          <a:p>
            <a:r>
              <a:rPr lang="zh-TW" altLang="zh-TW" dirty="0"/>
              <a:t>相對最大\最小分量 </a:t>
            </a:r>
            <a:endParaRPr lang="en-US" altLang="zh-TW" dirty="0"/>
          </a:p>
          <a:p>
            <a:r>
              <a:rPr lang="zh-TW" altLang="zh-TW" dirty="0"/>
              <a:t>中心軸組件</a:t>
            </a:r>
            <a:endParaRPr lang="en-US" altLang="zh-TW" dirty="0"/>
          </a:p>
          <a:p>
            <a:endParaRPr lang="en-US" altLang="zh-TW" dirty="0"/>
          </a:p>
          <a:p>
            <a:r>
              <a:rPr lang="zh-TW" altLang="en-US" dirty="0"/>
              <a:t>都可以作為</a:t>
            </a:r>
            <a:r>
              <a:rPr lang="en-US" altLang="zh-TW" dirty="0"/>
              <a:t>primitive</a:t>
            </a:r>
            <a:r>
              <a:rPr lang="zh-TW" altLang="en-US" dirty="0"/>
              <a:t>的選取方式</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46</a:t>
            </a:fld>
            <a:endParaRPr lang="zh-TW" altLang="en-US"/>
          </a:p>
        </p:txBody>
      </p:sp>
    </p:spTree>
    <p:extLst>
      <p:ext uri="{BB962C8B-B14F-4D97-AF65-F5344CB8AC3E}">
        <p14:creationId xmlns:p14="http://schemas.microsoft.com/office/powerpoint/2010/main" val="866366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選完</a:t>
            </a:r>
            <a:r>
              <a:rPr lang="en-US" altLang="zh-TW" dirty="0"/>
              <a:t>primitive</a:t>
            </a:r>
            <a:r>
              <a:rPr lang="zh-TW" altLang="en-US" dirty="0"/>
              <a:t>之後會得到</a:t>
            </a:r>
            <a:r>
              <a:rPr lang="en-US" altLang="zh-TW" dirty="0"/>
              <a:t>primitive</a:t>
            </a:r>
            <a:r>
              <a:rPr lang="zh-TW" altLang="en-US" dirty="0"/>
              <a:t>的一些性質</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會得到 </a:t>
            </a:r>
            <a:r>
              <a:rPr lang="en-US" altLang="zh-TW" sz="1200" dirty="0">
                <a:latin typeface="Times New Roman" panose="02020603050405020304" pitchFamily="18" charset="0"/>
                <a:cs typeface="Times New Roman" panose="02020603050405020304" pitchFamily="18" charset="0"/>
              </a:rPr>
              <a:t>a list of primitives</a:t>
            </a:r>
            <a:r>
              <a:rPr lang="zh-TW" altLang="en-US" sz="1200" dirty="0">
                <a:latin typeface="Times New Roman" panose="02020603050405020304" pitchFamily="18" charset="0"/>
                <a:cs typeface="Times New Roman" panose="02020603050405020304" pitchFamily="18" charset="0"/>
              </a:rPr>
              <a:t> 還有中心座標跟屬性</a:t>
            </a:r>
            <a:endParaRPr lang="en-US" altLang="zh-TW" sz="1200" dirty="0">
              <a:latin typeface="Times New Roman" panose="02020603050405020304" pitchFamily="18" charset="0"/>
              <a:cs typeface="Times New Roman" panose="02020603050405020304" pitchFamily="18" charset="0"/>
            </a:endParaRPr>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47</a:t>
            </a:fld>
            <a:endParaRPr lang="zh-TW" altLang="en-US"/>
          </a:p>
        </p:txBody>
      </p:sp>
    </p:spTree>
    <p:extLst>
      <p:ext uri="{BB962C8B-B14F-4D97-AF65-F5344CB8AC3E}">
        <p14:creationId xmlns:p14="http://schemas.microsoft.com/office/powerpoint/2010/main" val="3319903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把</a:t>
                </a:r>
                <a:r>
                  <a:rPr lang="en-US" altLang="zh-TW" dirty="0"/>
                  <a:t>primitive</a:t>
                </a:r>
                <a:r>
                  <a:rPr lang="zh-TW" altLang="en-US" dirty="0"/>
                  <a:t>跟屬性都分析好之後，接下來要做運算</a:t>
                </a:r>
                <a:endParaRPr lang="en-US" altLang="zh-TW" dirty="0"/>
              </a:p>
              <a:p>
                <a:r>
                  <a:rPr lang="zh-TW" altLang="en-US" dirty="0"/>
                  <a:t>先定義參數</a:t>
                </a:r>
                <a:endParaRPr lang="en-US" altLang="zh-TW" dirty="0"/>
              </a:p>
              <a:p>
                <a:endParaRPr lang="en-US" altLang="zh-TW" dirty="0"/>
              </a:p>
              <a:p>
                <a:r>
                  <a:rPr lang="en-US" altLang="zh-TW" dirty="0"/>
                  <a:t>Q</a:t>
                </a:r>
                <a:r>
                  <a:rPr lang="zh-TW" altLang="en-US" dirty="0"/>
                  <a:t> </a:t>
                </a:r>
                <a:r>
                  <a:rPr lang="en-US" altLang="zh-TW" dirty="0"/>
                  <a:t>set {primitive1, primmitive2, ….}</a:t>
                </a:r>
                <a:r>
                  <a:rPr lang="zh-TW" altLang="en-US" dirty="0"/>
                  <a:t> </a:t>
                </a:r>
                <a:r>
                  <a:rPr lang="en-US" altLang="zh-TW" dirty="0"/>
                  <a:t>(Q</a:t>
                </a:r>
                <a:r>
                  <a:rPr lang="zh-TW" altLang="en-US" dirty="0"/>
                  <a:t>是</a:t>
                </a:r>
                <a:r>
                  <a:rPr lang="en-US" altLang="zh-TW" dirty="0" err="1"/>
                  <a:t>primitiv</a:t>
                </a:r>
                <a:r>
                  <a:rPr lang="zh-TW" altLang="en-US" dirty="0"/>
                  <a:t>的</a:t>
                </a:r>
                <a:r>
                  <a:rPr lang="en-US" altLang="zh-TW" dirty="0"/>
                  <a:t>set)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 set {f(Q(1))=</a:t>
                </a:r>
                <a:r>
                  <a:rPr lang="en-US" altLang="zh-TW" sz="1200" dirty="0">
                    <a:latin typeface="Times New Roman" panose="02020603050405020304" pitchFamily="18" charset="0"/>
                    <a:cs typeface="Times New Roman" panose="02020603050405020304" pitchFamily="18" charset="0"/>
                  </a:rPr>
                  <a:t>properties</a:t>
                </a:r>
                <a:r>
                  <a:rPr lang="en-US" altLang="zh-TW" dirty="0"/>
                  <a:t>, f(Q(2))</a:t>
                </a:r>
                <a:r>
                  <a:rPr lang="en-US" altLang="zh-TW" sz="1200" dirty="0">
                    <a:latin typeface="Times New Roman" panose="02020603050405020304" pitchFamily="18" charset="0"/>
                    <a:cs typeface="Times New Roman" panose="02020603050405020304" pitchFamily="18" charset="0"/>
                  </a:rPr>
                  <a:t>properties</a:t>
                </a:r>
                <a:r>
                  <a:rPr lang="en-US" altLang="zh-TW" dirty="0"/>
                  <a:t>, ….}</a:t>
                </a:r>
                <a:r>
                  <a:rPr lang="zh-TW" altLang="en-US" dirty="0"/>
                  <a:t> </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f(Q(1))=</a:t>
                </a:r>
                <a:r>
                  <a:rPr lang="en-US" altLang="zh-TW" sz="1200" dirty="0">
                    <a:latin typeface="Times New Roman" panose="02020603050405020304" pitchFamily="18" charset="0"/>
                    <a:cs typeface="Times New Roman" panose="02020603050405020304" pitchFamily="18" charset="0"/>
                  </a:rPr>
                  <a:t>properties=t1</a:t>
                </a:r>
                <a:endParaRPr lang="en-US" altLang="zh-TW" dirty="0"/>
              </a:p>
              <a:p>
                <a:r>
                  <a:rPr lang="en-US" altLang="zh-TW" dirty="0"/>
                  <a:t>F function</a:t>
                </a:r>
                <a:r>
                  <a:rPr lang="en-US" altLang="zh-TW" baseline="0" dirty="0"/>
                  <a:t> </a:t>
                </a:r>
                <a:r>
                  <a:rPr lang="en-US" altLang="zh-TW" baseline="0" dirty="0">
                    <a:sym typeface="Wingdings" panose="05000000000000000000" pitchFamily="2" charset="2"/>
                  </a:rPr>
                  <a:t></a:t>
                </a:r>
                <a:r>
                  <a:rPr lang="zh-TW" altLang="en-US" baseline="0" dirty="0">
                    <a:sym typeface="Wingdings" panose="05000000000000000000" pitchFamily="2" charset="2"/>
                  </a:rPr>
                  <a:t>針對</a:t>
                </a:r>
                <a:r>
                  <a:rPr lang="en-US" altLang="zh-TW" baseline="0" dirty="0">
                    <a:sym typeface="Wingdings" panose="05000000000000000000" pitchFamily="2" charset="2"/>
                  </a:rPr>
                  <a:t>Q</a:t>
                </a:r>
                <a:r>
                  <a:rPr lang="zh-TW" altLang="en-US" baseline="0" dirty="0">
                    <a:sym typeface="Wingdings" panose="05000000000000000000" pitchFamily="2" charset="2"/>
                  </a:rPr>
                  <a:t>做統一處理 </a:t>
                </a:r>
                <a:r>
                  <a:rPr lang="en-US" altLang="zh-TW" baseline="0" dirty="0">
                    <a:sym typeface="Wingdings" panose="05000000000000000000" pitchFamily="2" charset="2"/>
                  </a:rPr>
                  <a:t>(</a:t>
                </a:r>
                <a:r>
                  <a:rPr lang="zh-TW" altLang="en-US" baseline="0" dirty="0">
                    <a:sym typeface="Wingdings" panose="05000000000000000000" pitchFamily="2" charset="2"/>
                  </a:rPr>
                  <a:t>計算平均亮度</a:t>
                </a:r>
                <a:r>
                  <a:rPr lang="en-US" altLang="zh-TW" baseline="0" dirty="0">
                    <a:sym typeface="Wingdings" panose="05000000000000000000" pitchFamily="2" charset="2"/>
                  </a:rPr>
                  <a:t>)</a:t>
                </a:r>
              </a:p>
              <a:p>
                <a:r>
                  <a:rPr lang="en-US" altLang="zh-TW" baseline="0" dirty="0">
                    <a:sym typeface="Wingdings" panose="05000000000000000000" pitchFamily="2" charset="2"/>
                  </a:rPr>
                  <a:t>S </a:t>
                </a:r>
                <a:r>
                  <a:rPr lang="zh-TW" altLang="en-US" baseline="0" dirty="0">
                    <a:sym typeface="Wingdings" panose="05000000000000000000" pitchFamily="2" charset="2"/>
                  </a:rPr>
                  <a:t>空間中的關係 </a:t>
                </a:r>
                <a:r>
                  <a:rPr lang="en-US" altLang="zh-TW" baseline="0" dirty="0">
                    <a:sym typeface="Wingdings" panose="05000000000000000000" pitchFamily="2" charset="2"/>
                  </a:rPr>
                  <a:t>(</a:t>
                </a:r>
                <a:r>
                  <a:rPr lang="en-US" altLang="zh-TW" dirty="0"/>
                  <a:t>primitive1</a:t>
                </a:r>
                <a:r>
                  <a:rPr lang="zh-TW" altLang="en-US" dirty="0"/>
                  <a:t>的中心距離 與 </a:t>
                </a:r>
                <a:r>
                  <a:rPr lang="en-US" altLang="zh-TW" dirty="0"/>
                  <a:t>primmitive2</a:t>
                </a:r>
                <a:r>
                  <a:rPr lang="zh-TW" altLang="en-US" dirty="0"/>
                  <a:t>的中心距離差異</a:t>
                </a:r>
                <a:r>
                  <a:rPr lang="en-US" altLang="zh-TW" baseline="0" dirty="0">
                    <a:sym typeface="Wingdings" panose="05000000000000000000" pitchFamily="2" charset="2"/>
                  </a:rPr>
                  <a:t>)</a:t>
                </a:r>
                <a:r>
                  <a:rPr lang="zh-TW" altLang="en-US" baseline="0" dirty="0">
                    <a:sym typeface="Wingdings" panose="05000000000000000000" pitchFamily="2" charset="2"/>
                  </a:rPr>
                  <a:t> </a:t>
                </a:r>
                <a:r>
                  <a:rPr lang="en-US" altLang="zh-TW" dirty="0"/>
                  <a:t>primitive1, primmitive2</a:t>
                </a:r>
                <a:r>
                  <a:rPr lang="zh-TW" altLang="en-US" dirty="0"/>
                  <a:t>可以表示為兩種不同的石頭</a:t>
                </a:r>
                <a:endParaRPr lang="en-US" altLang="zh-TW" dirty="0"/>
              </a:p>
              <a:p>
                <a:r>
                  <a:rPr lang="en-US" altLang="zh-TW" dirty="0"/>
                  <a:t>#</a:t>
                </a:r>
                <a:r>
                  <a:rPr lang="en-US" altLang="zh-TW" baseline="0" dirty="0"/>
                  <a:t> number of </a:t>
                </a:r>
              </a:p>
              <a:p>
                <a:r>
                  <a:rPr lang="zh-TW" altLang="en-US" baseline="0" dirty="0"/>
                  <a:t>比較</a:t>
                </a:r>
                <a:r>
                  <a:rPr lang="en-US" altLang="zh-TW" baseline="0" dirty="0"/>
                  <a:t>P(t1, t2) = q1</a:t>
                </a:r>
                <a:r>
                  <a:rPr lang="zh-TW" altLang="en-US" baseline="0" dirty="0"/>
                  <a:t>與</a:t>
                </a:r>
                <a:r>
                  <a:rPr lang="en-US" altLang="zh-TW" baseline="0" dirty="0"/>
                  <a:t>q2</a:t>
                </a:r>
                <a:r>
                  <a:rPr lang="zh-TW" altLang="en-US" baseline="0" dirty="0"/>
                  <a:t>屬於某空間距離後滿足</a:t>
                </a:r>
                <a:r>
                  <a:rPr lang="en-US" altLang="zh-TW" baseline="0" dirty="0"/>
                  <a:t>f(q1)=t1</a:t>
                </a:r>
                <a:r>
                  <a:rPr lang="zh-TW" altLang="en-US" baseline="0" dirty="0"/>
                  <a:t>且</a:t>
                </a:r>
                <a:r>
                  <a:rPr lang="en-US" altLang="zh-TW" baseline="0" dirty="0"/>
                  <a:t>f(q2)=t2/</a:t>
                </a:r>
                <a:r>
                  <a:rPr lang="zh-TW" altLang="en-US" baseline="0" dirty="0"/>
                  <a:t>空間中的距離 </a:t>
                </a:r>
                <a:endParaRPr lang="en-US" altLang="zh-TW" baseline="0" dirty="0"/>
              </a:p>
              <a:p>
                <a:r>
                  <a:rPr lang="en-US" altLang="zh-TW" dirty="0"/>
                  <a:t>t1</a:t>
                </a:r>
                <a:r>
                  <a:rPr lang="en-US" altLang="zh-TW" baseline="0" dirty="0"/>
                  <a:t> t2 </a:t>
                </a:r>
                <a:r>
                  <a:rPr lang="zh-TW" altLang="en-US" baseline="0" dirty="0"/>
                  <a:t>在</a:t>
                </a:r>
                <a:r>
                  <a:rPr lang="en-US" altLang="zh-TW" baseline="0" dirty="0"/>
                  <a:t>S</a:t>
                </a:r>
                <a:r>
                  <a:rPr lang="zh-TW" altLang="en-US" baseline="0" dirty="0"/>
                  <a:t>空間中，滿足條件的</a:t>
                </a:r>
                <a:r>
                  <a:rPr lang="zh-TW" altLang="en-US" dirty="0"/>
                  <a:t>比率有多少</a:t>
                </a:r>
                <a:endParaRPr lang="en-US" altLang="zh-TW" dirty="0"/>
              </a:p>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48</a:t>
            </a:fld>
            <a:endParaRPr lang="zh-TW" altLang="en-US"/>
          </a:p>
        </p:txBody>
      </p:sp>
    </p:spTree>
    <p:extLst>
      <p:ext uri="{BB962C8B-B14F-4D97-AF65-F5344CB8AC3E}">
        <p14:creationId xmlns:p14="http://schemas.microsoft.com/office/powerpoint/2010/main" val="2259085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49</a:t>
            </a:fld>
            <a:endParaRPr lang="zh-TW" altLang="en-US"/>
          </a:p>
        </p:txBody>
      </p:sp>
    </p:spTree>
    <p:extLst>
      <p:ext uri="{BB962C8B-B14F-4D97-AF65-F5344CB8AC3E}">
        <p14:creationId xmlns:p14="http://schemas.microsoft.com/office/powerpoint/2010/main" val="726805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50</a:t>
            </a:fld>
            <a:endParaRPr lang="zh-TW" altLang="en-US"/>
          </a:p>
        </p:txBody>
      </p:sp>
    </p:spTree>
    <p:extLst>
      <p:ext uri="{BB962C8B-B14F-4D97-AF65-F5344CB8AC3E}">
        <p14:creationId xmlns:p14="http://schemas.microsoft.com/office/powerpoint/2010/main" val="37492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自相關 </a:t>
            </a:r>
            <a:r>
              <a:rPr lang="en-US" altLang="zh-TW" dirty="0"/>
              <a:t>autocorrelation</a:t>
            </a:r>
          </a:p>
          <a:p>
            <a:r>
              <a:rPr lang="zh-TW" altLang="en-US" dirty="0"/>
              <a:t>每個</a:t>
            </a:r>
            <a:r>
              <a:rPr lang="en-US" altLang="zh-TW" dirty="0"/>
              <a:t>primitive</a:t>
            </a:r>
            <a:r>
              <a:rPr lang="zh-TW" altLang="en-US" dirty="0"/>
              <a:t>會自己跟自己做比較</a:t>
            </a:r>
            <a:endParaRPr lang="en-US" altLang="zh-TW" dirty="0"/>
          </a:p>
          <a:p>
            <a:pPr marL="228600" indent="-228600">
              <a:buAutoNum type="arabicPeriod"/>
            </a:pPr>
            <a:r>
              <a:rPr lang="zh-TW" altLang="en-US" dirty="0"/>
              <a:t>先找出</a:t>
            </a:r>
            <a:r>
              <a:rPr lang="en-US" altLang="zh-TW" dirty="0"/>
              <a:t>primitive </a:t>
            </a:r>
            <a:r>
              <a:rPr lang="zh-TW" altLang="en-US" dirty="0"/>
              <a:t>大小</a:t>
            </a:r>
            <a:r>
              <a:rPr lang="en-US" altLang="zh-TW" dirty="0"/>
              <a:t>(</a:t>
            </a:r>
            <a:r>
              <a:rPr lang="en-US" altLang="zh-TW" dirty="0" err="1"/>
              <a:t>Corase</a:t>
            </a:r>
            <a:r>
              <a:rPr lang="zh-TW" altLang="en-US" dirty="0"/>
              <a:t> </a:t>
            </a:r>
            <a:r>
              <a:rPr lang="en-US" altLang="zh-TW" dirty="0"/>
              <a:t>or fine)</a:t>
            </a:r>
          </a:p>
          <a:p>
            <a:pPr marL="228600" indent="-228600">
              <a:buAutoNum type="arabicPeriod"/>
            </a:pPr>
            <a:endParaRPr lang="en-US" altLang="zh-TW" dirty="0"/>
          </a:p>
          <a:p>
            <a:r>
              <a:rPr lang="zh-TW" altLang="zh-TW" dirty="0"/>
              <a:t>紋理與圖像上灰度的空間大小有關 </a:t>
            </a:r>
            <a:endParaRPr lang="en-US" altLang="zh-TW" dirty="0"/>
          </a:p>
          <a:p>
            <a:r>
              <a:rPr lang="zh-TW" altLang="zh-TW" dirty="0"/>
              <a:t>較大</a:t>
            </a:r>
            <a:r>
              <a:rPr lang="en-US" altLang="zh-TW" dirty="0"/>
              <a:t>size </a:t>
            </a:r>
            <a:r>
              <a:rPr lang="zh-TW" altLang="en-US" dirty="0"/>
              <a:t>的</a:t>
            </a:r>
            <a:r>
              <a:rPr lang="en-US" altLang="zh-TW" sz="1200" dirty="0">
                <a:latin typeface="Times New Roman" panose="02020603050405020304" pitchFamily="18" charset="0"/>
                <a:cs typeface="Times New Roman" panose="02020603050405020304" pitchFamily="18" charset="0"/>
              </a:rPr>
              <a:t>gray level primitives</a:t>
            </a:r>
            <a:r>
              <a:rPr lang="zh-TW" altLang="zh-TW" dirty="0"/>
              <a:t>表示較粗糙的紋理 </a:t>
            </a:r>
            <a:endParaRPr lang="en-US" altLang="zh-TW" dirty="0"/>
          </a:p>
          <a:p>
            <a:r>
              <a:rPr lang="zh-TW" altLang="zh-TW" dirty="0"/>
              <a:t>較小</a:t>
            </a:r>
            <a:r>
              <a:rPr lang="en-US" altLang="zh-TW" dirty="0"/>
              <a:t>size</a:t>
            </a:r>
            <a:r>
              <a:rPr lang="zh-TW" altLang="en-US" dirty="0"/>
              <a:t> </a:t>
            </a:r>
            <a:r>
              <a:rPr lang="zh-TW" altLang="zh-TW" dirty="0"/>
              <a:t>的</a:t>
            </a:r>
            <a:r>
              <a:rPr lang="en-US" altLang="zh-TW" sz="1200" dirty="0">
                <a:latin typeface="Times New Roman" panose="02020603050405020304" pitchFamily="18" charset="0"/>
                <a:cs typeface="Times New Roman" panose="02020603050405020304" pitchFamily="18" charset="0"/>
              </a:rPr>
              <a:t>gray level primitives</a:t>
            </a:r>
            <a:r>
              <a:rPr lang="zh-TW" altLang="zh-TW" dirty="0"/>
              <a:t>表示較精細的紋理 </a:t>
            </a:r>
            <a:endParaRPr lang="en-US" altLang="zh-TW" dirty="0"/>
          </a:p>
          <a:p>
            <a:r>
              <a:rPr lang="zh-TW" altLang="zh-TW" dirty="0"/>
              <a:t>自相關</a:t>
            </a:r>
            <a:r>
              <a:rPr lang="zh-TW" altLang="en-US" dirty="0"/>
              <a:t>函數</a:t>
            </a:r>
            <a:r>
              <a:rPr lang="zh-TW" altLang="zh-TW" dirty="0"/>
              <a:t>是描述</a:t>
            </a:r>
            <a:r>
              <a:rPr lang="zh-TW" altLang="en-US" dirty="0"/>
              <a:t>、判斷 </a:t>
            </a:r>
            <a:r>
              <a:rPr lang="en-US" altLang="zh-TW" sz="1200" dirty="0">
                <a:latin typeface="Times New Roman" panose="02020603050405020304" pitchFamily="18" charset="0"/>
                <a:cs typeface="Times New Roman" panose="02020603050405020304" pitchFamily="18" charset="0"/>
              </a:rPr>
              <a:t>gray level primitives</a:t>
            </a:r>
            <a:r>
              <a:rPr lang="zh-TW" altLang="en-US" sz="1200" dirty="0">
                <a:latin typeface="Times New Roman" panose="02020603050405020304" pitchFamily="18" charset="0"/>
                <a:cs typeface="Times New Roman" panose="02020603050405020304" pitchFamily="18" charset="0"/>
              </a:rPr>
              <a:t> 的大小</a:t>
            </a:r>
            <a:endParaRPr lang="en-US" altLang="zh-TW" sz="1200" dirty="0">
              <a:latin typeface="Times New Roman" panose="02020603050405020304" pitchFamily="18" charset="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51</a:t>
            </a:fld>
            <a:endParaRPr lang="zh-TW" altLang="en-US"/>
          </a:p>
        </p:txBody>
      </p:sp>
    </p:spTree>
    <p:extLst>
      <p:ext uri="{BB962C8B-B14F-4D97-AF65-F5344CB8AC3E}">
        <p14:creationId xmlns:p14="http://schemas.microsoft.com/office/powerpoint/2010/main" val="3112835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1D</a:t>
            </a:r>
            <a:r>
              <a:rPr lang="zh-TW" altLang="en-US" dirty="0"/>
              <a:t>來比較的話</a:t>
            </a:r>
            <a:endParaRPr lang="en-US" altLang="zh-TW" dirty="0"/>
          </a:p>
          <a:p>
            <a:r>
              <a:rPr lang="zh-TW" altLang="en-US" dirty="0"/>
              <a:t>自己跟自己的相關程度比較</a:t>
            </a:r>
          </a:p>
        </p:txBody>
      </p:sp>
      <p:sp>
        <p:nvSpPr>
          <p:cNvPr id="4" name="投影片編號版面配置區 3"/>
          <p:cNvSpPr>
            <a:spLocks noGrp="1"/>
          </p:cNvSpPr>
          <p:nvPr>
            <p:ph type="sldNum" sz="quarter" idx="5"/>
          </p:nvPr>
        </p:nvSpPr>
        <p:spPr/>
        <p:txBody>
          <a:bodyPr/>
          <a:lstStyle/>
          <a:p>
            <a:fld id="{3E079603-A446-4351-803F-97E8D98C8489}" type="slidenum">
              <a:rPr lang="en-US" smtClean="0"/>
              <a:t>52</a:t>
            </a:fld>
            <a:endParaRPr lang="en-US"/>
          </a:p>
        </p:txBody>
      </p:sp>
    </p:spTree>
    <p:extLst>
      <p:ext uri="{BB962C8B-B14F-4D97-AF65-F5344CB8AC3E}">
        <p14:creationId xmlns:p14="http://schemas.microsoft.com/office/powerpoint/2010/main" val="2182044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他的算式就會像這個樣子</a:t>
            </a:r>
            <a:endParaRPr lang="en-US" altLang="zh-TW" dirty="0"/>
          </a:p>
          <a:p>
            <a:r>
              <a:rPr lang="zh-TW" altLang="en-US" dirty="0"/>
              <a:t>那為什麼這邊會有積分是連續的，因為這個 </a:t>
            </a:r>
            <a:r>
              <a:rPr lang="en-US" altLang="zh-TW" dirty="0">
                <a:latin typeface="Times New Roman" panose="02020603050405020304" pitchFamily="18" charset="0"/>
                <a:cs typeface="Times New Roman" panose="02020603050405020304" pitchFamily="18" charset="0"/>
              </a:rPr>
              <a:t>Autocorrelation</a:t>
            </a:r>
            <a:r>
              <a:rPr lang="zh-TW" altLang="en-US" dirty="0">
                <a:latin typeface="Times New Roman" panose="02020603050405020304" pitchFamily="18" charset="0"/>
                <a:cs typeface="Times New Roman" panose="02020603050405020304" pitchFamily="18" charset="0"/>
              </a:rPr>
              <a:t> ，不只有針對</a:t>
            </a:r>
            <a:r>
              <a:rPr lang="en-US" altLang="zh-TW" dirty="0">
                <a:latin typeface="Times New Roman" panose="02020603050405020304" pitchFamily="18" charset="0"/>
                <a:cs typeface="Times New Roman" panose="02020603050405020304" pitchFamily="18" charset="0"/>
              </a:rPr>
              <a:t>image</a:t>
            </a:r>
            <a:r>
              <a:rPr lang="zh-TW" altLang="en-US" dirty="0">
                <a:latin typeface="Times New Roman" panose="02020603050405020304" pitchFamily="18" charset="0"/>
                <a:cs typeface="Times New Roman" panose="02020603050405020304" pitchFamily="18" charset="0"/>
              </a:rPr>
              <a:t>做處理，在</a:t>
            </a:r>
            <a:r>
              <a:rPr lang="en-US" altLang="zh-TW" dirty="0">
                <a:latin typeface="Times New Roman" panose="02020603050405020304" pitchFamily="18" charset="0"/>
                <a:cs typeface="Times New Roman" panose="02020603050405020304" pitchFamily="18" charset="0"/>
              </a:rPr>
              <a:t>signal</a:t>
            </a:r>
            <a:r>
              <a:rPr lang="zh-TW" altLang="en-US" dirty="0">
                <a:latin typeface="Times New Roman" panose="02020603050405020304" pitchFamily="18" charset="0"/>
                <a:cs typeface="Times New Roman" panose="02020603050405020304" pitchFamily="18" charset="0"/>
              </a:rPr>
              <a:t>也可以做處理</a:t>
            </a:r>
            <a:endParaRPr lang="en-US" altLang="zh-TW"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所以他會有連續跟離散的算法，我們主要是用下面這一個公式去做運算。</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53</a:t>
            </a:fld>
            <a:endParaRPr lang="zh-TW" altLang="en-US"/>
          </a:p>
        </p:txBody>
      </p:sp>
    </p:spTree>
    <p:extLst>
      <p:ext uri="{BB962C8B-B14F-4D97-AF65-F5344CB8AC3E}">
        <p14:creationId xmlns:p14="http://schemas.microsoft.com/office/powerpoint/2010/main" val="1051922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 </a:t>
            </a:r>
            <a:r>
              <a:rPr lang="zh-TW" altLang="en-US" dirty="0"/>
              <a:t>棋盤上多少塊</a:t>
            </a:r>
            <a:r>
              <a:rPr lang="en-US" altLang="zh-TW" dirty="0"/>
              <a:t>(8</a:t>
            </a:r>
            <a:r>
              <a:rPr lang="zh-TW" altLang="en-US" dirty="0"/>
              <a:t>塊</a:t>
            </a:r>
            <a:r>
              <a:rPr lang="en-US" altLang="zh-TW" dirty="0"/>
              <a:t>)</a:t>
            </a:r>
          </a:p>
          <a:p>
            <a:r>
              <a:rPr lang="en-US" altLang="zh-TW" dirty="0"/>
              <a:t>K stride(</a:t>
            </a:r>
            <a:r>
              <a:rPr lang="zh-TW" altLang="en-US" dirty="0"/>
              <a:t>位移量</a:t>
            </a:r>
            <a:r>
              <a:rPr lang="en-US" altLang="zh-TW" dirty="0"/>
              <a:t>)</a:t>
            </a:r>
          </a:p>
          <a:p>
            <a:r>
              <a:rPr lang="en-US" altLang="zh-TW" dirty="0"/>
              <a:t>F intensity(</a:t>
            </a:r>
            <a:r>
              <a:rPr lang="zh-TW" altLang="en-US" dirty="0"/>
              <a:t>黑</a:t>
            </a:r>
            <a:r>
              <a:rPr lang="en-US" altLang="zh-TW" dirty="0"/>
              <a:t>0</a:t>
            </a:r>
            <a:r>
              <a:rPr lang="zh-TW" altLang="en-US" dirty="0"/>
              <a:t> 白</a:t>
            </a:r>
            <a:r>
              <a:rPr lang="en-US" altLang="zh-TW" dirty="0"/>
              <a:t>1)</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54</a:t>
            </a:fld>
            <a:endParaRPr lang="en-US"/>
          </a:p>
        </p:txBody>
      </p:sp>
    </p:spTree>
    <p:extLst>
      <p:ext uri="{BB962C8B-B14F-4D97-AF65-F5344CB8AC3E}">
        <p14:creationId xmlns:p14="http://schemas.microsoft.com/office/powerpoint/2010/main" val="6516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既然沒有定義，那該怎麼</a:t>
            </a:r>
            <a:r>
              <a:rPr lang="en-US" altLang="zh-TW" dirty="0"/>
              <a:t>”</a:t>
            </a:r>
            <a:r>
              <a:rPr lang="zh-TW" altLang="en-US" dirty="0"/>
              <a:t>描述</a:t>
            </a:r>
            <a:r>
              <a:rPr lang="en-US" altLang="zh-TW" dirty="0"/>
              <a:t>”</a:t>
            </a:r>
            <a:r>
              <a:rPr lang="zh-TW" altLang="en-US" dirty="0"/>
              <a:t>紋理</a:t>
            </a:r>
            <a:r>
              <a:rPr lang="en-US" altLang="zh-TW" dirty="0"/>
              <a:t>??</a:t>
            </a:r>
          </a:p>
          <a:p>
            <a:pPr marL="171450" indent="-171450">
              <a:buFontTx/>
              <a:buChar char="-"/>
            </a:pPr>
            <a:r>
              <a:rPr lang="zh-TW" altLang="en-US" dirty="0"/>
              <a:t>他會服從一些屬性。</a:t>
            </a:r>
            <a:r>
              <a:rPr lang="en-US" altLang="zh-TW" dirty="0"/>
              <a:t>(</a:t>
            </a:r>
            <a:r>
              <a:rPr lang="zh-TW" altLang="en-US" dirty="0"/>
              <a:t>影像的各式各樣統計數值 </a:t>
            </a:r>
            <a:r>
              <a:rPr lang="en-US" altLang="zh-TW" dirty="0"/>
              <a:t>(ex.</a:t>
            </a:r>
            <a:r>
              <a:rPr lang="en-US" altLang="zh-TW" baseline="0" dirty="0"/>
              <a:t> local</a:t>
            </a:r>
            <a:r>
              <a:rPr lang="zh-TW" altLang="en-US" baseline="0" dirty="0"/>
              <a:t>的</a:t>
            </a:r>
            <a:r>
              <a:rPr lang="en-US" altLang="zh-TW" baseline="0" dirty="0"/>
              <a:t>variation</a:t>
            </a:r>
            <a:r>
              <a:rPr lang="zh-TW" altLang="en-US" baseline="0" dirty="0"/>
              <a:t>大致相同等等</a:t>
            </a:r>
            <a:r>
              <a:rPr lang="en-US" altLang="zh-TW" baseline="0" dirty="0"/>
              <a:t>)</a:t>
            </a:r>
            <a:r>
              <a:rPr lang="zh-TW" altLang="en-US" baseline="0" dirty="0"/>
              <a:t> </a:t>
            </a:r>
            <a:r>
              <a:rPr lang="en-US" altLang="zh-TW" baseline="0" dirty="0"/>
              <a:t>)</a:t>
            </a:r>
            <a:endParaRPr lang="en-US" altLang="zh-TW"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zh-TW" altLang="en-US" dirty="0"/>
              <a:t>類似的結構不斷重複</a:t>
            </a:r>
            <a:r>
              <a:rPr lang="en-US" altLang="zh-TW" dirty="0"/>
              <a:t>(ex.</a:t>
            </a:r>
            <a:r>
              <a:rPr lang="zh-TW" altLang="en-US" dirty="0"/>
              <a:t>一個黑點被其他六個黑點圍起來、兩層磚頭交錯排列，位差半個磚頭</a:t>
            </a:r>
            <a:r>
              <a:rPr lang="en-US" altLang="zh-TW" dirty="0"/>
              <a:t>)</a:t>
            </a:r>
          </a:p>
          <a:p>
            <a:pPr marL="171450" indent="-171450">
              <a:buFontTx/>
              <a:buChar char="-"/>
            </a:pPr>
            <a:r>
              <a:rPr lang="zh-TW" altLang="en-US" dirty="0"/>
              <a:t>可能含有一點隨機性</a:t>
            </a:r>
            <a:r>
              <a:rPr lang="en-US" altLang="zh-TW" dirty="0"/>
              <a:t>(ex.</a:t>
            </a:r>
            <a:r>
              <a:rPr lang="zh-TW" altLang="en-US" dirty="0"/>
              <a:t>木頭紋路並不是整塊都一至、磚頭大小不一</a:t>
            </a:r>
            <a:r>
              <a:rPr lang="en-US" altLang="zh-TW" dirty="0"/>
              <a:t>)</a:t>
            </a:r>
            <a:endParaRPr lang="zh-TW" altLang="en-US" dirty="0"/>
          </a:p>
          <a:p>
            <a:endParaRPr lang="en-US" altLang="zh-TW" dirty="0"/>
          </a:p>
          <a:p>
            <a:r>
              <a:rPr lang="en-US" altLang="zh-TW" dirty="0"/>
              <a:t>Obey </a:t>
            </a:r>
            <a:r>
              <a:rPr lang="zh-TW" altLang="en-US" dirty="0"/>
              <a:t>服從 一些屬性 </a:t>
            </a:r>
            <a:endParaRPr lang="en-US" altLang="zh-TW" dirty="0"/>
          </a:p>
          <a:p>
            <a:r>
              <a:rPr lang="en-US" altLang="zh-TW" dirty="0"/>
              <a:t>(</a:t>
            </a:r>
            <a:r>
              <a:rPr lang="zh-TW" altLang="en-US" dirty="0"/>
              <a:t>某些區塊一職重複</a:t>
            </a:r>
            <a:r>
              <a:rPr lang="en-US" altLang="zh-TW" dirty="0"/>
              <a:t>)</a:t>
            </a:r>
          </a:p>
          <a:p>
            <a:r>
              <a:rPr lang="en-US" altLang="zh-TW" dirty="0"/>
              <a:t>Degree </a:t>
            </a:r>
            <a:r>
              <a:rPr lang="zh-TW" altLang="en-US" dirty="0"/>
              <a:t>程度 </a:t>
            </a:r>
            <a:r>
              <a:rPr lang="en-US" altLang="zh-TW" dirty="0"/>
              <a:t>(</a:t>
            </a:r>
            <a:r>
              <a:rPr lang="zh-TW" altLang="en-US" dirty="0"/>
              <a:t>左一</a:t>
            </a:r>
            <a:r>
              <a:rPr lang="en-US" altLang="zh-TW" dirty="0"/>
              <a:t>)</a:t>
            </a:r>
            <a:r>
              <a:rPr lang="zh-TW" altLang="en-US" dirty="0"/>
              <a:t> </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a:t>
            </a:fld>
            <a:endParaRPr lang="zh-TW" altLang="en-US"/>
          </a:p>
        </p:txBody>
      </p:sp>
    </p:spTree>
    <p:extLst>
      <p:ext uri="{BB962C8B-B14F-4D97-AF65-F5344CB8AC3E}">
        <p14:creationId xmlns:p14="http://schemas.microsoft.com/office/powerpoint/2010/main" val="310717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55</a:t>
            </a:fld>
            <a:endParaRPr lang="en-US"/>
          </a:p>
        </p:txBody>
      </p:sp>
    </p:spTree>
    <p:extLst>
      <p:ext uri="{BB962C8B-B14F-4D97-AF65-F5344CB8AC3E}">
        <p14:creationId xmlns:p14="http://schemas.microsoft.com/office/powerpoint/2010/main" val="3285373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上面</a:t>
            </a:r>
            <a:r>
              <a:rPr lang="en-US" altLang="zh-TW" dirty="0"/>
              <a:t>coarse</a:t>
            </a:r>
          </a:p>
          <a:p>
            <a:r>
              <a:rPr lang="zh-TW" altLang="en-US" dirty="0"/>
              <a:t>下面 </a:t>
            </a:r>
            <a:r>
              <a:rPr lang="en-US" altLang="zh-TW" dirty="0"/>
              <a:t>fine</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56</a:t>
            </a:fld>
            <a:endParaRPr lang="en-US"/>
          </a:p>
        </p:txBody>
      </p:sp>
    </p:spTree>
    <p:extLst>
      <p:ext uri="{BB962C8B-B14F-4D97-AF65-F5344CB8AC3E}">
        <p14:creationId xmlns:p14="http://schemas.microsoft.com/office/powerpoint/2010/main" val="351147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a:t>
            </a:r>
            <a:r>
              <a:rPr lang="en-US" altLang="zh-TW" dirty="0">
                <a:latin typeface="Times New Roman" panose="02020603050405020304" pitchFamily="18" charset="0"/>
                <a:cs typeface="Times New Roman" panose="02020603050405020304" pitchFamily="18" charset="0"/>
              </a:rPr>
              <a:t>Autocorrelation</a:t>
            </a:r>
            <a:r>
              <a:rPr lang="zh-TW" altLang="en-US" dirty="0">
                <a:latin typeface="Times New Roman" panose="02020603050405020304" pitchFamily="18" charset="0"/>
                <a:cs typeface="Times New Roman" panose="02020603050405020304" pitchFamily="18" charset="0"/>
              </a:rPr>
              <a:t>分析出的結果會呈現</a:t>
            </a:r>
            <a:endParaRPr lang="en-US" altLang="zh-TW" dirty="0">
              <a:latin typeface="Times New Roman" panose="02020603050405020304" pitchFamily="18" charset="0"/>
              <a:cs typeface="Times New Roman" panose="02020603050405020304" pitchFamily="18" charset="0"/>
            </a:endParaRPr>
          </a:p>
          <a:p>
            <a:endParaRPr lang="en-US" altLang="zh-TW" dirty="0"/>
          </a:p>
          <a:p>
            <a:r>
              <a:rPr lang="zh-TW" altLang="en-US" dirty="0"/>
              <a:t>有規律</a:t>
            </a:r>
            <a:r>
              <a:rPr lang="zh-TW" altLang="zh-TW" dirty="0"/>
              <a:t>和隨機： </a:t>
            </a:r>
            <a:endParaRPr lang="en-US" altLang="zh-TW" dirty="0"/>
          </a:p>
          <a:p>
            <a:r>
              <a:rPr lang="zh-TW" altLang="en-US" dirty="0"/>
              <a:t>有規律的</a:t>
            </a:r>
            <a:r>
              <a:rPr lang="zh-TW" altLang="zh-TW" dirty="0"/>
              <a:t>紋理</a:t>
            </a:r>
            <a:r>
              <a:rPr lang="en-US" altLang="zh-TW" dirty="0">
                <a:sym typeface="Wingdings" panose="05000000000000000000" pitchFamily="2" charset="2"/>
              </a:rPr>
              <a:t></a:t>
            </a:r>
            <a:r>
              <a:rPr lang="zh-TW" altLang="en-US" dirty="0"/>
              <a:t>有明顯且規律的高峰、低谷</a:t>
            </a:r>
            <a:endParaRPr lang="en-US" altLang="zh-TW" dirty="0"/>
          </a:p>
          <a:p>
            <a:r>
              <a:rPr lang="zh-TW" altLang="zh-TW" dirty="0"/>
              <a:t>隨機</a:t>
            </a:r>
            <a:r>
              <a:rPr lang="zh-TW" altLang="en-US" dirty="0"/>
              <a:t>的</a:t>
            </a:r>
            <a:r>
              <a:rPr lang="zh-TW" altLang="zh-TW" dirty="0"/>
              <a:t>紋理</a:t>
            </a:r>
            <a:r>
              <a:rPr lang="en-US" altLang="zh-TW" dirty="0">
                <a:sym typeface="Wingdings" panose="05000000000000000000" pitchFamily="2" charset="2"/>
              </a:rPr>
              <a:t></a:t>
            </a:r>
            <a:r>
              <a:rPr lang="zh-TW" altLang="zh-TW" dirty="0"/>
              <a:t>僅在[0,0]達到峰值；峰寬給出了紋理的大小 </a:t>
            </a:r>
            <a:endParaRPr lang="en-US" altLang="zh-TW" dirty="0"/>
          </a:p>
          <a:p>
            <a:endParaRPr lang="en-US" altLang="zh-TW" dirty="0"/>
          </a:p>
          <a:p>
            <a:r>
              <a:rPr lang="zh-TW" altLang="zh-TW" dirty="0"/>
              <a:t>粗和細：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dirty="0"/>
              <a:t>粗紋理</a:t>
            </a:r>
            <a:r>
              <a:rPr lang="en-US" altLang="zh-TW" dirty="0">
                <a:sym typeface="Wingdings" panose="05000000000000000000" pitchFamily="2" charset="2"/>
              </a:rPr>
              <a:t></a:t>
            </a:r>
            <a:r>
              <a:rPr lang="zh-TW" altLang="zh-TW" dirty="0"/>
              <a:t>緩慢下降</a:t>
            </a:r>
            <a:r>
              <a:rPr lang="zh-TW" altLang="en-US" dirty="0"/>
              <a:t>，高峰變到低谷時間長</a:t>
            </a:r>
            <a:endParaRPr lang="en-US" altLang="zh-TW" dirty="0"/>
          </a:p>
          <a:p>
            <a:r>
              <a:rPr lang="zh-TW" altLang="en-US" dirty="0">
                <a:latin typeface="Times New Roman" panose="02020603050405020304" pitchFamily="18" charset="0"/>
                <a:cs typeface="Times New Roman" panose="02020603050405020304" pitchFamily="18" charset="0"/>
                <a:sym typeface="Wingdings" panose="05000000000000000000" pitchFamily="2" charset="2"/>
              </a:rPr>
              <a:t>系紋理 </a:t>
            </a:r>
            <a:r>
              <a:rPr lang="en-US" altLang="zh-TW" dirty="0">
                <a:latin typeface="Times New Roman" panose="02020603050405020304" pitchFamily="18" charset="0"/>
                <a:cs typeface="Times New Roman" panose="02020603050405020304" pitchFamily="18" charset="0"/>
                <a:sym typeface="Wingdings" panose="05000000000000000000" pitchFamily="2" charset="2"/>
              </a:rPr>
              <a:t></a:t>
            </a:r>
            <a:r>
              <a:rPr lang="zh-TW" altLang="zh-TW" dirty="0"/>
              <a:t>迅速下降</a:t>
            </a:r>
            <a:r>
              <a:rPr lang="zh-TW" altLang="en-US" dirty="0"/>
              <a:t>，高峰變到低谷時間短</a:t>
            </a:r>
            <a:endParaRPr lang="zh-TW" altLang="en-US" b="1"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57</a:t>
            </a:fld>
            <a:endParaRPr lang="zh-TW" altLang="en-US"/>
          </a:p>
        </p:txBody>
      </p:sp>
    </p:spTree>
    <p:extLst>
      <p:ext uri="{BB962C8B-B14F-4D97-AF65-F5344CB8AC3E}">
        <p14:creationId xmlns:p14="http://schemas.microsoft.com/office/powerpoint/2010/main" val="161429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58</a:t>
            </a:fld>
            <a:endParaRPr lang="zh-TW" altLang="en-US"/>
          </a:p>
        </p:txBody>
      </p:sp>
    </p:spTree>
    <p:extLst>
      <p:ext uri="{BB962C8B-B14F-4D97-AF65-F5344CB8AC3E}">
        <p14:creationId xmlns:p14="http://schemas.microsoft.com/office/powerpoint/2010/main" val="3216246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以往在分析</a:t>
            </a:r>
            <a:r>
              <a:rPr lang="en-US" altLang="zh-TW" dirty="0"/>
              <a:t>texture</a:t>
            </a:r>
            <a:r>
              <a:rPr lang="zh-TW" altLang="en-US" dirty="0"/>
              <a:t>可能都會是針對空間域的處理方式</a:t>
            </a:r>
            <a:endParaRPr lang="en-US" altLang="zh-TW" dirty="0"/>
          </a:p>
          <a:p>
            <a:endParaRPr lang="en-US" altLang="zh-TW" dirty="0"/>
          </a:p>
          <a:p>
            <a:r>
              <a:rPr lang="zh-TW" altLang="en-US" dirty="0"/>
              <a:t>這小節講解不一樣的方式，如：傅立葉轉換 </a:t>
            </a:r>
            <a:r>
              <a:rPr lang="en-US" altLang="zh-TW" dirty="0"/>
              <a:t>Spatial</a:t>
            </a:r>
            <a:r>
              <a:rPr lang="en-US" altLang="zh-TW" baseline="0" dirty="0"/>
              <a:t> domain </a:t>
            </a:r>
            <a:r>
              <a:rPr lang="en-US" altLang="zh-TW" baseline="0" dirty="0">
                <a:sym typeface="Wingdings" panose="05000000000000000000" pitchFamily="2" charset="2"/>
              </a:rPr>
              <a:t> frequency domain</a:t>
            </a:r>
            <a:endParaRPr lang="en-US" altLang="zh-TW" dirty="0"/>
          </a:p>
          <a:p>
            <a:endParaRPr lang="en-US" altLang="zh-TW" dirty="0"/>
          </a:p>
          <a:p>
            <a:r>
              <a:rPr lang="zh-TW" altLang="en-US" dirty="0"/>
              <a:t>在紋理分析的數字變換方法中，</a:t>
            </a:r>
            <a:r>
              <a:rPr lang="en-US" altLang="zh-TW" dirty="0"/>
              <a:t>frequency</a:t>
            </a:r>
            <a:r>
              <a:rPr lang="zh-TW" altLang="en-US" dirty="0"/>
              <a:t>比較可以凸顯紋理的方向性或是</a:t>
            </a:r>
            <a:r>
              <a:rPr lang="en-US" altLang="zh-TW" dirty="0"/>
              <a:t>fine</a:t>
            </a:r>
            <a:r>
              <a:rPr lang="zh-TW" altLang="en-US" dirty="0"/>
              <a:t>跟</a:t>
            </a:r>
            <a:r>
              <a:rPr lang="en-US" altLang="zh-TW" dirty="0"/>
              <a:t>coarse</a:t>
            </a:r>
            <a:r>
              <a:rPr lang="zh-TW" altLang="en-US" dirty="0"/>
              <a:t>的程度，</a:t>
            </a:r>
            <a:r>
              <a:rPr lang="en-US" altLang="zh-TW" sz="1200" dirty="0">
                <a:latin typeface="Times New Roman" panose="02020603050405020304" pitchFamily="18" charset="0"/>
                <a:cs typeface="Times New Roman" panose="02020603050405020304" pitchFamily="18" charset="0"/>
              </a:rPr>
              <a:t>Digital Transform Methods</a:t>
            </a:r>
            <a:r>
              <a:rPr lang="zh-TW" altLang="en-US" dirty="0"/>
              <a:t>通常將圖像劃分為</a:t>
            </a:r>
            <a:r>
              <a:rPr lang="zh-TW" altLang="en-US" b="1" dirty="0"/>
              <a:t>不重疊的小正方形子圖像。 </a:t>
            </a:r>
            <a:r>
              <a:rPr lang="en-US" altLang="zh-TW" b="1" dirty="0"/>
              <a:t>(</a:t>
            </a:r>
            <a:r>
              <a:rPr lang="zh-TW" altLang="en-US" b="1" dirty="0"/>
              <a:t>達到更好的結果，每一塊都會得到不同的</a:t>
            </a:r>
            <a:r>
              <a:rPr lang="en-US" altLang="zh-TW" b="1" dirty="0"/>
              <a:t>property)</a:t>
            </a:r>
            <a:endParaRPr lang="zh-TW" altLang="en-US" b="1" dirty="0"/>
          </a:p>
          <a:p>
            <a:endParaRPr lang="zh-TW" altLang="en-US" dirty="0"/>
          </a:p>
          <a:p>
            <a:r>
              <a:rPr lang="zh-TW" altLang="en-US" dirty="0"/>
              <a:t>將不同向量在新的坐標系中重新表達。</a:t>
            </a:r>
          </a:p>
          <a:p>
            <a:endParaRPr lang="zh-TW" altLang="en-US" dirty="0"/>
          </a:p>
          <a:p>
            <a:r>
              <a:rPr lang="zh-TW" altLang="en-US" dirty="0"/>
              <a:t>傅立葉變換使用複數正弦基本集，哈達瑪變換使用</a:t>
            </a:r>
            <a:r>
              <a:rPr lang="en-US" altLang="zh-TW" dirty="0"/>
              <a:t>Walsh</a:t>
            </a:r>
            <a:r>
              <a:rPr lang="zh-TW" altLang="en-US" dirty="0"/>
              <a:t>函數基本集，</a:t>
            </a:r>
            <a:r>
              <a:rPr lang="en-US" altLang="zh-TW" dirty="0"/>
              <a:t>…..</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59</a:t>
            </a:fld>
            <a:endParaRPr lang="zh-TW" altLang="en-US"/>
          </a:p>
        </p:txBody>
      </p:sp>
    </p:spTree>
    <p:extLst>
      <p:ext uri="{BB962C8B-B14F-4D97-AF65-F5344CB8AC3E}">
        <p14:creationId xmlns:p14="http://schemas.microsoft.com/office/powerpoint/2010/main" val="912723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Gray level</a:t>
            </a:r>
            <a:r>
              <a:rPr lang="zh-TW" altLang="en-US" dirty="0"/>
              <a:t>的圖片轉換到</a:t>
            </a:r>
            <a:r>
              <a:rPr lang="en-US" altLang="zh-TW" dirty="0"/>
              <a:t>Frequency domain</a:t>
            </a:r>
            <a:r>
              <a:rPr lang="zh-TW" altLang="en-US" dirty="0"/>
              <a:t>的圖</a:t>
            </a:r>
            <a:endParaRPr lang="en-US" altLang="zh-TW" dirty="0"/>
          </a:p>
          <a:p>
            <a:r>
              <a:rPr lang="zh-TW" altLang="en-US" dirty="0"/>
              <a:t>亮點的分布方向會與原圖紋理的分布方向垂直，如圖</a:t>
            </a:r>
            <a:r>
              <a:rPr lang="en-US" altLang="zh-TW" dirty="0"/>
              <a:t>(1)</a:t>
            </a:r>
          </a:p>
          <a:p>
            <a:endParaRPr lang="en-US" altLang="zh-TW" dirty="0"/>
          </a:p>
          <a:p>
            <a:r>
              <a:rPr lang="en-US" altLang="zh-TW" dirty="0"/>
              <a:t>Fine</a:t>
            </a:r>
            <a:r>
              <a:rPr lang="en-US" altLang="zh-TW" baseline="0" dirty="0"/>
              <a:t> texture </a:t>
            </a:r>
            <a:r>
              <a:rPr lang="zh-TW" altLang="en-US" baseline="0" dirty="0"/>
              <a:t>距離原點越遠</a:t>
            </a:r>
            <a:endParaRPr lang="en-US" altLang="zh-TW" baseline="0" dirty="0"/>
          </a:p>
          <a:p>
            <a:r>
              <a:rPr lang="zh-TW" altLang="en-US" baseline="0" dirty="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60</a:t>
            </a:fld>
            <a:endParaRPr lang="zh-TW" altLang="en-US"/>
          </a:p>
        </p:txBody>
      </p:sp>
    </p:spTree>
    <p:extLst>
      <p:ext uri="{BB962C8B-B14F-4D97-AF65-F5344CB8AC3E}">
        <p14:creationId xmlns:p14="http://schemas.microsoft.com/office/powerpoint/2010/main" val="3091996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endParaRPr lang="en-US" altLang="zh-TW" dirty="0"/>
          </a:p>
          <a:p>
            <a:r>
              <a:rPr lang="zh-TW" altLang="en-US" dirty="0"/>
              <a:t>亮點會與原圖紋理垂直，如圖</a:t>
            </a:r>
            <a:r>
              <a:rPr lang="en-US" altLang="zh-TW" dirty="0"/>
              <a:t>(1)</a:t>
            </a:r>
          </a:p>
          <a:p>
            <a:endParaRPr lang="en-US" altLang="zh-TW" dirty="0"/>
          </a:p>
          <a:p>
            <a:r>
              <a:rPr lang="en-US" altLang="zh-TW" dirty="0"/>
              <a:t>Fine</a:t>
            </a:r>
            <a:r>
              <a:rPr lang="en-US" altLang="zh-TW" baseline="0" dirty="0"/>
              <a:t> texture </a:t>
            </a:r>
            <a:r>
              <a:rPr lang="zh-TW" altLang="en-US" baseline="0" dirty="0"/>
              <a:t>距離原點越遠</a:t>
            </a:r>
            <a:endParaRPr lang="en-US" altLang="zh-TW" baseline="0" dirty="0"/>
          </a:p>
          <a:p>
            <a:r>
              <a:rPr lang="zh-TW" altLang="en-US" baseline="0" dirty="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61</a:t>
            </a:fld>
            <a:endParaRPr lang="zh-TW" altLang="en-US"/>
          </a:p>
        </p:txBody>
      </p:sp>
    </p:spTree>
    <p:extLst>
      <p:ext uri="{BB962C8B-B14F-4D97-AF65-F5344CB8AC3E}">
        <p14:creationId xmlns:p14="http://schemas.microsoft.com/office/powerpoint/2010/main" val="4259945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關鍵點：</a:t>
            </a:r>
          </a:p>
          <a:p>
            <a:r>
              <a:rPr lang="zh-TW" altLang="en-US" dirty="0"/>
              <a:t>新坐標系的基向量具有與</a:t>
            </a:r>
            <a:r>
              <a:rPr lang="zh-TW" altLang="en-US" b="1" dirty="0"/>
              <a:t>空間頻率</a:t>
            </a:r>
            <a:r>
              <a:rPr lang="zh-TW" altLang="en-US" dirty="0"/>
              <a:t>或</a:t>
            </a:r>
            <a:r>
              <a:rPr lang="zh-TW" altLang="en-US" b="1" dirty="0">
                <a:solidFill>
                  <a:schemeClr val="tx1"/>
                </a:solidFill>
              </a:rPr>
              <a:t>序列</a:t>
            </a:r>
            <a:r>
              <a:rPr lang="zh-TW" altLang="en-US" dirty="0"/>
              <a:t>有關的特性。</a:t>
            </a:r>
          </a:p>
          <a:p>
            <a:r>
              <a:rPr lang="zh-TW" altLang="en-US" dirty="0"/>
              <a:t>由於</a:t>
            </a:r>
            <a:r>
              <a:rPr lang="zh-TW" altLang="en-US" b="1" dirty="0"/>
              <a:t>頻率</a:t>
            </a:r>
            <a:r>
              <a:rPr lang="zh-TW" altLang="en-US" dirty="0"/>
              <a:t>與</a:t>
            </a:r>
            <a:r>
              <a:rPr lang="zh-TW" altLang="en-US" b="1" dirty="0"/>
              <a:t>紋理密切相關</a:t>
            </a:r>
            <a:r>
              <a:rPr lang="zh-TW" altLang="en-US" dirty="0"/>
              <a:t>，所以做這些轉換對於紋理的分析是有幫助的。</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62</a:t>
            </a:fld>
            <a:endParaRPr lang="zh-TW" altLang="en-US"/>
          </a:p>
        </p:txBody>
      </p:sp>
    </p:spTree>
    <p:extLst>
      <p:ext uri="{BB962C8B-B14F-4D97-AF65-F5344CB8AC3E}">
        <p14:creationId xmlns:p14="http://schemas.microsoft.com/office/powerpoint/2010/main" val="3673529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透過</a:t>
            </a:r>
            <a:r>
              <a:rPr lang="en-US" altLang="zh-TW" dirty="0"/>
              <a:t>digita</a:t>
            </a:r>
            <a:r>
              <a:rPr lang="en-US" altLang="zh-TW" baseline="0" dirty="0"/>
              <a:t>l transform method </a:t>
            </a:r>
            <a:r>
              <a:rPr lang="zh-TW" altLang="en-US" baseline="0" dirty="0"/>
              <a:t>可以知道</a:t>
            </a:r>
            <a:endParaRPr lang="en-US" altLang="zh-TW" baseline="0" dirty="0"/>
          </a:p>
          <a:p>
            <a:pPr marL="228600" indent="-228600">
              <a:buAutoNum type="arabicPeriod"/>
            </a:pPr>
            <a:r>
              <a:rPr lang="en-US" altLang="zh-TW" baseline="0" dirty="0"/>
              <a:t>Fine or coarse</a:t>
            </a:r>
          </a:p>
          <a:p>
            <a:pPr marL="228600" indent="-228600">
              <a:buAutoNum type="arabicPeriod"/>
            </a:pPr>
            <a:r>
              <a:rPr lang="zh-TW" altLang="en-US" baseline="0" dirty="0"/>
              <a:t>方向性</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63</a:t>
            </a:fld>
            <a:endParaRPr lang="zh-TW" altLang="en-US"/>
          </a:p>
        </p:txBody>
      </p:sp>
    </p:spTree>
    <p:extLst>
      <p:ext uri="{BB962C8B-B14F-4D97-AF65-F5344CB8AC3E}">
        <p14:creationId xmlns:p14="http://schemas.microsoft.com/office/powerpoint/2010/main" val="2457337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64</a:t>
            </a:fld>
            <a:endParaRPr lang="zh-TW" altLang="en-US"/>
          </a:p>
        </p:txBody>
      </p:sp>
    </p:spTree>
    <p:extLst>
      <p:ext uri="{BB962C8B-B14F-4D97-AF65-F5344CB8AC3E}">
        <p14:creationId xmlns:p14="http://schemas.microsoft.com/office/powerpoint/2010/main" val="85536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TW" dirty="0"/>
              <a:t>Texture</a:t>
            </a:r>
            <a:r>
              <a:rPr lang="zh-TW" altLang="en-US" dirty="0"/>
              <a:t>是一種</a:t>
            </a:r>
            <a:r>
              <a:rPr lang="en-US" altLang="zh-TW" dirty="0"/>
              <a:t>Non-local (</a:t>
            </a:r>
            <a:r>
              <a:rPr lang="zh-TW" altLang="en-US" dirty="0"/>
              <a:t>非區域性的</a:t>
            </a:r>
            <a:r>
              <a:rPr lang="en-US" altLang="zh-TW" dirty="0"/>
              <a:t>)</a:t>
            </a:r>
            <a:r>
              <a:rPr lang="zh-TW" altLang="en-US" dirty="0"/>
              <a:t>特性，只有一小塊是無法辨識的，必須觀察大範圍空間才可展現紋理的特性</a:t>
            </a:r>
            <a:endParaRPr lang="en-US" altLang="zh-TW" dirty="0"/>
          </a:p>
          <a:p>
            <a:pPr marL="171450" indent="-171450">
              <a:buFontTx/>
              <a:buChar char="-"/>
            </a:pPr>
            <a:r>
              <a:rPr lang="zh-TW" altLang="en-US" dirty="0"/>
              <a:t>一再重複的的結構應該視為相同的材質，而非不同的</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a:t>
            </a:fld>
            <a:endParaRPr lang="zh-TW" altLang="en-US"/>
          </a:p>
        </p:txBody>
      </p:sp>
    </p:spTree>
    <p:extLst>
      <p:ext uri="{BB962C8B-B14F-4D97-AF65-F5344CB8AC3E}">
        <p14:creationId xmlns:p14="http://schemas.microsoft.com/office/powerpoint/2010/main" val="288900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65</a:t>
            </a:fld>
            <a:endParaRPr lang="zh-TW" altLang="en-US"/>
          </a:p>
        </p:txBody>
      </p:sp>
    </p:spTree>
    <p:extLst>
      <p:ext uri="{BB962C8B-B14F-4D97-AF65-F5344CB8AC3E}">
        <p14:creationId xmlns:p14="http://schemas.microsoft.com/office/powerpoint/2010/main" val="1921176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Convolve (v.)</a:t>
            </a:r>
          </a:p>
          <a:p>
            <a:r>
              <a:rPr lang="en-US" altLang="zh-TW" dirty="0"/>
              <a:t>Convolution (n.)</a:t>
            </a:r>
          </a:p>
          <a:p>
            <a:r>
              <a:rPr lang="en-US" altLang="zh-TW" dirty="0">
                <a:latin typeface="Times New Roman" panose="02020603050405020304" pitchFamily="18" charset="0"/>
                <a:cs typeface="Times New Roman" panose="02020603050405020304" pitchFamily="18" charset="0"/>
              </a:rPr>
              <a:t>Texture Energy</a:t>
            </a:r>
            <a:r>
              <a:rPr lang="zh-TW" altLang="en-US" dirty="0">
                <a:latin typeface="Times New Roman" panose="02020603050405020304" pitchFamily="18" charset="0"/>
                <a:cs typeface="Times New Roman" panose="02020603050405020304" pitchFamily="18" charset="0"/>
              </a:rPr>
              <a:t> 跟</a:t>
            </a:r>
            <a:r>
              <a:rPr lang="en-US" altLang="zh-TW" dirty="0">
                <a:latin typeface="Times New Roman" panose="02020603050405020304" pitchFamily="18" charset="0"/>
                <a:cs typeface="Times New Roman" panose="02020603050405020304" pitchFamily="18" charset="0"/>
              </a:rPr>
              <a:t>digital Transform</a:t>
            </a:r>
            <a:r>
              <a:rPr lang="zh-TW" altLang="en-US" dirty="0">
                <a:latin typeface="Times New Roman" panose="02020603050405020304" pitchFamily="18" charset="0"/>
                <a:cs typeface="Times New Roman" panose="02020603050405020304" pitchFamily="18" charset="0"/>
              </a:rPr>
              <a:t> 有點類似，都是將</a:t>
            </a:r>
            <a:r>
              <a:rPr lang="en-US" altLang="zh-TW" dirty="0">
                <a:latin typeface="Times New Roman" panose="02020603050405020304" pitchFamily="18" charset="0"/>
                <a:cs typeface="Times New Roman" panose="02020603050405020304" pitchFamily="18" charset="0"/>
              </a:rPr>
              <a:t>texture</a:t>
            </a:r>
            <a:r>
              <a:rPr lang="zh-TW" altLang="en-US" dirty="0">
                <a:latin typeface="Times New Roman" panose="02020603050405020304" pitchFamily="18" charset="0"/>
                <a:cs typeface="Times New Roman" panose="02020603050405020304" pitchFamily="18" charset="0"/>
              </a:rPr>
              <a:t>上的</a:t>
            </a:r>
            <a:r>
              <a:rPr lang="en-US" altLang="zh-TW" dirty="0">
                <a:latin typeface="Times New Roman" panose="02020603050405020304" pitchFamily="18" charset="0"/>
                <a:cs typeface="Times New Roman" panose="02020603050405020304" pitchFamily="18" charset="0"/>
              </a:rPr>
              <a:t>pixel</a:t>
            </a:r>
            <a:r>
              <a:rPr lang="zh-TW" altLang="en-US" dirty="0">
                <a:latin typeface="Times New Roman" panose="02020603050405020304" pitchFamily="18" charset="0"/>
                <a:cs typeface="Times New Roman" panose="02020603050405020304" pitchFamily="18" charset="0"/>
              </a:rPr>
              <a:t>給予新的定義，藉由新的定義分析他是什麼樣類型的紋理。</a:t>
            </a:r>
            <a:endParaRPr lang="en-US" altLang="zh-TW" dirty="0">
              <a:latin typeface="Times New Roman" panose="02020603050405020304" pitchFamily="18" charset="0"/>
              <a:cs typeface="Times New Roman" panose="02020603050405020304" pitchFamily="18" charset="0"/>
            </a:endParaRPr>
          </a:p>
          <a:p>
            <a:endParaRPr lang="en-US" altLang="zh-TW" dirty="0"/>
          </a:p>
          <a:p>
            <a:r>
              <a:rPr lang="zh-TW" altLang="en-US" dirty="0"/>
              <a:t>第一步：</a:t>
            </a:r>
            <a:endParaRPr lang="en-US" altLang="zh-TW" dirty="0"/>
          </a:p>
          <a:p>
            <a:r>
              <a:rPr lang="zh-TW" altLang="en-US" dirty="0"/>
              <a:t>首先將映像與各種內核進行卷積</a:t>
            </a:r>
            <a:r>
              <a:rPr lang="en-US" altLang="zh-TW" dirty="0"/>
              <a:t>(convolve)</a:t>
            </a:r>
            <a:r>
              <a:rPr lang="zh-TW" altLang="en-US" dirty="0"/>
              <a:t>。 </a:t>
            </a:r>
          </a:p>
          <a:p>
            <a:endParaRPr lang="en-US" altLang="zh-TW" dirty="0"/>
          </a:p>
          <a:p>
            <a:r>
              <a:rPr lang="zh-TW" altLang="en-US" dirty="0"/>
              <a:t>第二步：</a:t>
            </a:r>
          </a:p>
          <a:p>
            <a:r>
              <a:rPr lang="zh-TW" altLang="en-US" dirty="0"/>
              <a:t>然後使用非線性算子</a:t>
            </a:r>
            <a:r>
              <a:rPr lang="en-US" altLang="zh-TW" dirty="0"/>
              <a:t>(non-linear operator)</a:t>
            </a:r>
            <a:r>
              <a:rPr lang="zh-TW" altLang="en-US" dirty="0"/>
              <a:t>對每個卷積過的圖像進行處理，針對每個</a:t>
            </a:r>
            <a:r>
              <a:rPr lang="en-US" altLang="zh-TW" dirty="0"/>
              <a:t>pixel</a:t>
            </a:r>
            <a:r>
              <a:rPr lang="zh-TW" altLang="en-US" dirty="0"/>
              <a:t>的鄰近區域計算得到他的</a:t>
            </a:r>
            <a:r>
              <a:rPr lang="en-US" altLang="zh-TW" dirty="0"/>
              <a:t>texture energy</a:t>
            </a:r>
            <a:r>
              <a:rPr lang="zh-TW" altLang="en-US" dirty="0"/>
              <a:t>。</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66</a:t>
            </a:fld>
            <a:endParaRPr lang="zh-TW" altLang="en-US"/>
          </a:p>
        </p:txBody>
      </p:sp>
    </p:spTree>
    <p:extLst>
      <p:ext uri="{BB962C8B-B14F-4D97-AF65-F5344CB8AC3E}">
        <p14:creationId xmlns:p14="http://schemas.microsoft.com/office/powerpoint/2010/main" val="750655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用一個新的</a:t>
            </a:r>
            <a:r>
              <a:rPr lang="en-US" altLang="zh-TW" dirty="0"/>
              <a:t>kernel</a:t>
            </a:r>
            <a:r>
              <a:rPr lang="zh-TW" altLang="en-US" dirty="0"/>
              <a:t>去分析每一個區域給予一個新的定義</a:t>
            </a:r>
            <a:endParaRPr lang="en-US" altLang="zh-TW" dirty="0"/>
          </a:p>
          <a:p>
            <a:endParaRPr lang="en-US" altLang="zh-TW" dirty="0"/>
          </a:p>
          <a:p>
            <a:r>
              <a:rPr lang="zh-TW" altLang="en-US" dirty="0"/>
              <a:t>紋理能量方法非常符合前面提到的</a:t>
            </a:r>
            <a:r>
              <a:rPr lang="en-US" altLang="zh-TW" dirty="0"/>
              <a:t>Fourier transform</a:t>
            </a:r>
            <a:r>
              <a:rPr lang="zh-TW" altLang="en-US" dirty="0"/>
              <a:t> </a:t>
            </a:r>
            <a:r>
              <a:rPr lang="en-US" altLang="zh-TW" dirty="0"/>
              <a:t>method</a:t>
            </a:r>
            <a:r>
              <a:rPr lang="zh-TW" altLang="en-US" dirty="0"/>
              <a:t>的精神 。</a:t>
            </a:r>
            <a:endParaRPr lang="en-US" altLang="zh-TW" dirty="0"/>
          </a:p>
          <a:p>
            <a:r>
              <a:rPr lang="en-US" altLang="zh-TW" dirty="0">
                <a:sym typeface="Wingdings" panose="05000000000000000000" pitchFamily="2" charset="2"/>
              </a:rPr>
              <a:t></a:t>
            </a:r>
            <a:r>
              <a:rPr lang="zh-TW" altLang="en-US" dirty="0">
                <a:sym typeface="Wingdings" panose="05000000000000000000" pitchFamily="2" charset="2"/>
              </a:rPr>
              <a:t>對每一個</a:t>
            </a:r>
            <a:r>
              <a:rPr lang="en-US" altLang="zh-TW" dirty="0">
                <a:sym typeface="Wingdings" panose="05000000000000000000" pitchFamily="2" charset="2"/>
              </a:rPr>
              <a:t>pixel</a:t>
            </a:r>
            <a:r>
              <a:rPr lang="zh-TW" altLang="en-US" dirty="0">
                <a:sym typeface="Wingdings" panose="05000000000000000000" pitchFamily="2" charset="2"/>
              </a:rPr>
              <a:t>都以另一種形式去描述他們</a:t>
            </a:r>
            <a:endParaRPr lang="en-US" altLang="zh-TW" dirty="0">
              <a:sym typeface="Wingdings" panose="05000000000000000000" pitchFamily="2" charset="2"/>
            </a:endParaRPr>
          </a:p>
          <a:p>
            <a:r>
              <a:rPr lang="en-US" altLang="zh-TW" dirty="0">
                <a:sym typeface="Wingdings" panose="05000000000000000000" pitchFamily="2" charset="2"/>
              </a:rPr>
              <a:t>spatial</a:t>
            </a:r>
            <a:r>
              <a:rPr lang="en-US" altLang="zh-TW" baseline="0" dirty="0">
                <a:sym typeface="Wingdings" panose="05000000000000000000" pitchFamily="2" charset="2"/>
              </a:rPr>
              <a:t> domain to frequency domain</a:t>
            </a:r>
          </a:p>
          <a:p>
            <a:r>
              <a:rPr lang="en-US" altLang="zh-TW" baseline="0" dirty="0">
                <a:sym typeface="Wingdings" panose="05000000000000000000" pitchFamily="2" charset="2"/>
              </a:rPr>
              <a:t></a:t>
            </a:r>
            <a:r>
              <a:rPr lang="zh-TW" altLang="en-US" baseline="0" dirty="0">
                <a:sym typeface="Wingdings" panose="05000000000000000000" pitchFamily="2" charset="2"/>
              </a:rPr>
              <a:t>先</a:t>
            </a:r>
            <a:r>
              <a:rPr lang="en-US" altLang="zh-TW" baseline="0" dirty="0">
                <a:sym typeface="Wingdings" panose="05000000000000000000" pitchFamily="2" charset="2"/>
              </a:rPr>
              <a:t>convolve</a:t>
            </a:r>
            <a:r>
              <a:rPr lang="zh-TW" altLang="en-US" baseline="0" dirty="0">
                <a:sym typeface="Wingdings" panose="05000000000000000000" pitchFamily="2" charset="2"/>
              </a:rPr>
              <a:t>再</a:t>
            </a:r>
            <a:r>
              <a:rPr lang="en-US" altLang="zh-TW" baseline="0" dirty="0">
                <a:sym typeface="Wingdings" panose="05000000000000000000" pitchFamily="2" charset="2"/>
              </a:rPr>
              <a:t>none-linear operator </a:t>
            </a:r>
            <a:r>
              <a:rPr lang="zh-TW" altLang="en-US" baseline="0" dirty="0">
                <a:sym typeface="Wingdings" panose="05000000000000000000" pitchFamily="2" charset="2"/>
              </a:rPr>
              <a:t>計算出</a:t>
            </a:r>
            <a:r>
              <a:rPr lang="en-US" altLang="zh-TW" baseline="0" dirty="0">
                <a:sym typeface="Wingdings" panose="05000000000000000000" pitchFamily="2" charset="2"/>
              </a:rPr>
              <a:t>pixel</a:t>
            </a:r>
            <a:r>
              <a:rPr lang="zh-TW" altLang="en-US" baseline="0" dirty="0">
                <a:sym typeface="Wingdings" panose="05000000000000000000" pitchFamily="2" charset="2"/>
              </a:rPr>
              <a:t>的</a:t>
            </a:r>
            <a:r>
              <a:rPr lang="en-US" altLang="zh-TW" baseline="0" dirty="0">
                <a:sym typeface="Wingdings" panose="05000000000000000000" pitchFamily="2" charset="2"/>
              </a:rPr>
              <a:t>texture energy</a:t>
            </a:r>
          </a:p>
          <a:p>
            <a:endParaRPr lang="zh-TW" altLang="en-US" dirty="0"/>
          </a:p>
          <a:p>
            <a:r>
              <a:rPr lang="zh-TW" altLang="en-US" dirty="0"/>
              <a:t>但它使用的</a:t>
            </a:r>
            <a:r>
              <a:rPr lang="en-US" altLang="zh-TW" dirty="0"/>
              <a:t>window</a:t>
            </a:r>
            <a:r>
              <a:rPr lang="zh-TW" altLang="en-US" dirty="0"/>
              <a:t> </a:t>
            </a:r>
            <a:r>
              <a:rPr lang="en-US" altLang="zh-TW" dirty="0"/>
              <a:t>size</a:t>
            </a:r>
            <a:r>
              <a:rPr lang="zh-TW" altLang="en-US" dirty="0"/>
              <a:t>較小，而且還有用上鄰居。</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67</a:t>
            </a:fld>
            <a:endParaRPr lang="zh-TW" altLang="en-US"/>
          </a:p>
        </p:txBody>
      </p:sp>
    </p:spTree>
    <p:extLst>
      <p:ext uri="{BB962C8B-B14F-4D97-AF65-F5344CB8AC3E}">
        <p14:creationId xmlns:p14="http://schemas.microsoft.com/office/powerpoint/2010/main" val="3309942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Non-</a:t>
            </a:r>
            <a:r>
              <a:rPr lang="en-US" altLang="zh-TW" dirty="0" err="1"/>
              <a:t>lineare</a:t>
            </a:r>
            <a:r>
              <a:rPr lang="zh-TW" altLang="en-US" dirty="0"/>
              <a:t>的</a:t>
            </a:r>
            <a:r>
              <a:rPr lang="en-US" altLang="zh-TW" dirty="0"/>
              <a:t>operator</a:t>
            </a:r>
            <a:r>
              <a:rPr lang="zh-TW" altLang="en-US" dirty="0"/>
              <a:t>算法會是這樣子</a:t>
            </a:r>
            <a:endParaRPr lang="en-US" altLang="zh-TW" dirty="0"/>
          </a:p>
          <a:p>
            <a:r>
              <a:rPr lang="zh-TW" altLang="en-US" dirty="0"/>
              <a:t>先對</a:t>
            </a:r>
            <a:r>
              <a:rPr lang="en-US" altLang="zh-TW" dirty="0"/>
              <a:t>pixel value</a:t>
            </a:r>
            <a:r>
              <a:rPr lang="zh-TW" altLang="en-US" dirty="0"/>
              <a:t>取絕對值後針對</a:t>
            </a:r>
            <a:r>
              <a:rPr lang="en-US" altLang="zh-TW" dirty="0"/>
              <a:t>neighborhood</a:t>
            </a:r>
            <a:r>
              <a:rPr lang="zh-TW" altLang="en-US" dirty="0"/>
              <a:t>做相加再取平均</a:t>
            </a:r>
            <a:endParaRPr lang="en-US" altLang="zh-TW" dirty="0"/>
          </a:p>
          <a:p>
            <a:endParaRPr lang="en-US" altLang="zh-TW" dirty="0"/>
          </a:p>
          <a:p>
            <a:endParaRPr lang="en-US" altLang="zh-TW" dirty="0"/>
          </a:p>
          <a:p>
            <a:r>
              <a:rPr lang="en-US" altLang="zh-TW" dirty="0"/>
              <a:t>DL</a:t>
            </a:r>
            <a:r>
              <a:rPr lang="zh-TW" altLang="en-US" dirty="0"/>
              <a:t>方式中，</a:t>
            </a:r>
            <a:r>
              <a:rPr lang="en-US" altLang="zh-TW" dirty="0"/>
              <a:t>kernel</a:t>
            </a:r>
            <a:r>
              <a:rPr lang="zh-TW" altLang="en-US" dirty="0"/>
              <a:t>的數值是針對每一次訓練，</a:t>
            </a:r>
            <a:r>
              <a:rPr lang="en-US" altLang="zh-TW" dirty="0"/>
              <a:t>loss function</a:t>
            </a:r>
            <a:r>
              <a:rPr lang="zh-TW" altLang="en-US" dirty="0"/>
              <a:t>跟</a:t>
            </a:r>
            <a:r>
              <a:rPr lang="en-US" altLang="zh-TW" dirty="0"/>
              <a:t>operator</a:t>
            </a:r>
            <a:r>
              <a:rPr lang="zh-TW" altLang="en-US" dirty="0"/>
              <a:t>進行運算得到的</a:t>
            </a:r>
            <a:endParaRPr lang="en-US" altLang="zh-TW" dirty="0"/>
          </a:p>
          <a:p>
            <a:endParaRPr lang="en-US" altLang="zh-TW" dirty="0"/>
          </a:p>
          <a:p>
            <a:r>
              <a:rPr lang="zh-TW" altLang="en-US" dirty="0"/>
              <a:t>此處的</a:t>
            </a:r>
            <a:r>
              <a:rPr lang="en-US" altLang="zh-TW" dirty="0"/>
              <a:t>kernel</a:t>
            </a:r>
            <a:r>
              <a:rPr lang="zh-TW" altLang="en-US" dirty="0"/>
              <a:t>如何運算？</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68</a:t>
            </a:fld>
            <a:endParaRPr lang="zh-TW" altLang="en-US"/>
          </a:p>
        </p:txBody>
      </p:sp>
    </p:spTree>
    <p:extLst>
      <p:ext uri="{BB962C8B-B14F-4D97-AF65-F5344CB8AC3E}">
        <p14:creationId xmlns:p14="http://schemas.microsoft.com/office/powerpoint/2010/main" val="329830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舉例</a:t>
            </a:r>
            <a:r>
              <a:rPr lang="en-US" altLang="zh-TW" dirty="0"/>
              <a:t>:</a:t>
            </a:r>
            <a:r>
              <a:rPr lang="zh-TW" altLang="en-US" dirty="0"/>
              <a:t> </a:t>
            </a:r>
            <a:r>
              <a:rPr lang="en-US" altLang="zh-TW" dirty="0"/>
              <a:t>Law’s</a:t>
            </a:r>
            <a:r>
              <a:rPr lang="zh-TW" altLang="en-US" dirty="0"/>
              <a:t>自己定義了一</a:t>
            </a:r>
            <a:r>
              <a:rPr lang="en-US" altLang="zh-TW" dirty="0"/>
              <a:t>kernel</a:t>
            </a:r>
          </a:p>
          <a:p>
            <a:r>
              <a:rPr lang="zh-TW" altLang="en-US" dirty="0"/>
              <a:t>是針對某些特性會有比較好的結果的一些</a:t>
            </a:r>
            <a:r>
              <a:rPr lang="en-US" altLang="zh-TW" dirty="0"/>
              <a:t>kernel</a:t>
            </a:r>
          </a:p>
          <a:p>
            <a:endParaRPr lang="en-US" altLang="zh-TW" dirty="0"/>
          </a:p>
          <a:p>
            <a:r>
              <a:rPr lang="en-US" altLang="zh-TW" dirty="0"/>
              <a:t>Gaussian</a:t>
            </a:r>
            <a:r>
              <a:rPr lang="en-US" altLang="zh-TW" baseline="0" dirty="0"/>
              <a:t> </a:t>
            </a:r>
            <a:r>
              <a:rPr lang="en-US" altLang="zh-TW" baseline="0" dirty="0">
                <a:sym typeface="Wingdings" panose="05000000000000000000" pitchFamily="2" charset="2"/>
              </a:rPr>
              <a:t> 1 4 6 4 1</a:t>
            </a:r>
            <a:endParaRPr lang="en-US" altLang="zh-TW" dirty="0"/>
          </a:p>
          <a:p>
            <a:r>
              <a:rPr lang="en-US" altLang="zh-TW" dirty="0"/>
              <a:t>Spot </a:t>
            </a:r>
            <a:r>
              <a:rPr lang="zh-TW" altLang="en-US" dirty="0"/>
              <a:t>點</a:t>
            </a:r>
            <a:r>
              <a:rPr lang="en-US" altLang="zh-TW" dirty="0"/>
              <a:t>(</a:t>
            </a:r>
            <a:r>
              <a:rPr lang="zh-TW" altLang="en-US" dirty="0"/>
              <a:t>高點</a:t>
            </a:r>
            <a:r>
              <a:rPr lang="en-US" altLang="zh-TW" dirty="0"/>
              <a:t>)</a:t>
            </a:r>
            <a:r>
              <a:rPr lang="zh-TW" altLang="en-US" dirty="0"/>
              <a:t> </a:t>
            </a:r>
            <a:endParaRPr lang="en-US" altLang="zh-TW" dirty="0"/>
          </a:p>
          <a:p>
            <a:r>
              <a:rPr lang="en-US" altLang="zh-TW" dirty="0"/>
              <a:t>Ripple </a:t>
            </a:r>
            <a:r>
              <a:rPr lang="zh-TW" altLang="en-US" dirty="0"/>
              <a:t>漣漪 </a:t>
            </a:r>
            <a:endParaRPr lang="en-US" altLang="zh-TW" dirty="0"/>
          </a:p>
          <a:p>
            <a:r>
              <a:rPr lang="en-US" altLang="zh-TW" dirty="0"/>
              <a:t>Gabor (</a:t>
            </a:r>
            <a:r>
              <a:rPr lang="zh-TW" altLang="en-US" dirty="0"/>
              <a:t>ㄍㄚˇ ㄅㄡˋ</a:t>
            </a:r>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這幾個</a:t>
            </a:r>
            <a:r>
              <a:rPr lang="en-US" altLang="zh-TW" dirty="0"/>
              <a:t>kernel</a:t>
            </a:r>
            <a:r>
              <a:rPr lang="zh-TW" altLang="en-US" dirty="0"/>
              <a:t>比較容易</a:t>
            </a:r>
            <a:r>
              <a:rPr lang="en-US" altLang="zh-TW" dirty="0"/>
              <a:t>activate</a:t>
            </a:r>
            <a:r>
              <a:rPr lang="zh-TW" altLang="en-US" dirty="0"/>
              <a:t>這些屬性</a:t>
            </a:r>
            <a:endParaRPr lang="en-US" altLang="zh-TW" dirty="0"/>
          </a:p>
          <a:p>
            <a:endParaRPr lang="en-US" altLang="zh-TW" dirty="0"/>
          </a:p>
          <a:p>
            <a:r>
              <a:rPr lang="zh-TW" altLang="en-US" dirty="0"/>
              <a:t>如果看課本，也會有</a:t>
            </a:r>
            <a:r>
              <a:rPr lang="en-US" altLang="zh-TW" dirty="0"/>
              <a:t>L3</a:t>
            </a:r>
            <a:r>
              <a:rPr lang="zh-TW" altLang="en-US" dirty="0"/>
              <a:t> </a:t>
            </a:r>
            <a:r>
              <a:rPr lang="en-US" altLang="zh-TW" dirty="0"/>
              <a:t>L7</a:t>
            </a:r>
            <a:r>
              <a:rPr lang="zh-TW" altLang="en-US" dirty="0"/>
              <a:t>這種</a:t>
            </a:r>
            <a:r>
              <a:rPr lang="en-US" altLang="zh-TW" dirty="0"/>
              <a:t>3</a:t>
            </a:r>
            <a:r>
              <a:rPr lang="zh-TW" altLang="en-US" dirty="0"/>
              <a:t>或</a:t>
            </a:r>
            <a:r>
              <a:rPr lang="en-US" altLang="zh-TW" dirty="0"/>
              <a:t>7</a:t>
            </a:r>
            <a:r>
              <a:rPr lang="zh-TW" altLang="en-US" dirty="0"/>
              <a:t>個</a:t>
            </a:r>
            <a:r>
              <a:rPr lang="en-US" altLang="zh-TW" dirty="0"/>
              <a:t>element</a:t>
            </a:r>
            <a:r>
              <a:rPr lang="zh-TW" altLang="en-US" dirty="0"/>
              <a:t>的陣列</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69</a:t>
            </a:fld>
            <a:endParaRPr lang="zh-TW" altLang="en-US"/>
          </a:p>
        </p:txBody>
      </p:sp>
    </p:spTree>
    <p:extLst>
      <p:ext uri="{BB962C8B-B14F-4D97-AF65-F5344CB8AC3E}">
        <p14:creationId xmlns:p14="http://schemas.microsoft.com/office/powerpoint/2010/main" val="15060311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1D</a:t>
            </a:r>
            <a:r>
              <a:rPr lang="zh-TW" altLang="en-US" dirty="0"/>
              <a:t> 如何到 </a:t>
            </a:r>
            <a:r>
              <a:rPr lang="en-US" altLang="zh-TW" dirty="0"/>
              <a:t>2D</a:t>
            </a:r>
            <a:r>
              <a:rPr lang="zh-TW" altLang="en-US" dirty="0"/>
              <a:t>？</a:t>
            </a:r>
            <a:endParaRPr lang="en-US" altLang="zh-TW" dirty="0"/>
          </a:p>
          <a:p>
            <a:endParaRPr lang="en-US" altLang="zh-TW" dirty="0"/>
          </a:p>
          <a:p>
            <a:r>
              <a:rPr lang="en-US" altLang="zh-TW" dirty="0"/>
              <a:t>ELSR</a:t>
            </a:r>
            <a:r>
              <a:rPr lang="zh-TW" altLang="en-US" dirty="0"/>
              <a:t>取排列組合 </a:t>
            </a:r>
            <a:endParaRPr lang="en-US" altLang="zh-TW" dirty="0"/>
          </a:p>
          <a:p>
            <a:endParaRPr lang="en-US" altLang="zh-TW" dirty="0"/>
          </a:p>
          <a:p>
            <a:r>
              <a:rPr lang="zh-TW" altLang="en-US" dirty="0"/>
              <a:t>第一個</a:t>
            </a:r>
            <a:r>
              <a:rPr lang="en-US" altLang="zh-TW" dirty="0"/>
              <a:t>transpose</a:t>
            </a:r>
            <a:r>
              <a:rPr lang="zh-TW" altLang="en-US" dirty="0"/>
              <a:t>後與第二個相乘 可以得到 </a:t>
            </a:r>
            <a:r>
              <a:rPr lang="en-US" altLang="zh-TW" dirty="0"/>
              <a:t>2D</a:t>
            </a:r>
            <a:r>
              <a:rPr lang="zh-TW" altLang="en-US" dirty="0"/>
              <a:t> </a:t>
            </a:r>
            <a:r>
              <a:rPr lang="en-US" altLang="zh-TW" dirty="0"/>
              <a:t>kernel</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70</a:t>
            </a:fld>
            <a:endParaRPr lang="zh-TW" altLang="en-US"/>
          </a:p>
        </p:txBody>
      </p:sp>
    </p:spTree>
    <p:extLst>
      <p:ext uri="{BB962C8B-B14F-4D97-AF65-F5344CB8AC3E}">
        <p14:creationId xmlns:p14="http://schemas.microsoft.com/office/powerpoint/2010/main" val="3955705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共有</a:t>
            </a:r>
            <a:r>
              <a:rPr lang="en-US" altLang="zh-TW" sz="1200" b="0" i="0" kern="1200" dirty="0">
                <a:solidFill>
                  <a:schemeClr val="tx1"/>
                </a:solidFill>
                <a:effectLst/>
                <a:latin typeface="+mn-lt"/>
                <a:ea typeface="+mn-ea"/>
                <a:cs typeface="+mn-cs"/>
              </a:rPr>
              <a:t>16</a:t>
            </a:r>
            <a:r>
              <a:rPr lang="zh-TW" altLang="en-US" sz="1200" b="0" i="0" kern="1200" dirty="0">
                <a:solidFill>
                  <a:schemeClr val="tx1"/>
                </a:solidFill>
                <a:effectLst/>
                <a:latin typeface="+mn-lt"/>
                <a:ea typeface="+mn-ea"/>
                <a:cs typeface="+mn-cs"/>
              </a:rPr>
              <a:t>個</a:t>
            </a:r>
            <a:r>
              <a:rPr lang="en-US" altLang="zh-TW" sz="1200" b="0" i="0" kern="1200" dirty="0">
                <a:solidFill>
                  <a:schemeClr val="tx1"/>
                </a:solidFill>
                <a:effectLst/>
                <a:latin typeface="+mn-lt"/>
                <a:ea typeface="+mn-ea"/>
                <a:cs typeface="+mn-cs"/>
              </a:rPr>
              <a:t>5x5</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kernels</a:t>
            </a:r>
            <a:r>
              <a:rPr lang="zh-TW" altLang="en-US" sz="1200" b="0" i="0" kern="1200" dirty="0">
                <a:solidFill>
                  <a:schemeClr val="tx1"/>
                </a:solidFill>
                <a:effectLst/>
                <a:latin typeface="+mn-lt"/>
                <a:ea typeface="+mn-ea"/>
                <a:cs typeface="+mn-cs"/>
              </a:rPr>
              <a:t>，但有些重複，有些只有方向上的差異，不需要重複運算，最後剩下</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個</a:t>
            </a:r>
            <a:r>
              <a:rPr lang="en-US" altLang="zh-TW" sz="1200" b="0" i="0" kern="1200" dirty="0" err="1">
                <a:solidFill>
                  <a:schemeClr val="tx1"/>
                </a:solidFill>
                <a:effectLst/>
                <a:latin typeface="+mn-lt"/>
                <a:ea typeface="+mn-ea"/>
                <a:cs typeface="+mn-cs"/>
              </a:rPr>
              <a:t>kenels</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s</a:t>
            </a:r>
          </a:p>
          <a:p>
            <a:r>
              <a:rPr lang="zh-TW" altLang="en-US" sz="1200" b="0" i="0" kern="1200" dirty="0">
                <a:solidFill>
                  <a:schemeClr val="tx1"/>
                </a:solidFill>
                <a:effectLst/>
                <a:latin typeface="+mn-lt"/>
                <a:ea typeface="+mn-ea"/>
                <a:cs typeface="+mn-cs"/>
              </a:rPr>
              <a:t>通過求和像素周圍附近的濾波器輸出的絕對值的總和來計算每個像素的能量 </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定義</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個功能</a:t>
            </a:r>
            <a:r>
              <a:rPr lang="zh-TW" altLang="en-US" sz="1200" b="0" i="0" kern="1200" baseline="0" dirty="0">
                <a:solidFill>
                  <a:schemeClr val="tx1"/>
                </a:solidFill>
                <a:effectLst/>
                <a:latin typeface="+mn-lt"/>
                <a:ea typeface="+mn-ea"/>
                <a:cs typeface="+mn-cs"/>
              </a:rPr>
              <a:t> </a:t>
            </a:r>
            <a:r>
              <a:rPr lang="en-US" altLang="zh-TW" sz="1200" b="0" i="0" kern="1200" baseline="0" dirty="0">
                <a:solidFill>
                  <a:schemeClr val="tx1"/>
                </a:solidFill>
                <a:effectLst/>
                <a:latin typeface="+mn-lt"/>
                <a:ea typeface="+mn-ea"/>
                <a:cs typeface="+mn-cs"/>
              </a:rPr>
              <a:t>kernel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71</a:t>
            </a:fld>
            <a:endParaRPr lang="zh-TW" altLang="en-US"/>
          </a:p>
        </p:txBody>
      </p:sp>
    </p:spTree>
    <p:extLst>
      <p:ext uri="{BB962C8B-B14F-4D97-AF65-F5344CB8AC3E}">
        <p14:creationId xmlns:p14="http://schemas.microsoft.com/office/powerpoint/2010/main" val="3660310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三張圖我們大致上可以分辨出這些物件</a:t>
            </a:r>
            <a:endParaRPr lang="en-US" altLang="zh-TW" dirty="0"/>
          </a:p>
          <a:p>
            <a:endParaRPr lang="en-US" altLang="zh-TW" dirty="0"/>
          </a:p>
          <a:p>
            <a:r>
              <a:rPr lang="en-US" altLang="zh-TW" dirty="0"/>
              <a:t>Ex</a:t>
            </a:r>
            <a:r>
              <a:rPr lang="zh-TW" altLang="en-US" dirty="0"/>
              <a:t>：</a:t>
            </a:r>
            <a:r>
              <a:rPr lang="en-US" altLang="zh-TW" dirty="0"/>
              <a:t>tiger</a:t>
            </a:r>
            <a:r>
              <a:rPr lang="en-US" altLang="zh-TW" baseline="0" dirty="0"/>
              <a:t> R5R5</a:t>
            </a:r>
            <a:r>
              <a:rPr lang="zh-TW" altLang="en-US" baseline="0" dirty="0"/>
              <a:t>，</a:t>
            </a:r>
            <a:r>
              <a:rPr lang="en-US" altLang="zh-TW" baseline="0" dirty="0"/>
              <a:t>S5L5</a:t>
            </a:r>
            <a:r>
              <a:rPr lang="zh-TW" altLang="en-US" baseline="0" dirty="0"/>
              <a:t>數值偏大，可以以此來分類</a:t>
            </a:r>
            <a:endParaRPr lang="en-US" altLang="zh-TW" baseline="0" dirty="0"/>
          </a:p>
          <a:p>
            <a:endParaRPr lang="en-US" altLang="zh-TW" baseline="0" dirty="0"/>
          </a:p>
          <a:p>
            <a:r>
              <a:rPr lang="en-US" altLang="zh-TW" baseline="0" dirty="0"/>
              <a:t>Grass </a:t>
            </a:r>
            <a:r>
              <a:rPr lang="zh-TW" altLang="en-US" baseline="0" dirty="0"/>
              <a:t>在</a:t>
            </a:r>
            <a:r>
              <a:rPr lang="en-US" altLang="zh-TW" baseline="0" dirty="0"/>
              <a:t>R5R5</a:t>
            </a:r>
            <a:r>
              <a:rPr lang="zh-TW" altLang="en-US" baseline="0" dirty="0"/>
              <a:t>會有最大的數值</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72</a:t>
            </a:fld>
            <a:endParaRPr lang="zh-TW" altLang="en-US"/>
          </a:p>
        </p:txBody>
      </p:sp>
    </p:spTree>
    <p:extLst>
      <p:ext uri="{BB962C8B-B14F-4D97-AF65-F5344CB8AC3E}">
        <p14:creationId xmlns:p14="http://schemas.microsoft.com/office/powerpoint/2010/main" val="29111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可以大致將物體做區分，但我覺得比</a:t>
            </a:r>
            <a:r>
              <a:rPr lang="en-US" altLang="zh-TW" dirty="0"/>
              <a:t>DL</a:t>
            </a:r>
            <a:r>
              <a:rPr lang="zh-TW" altLang="en-US" dirty="0"/>
              <a:t>差很多，但在以前這是還不錯的結果</a:t>
            </a:r>
            <a:endParaRPr lang="en-US" altLang="zh-TW" dirty="0"/>
          </a:p>
          <a:p>
            <a:endParaRPr lang="en-US" altLang="zh-TW" dirty="0"/>
          </a:p>
          <a:p>
            <a:r>
              <a:rPr lang="zh-TW" altLang="en-US" dirty="0"/>
              <a:t>不過課本提到，此一方法與</a:t>
            </a:r>
            <a:r>
              <a:rPr lang="en-US" altLang="zh-TW" sz="1200" dirty="0">
                <a:latin typeface="Times New Roman" panose="02020603050405020304" pitchFamily="18" charset="0"/>
                <a:cs typeface="Times New Roman" panose="02020603050405020304" pitchFamily="18" charset="0"/>
              </a:rPr>
              <a:t>Co-Occurrence</a:t>
            </a:r>
            <a:r>
              <a:rPr lang="en-US" altLang="zh-TW" baseline="0" dirty="0"/>
              <a:t> matrix</a:t>
            </a:r>
            <a:r>
              <a:rPr lang="zh-TW" altLang="en-US" baseline="0" dirty="0"/>
              <a:t>相比效果好很多</a:t>
            </a:r>
            <a:endParaRPr lang="en-US" altLang="zh-TW" baseline="0" dirty="0"/>
          </a:p>
          <a:p>
            <a:endParaRPr lang="en-US" altLang="zh-TW" baseline="0" dirty="0"/>
          </a:p>
          <a:p>
            <a:r>
              <a:rPr lang="en-US" altLang="zh-TW" baseline="0" dirty="0"/>
              <a:t>(</a:t>
            </a:r>
            <a:r>
              <a:rPr lang="zh-TW" altLang="en-US" baseline="0" dirty="0"/>
              <a:t> </a:t>
            </a:r>
            <a:r>
              <a:rPr lang="en-US" altLang="zh-TW" baseline="0" dirty="0"/>
              <a:t>Law’s</a:t>
            </a:r>
            <a:r>
              <a:rPr lang="zh-TW" altLang="en-US" baseline="0" dirty="0"/>
              <a:t>有做一個實驗，他</a:t>
            </a:r>
            <a:r>
              <a:rPr lang="en-US" altLang="zh-TW" baseline="0" dirty="0"/>
              <a:t>8</a:t>
            </a:r>
            <a:r>
              <a:rPr lang="zh-TW" altLang="en-US" baseline="0" dirty="0"/>
              <a:t>種</a:t>
            </a:r>
            <a:r>
              <a:rPr lang="en-US" altLang="zh-TW" baseline="0" dirty="0"/>
              <a:t>texture</a:t>
            </a:r>
            <a:r>
              <a:rPr lang="zh-TW" altLang="en-US" baseline="0" dirty="0"/>
              <a:t>做比較，結果發現用這種方式的結果準確率達到</a:t>
            </a:r>
            <a:r>
              <a:rPr lang="en-US" altLang="zh-TW" baseline="0" dirty="0"/>
              <a:t>94%</a:t>
            </a:r>
            <a:r>
              <a:rPr lang="zh-TW" altLang="en-US" baseline="0" dirty="0"/>
              <a:t> 而</a:t>
            </a:r>
            <a:r>
              <a:rPr lang="en-US" altLang="zh-TW" baseline="0" dirty="0"/>
              <a:t>co-occurrence matrix</a:t>
            </a:r>
            <a:r>
              <a:rPr lang="zh-TW" altLang="en-US" baseline="0" dirty="0"/>
              <a:t>只有</a:t>
            </a:r>
            <a:r>
              <a:rPr lang="en-US" altLang="zh-TW" baseline="0" dirty="0"/>
              <a:t>72%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73</a:t>
            </a:fld>
            <a:endParaRPr lang="zh-TW" altLang="en-US"/>
          </a:p>
        </p:txBody>
      </p:sp>
    </p:spTree>
    <p:extLst>
      <p:ext uri="{BB962C8B-B14F-4D97-AF65-F5344CB8AC3E}">
        <p14:creationId xmlns:p14="http://schemas.microsoft.com/office/powerpoint/2010/main" val="33913481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74</a:t>
            </a:fld>
            <a:endParaRPr lang="zh-TW" altLang="en-US"/>
          </a:p>
        </p:txBody>
      </p:sp>
    </p:spTree>
    <p:extLst>
      <p:ext uri="{BB962C8B-B14F-4D97-AF65-F5344CB8AC3E}">
        <p14:creationId xmlns:p14="http://schemas.microsoft.com/office/powerpoint/2010/main" val="363689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在做影像處理的時候</a:t>
            </a:r>
            <a:r>
              <a:rPr lang="en-US" altLang="zh-TW" dirty="0"/>
              <a:t>image</a:t>
            </a:r>
            <a:r>
              <a:rPr lang="zh-TW" altLang="en-US" dirty="0"/>
              <a:t>裡面有</a:t>
            </a:r>
            <a:r>
              <a:rPr lang="en-US" altLang="zh-TW" dirty="0"/>
              <a:t>pixel</a:t>
            </a:r>
            <a:r>
              <a:rPr lang="zh-TW" altLang="en-US" dirty="0"/>
              <a:t> 那每一個</a:t>
            </a:r>
            <a:r>
              <a:rPr lang="en-US" altLang="zh-TW" dirty="0"/>
              <a:t>pixel</a:t>
            </a:r>
            <a:r>
              <a:rPr lang="zh-TW" altLang="en-US" dirty="0"/>
              <a:t>組成可以得到一個</a:t>
            </a:r>
            <a:r>
              <a:rPr lang="en-US" altLang="zh-TW" dirty="0"/>
              <a:t>image </a:t>
            </a:r>
          </a:p>
          <a:p>
            <a:r>
              <a:rPr lang="zh-TW" altLang="en-US" dirty="0"/>
              <a:t>那</a:t>
            </a:r>
            <a:r>
              <a:rPr lang="en-US" altLang="zh-TW" dirty="0"/>
              <a:t>texture</a:t>
            </a:r>
            <a:r>
              <a:rPr lang="zh-TW" altLang="en-US" dirty="0"/>
              <a:t>也有一個叫做</a:t>
            </a:r>
            <a:r>
              <a:rPr lang="en-US" altLang="zh-TW" dirty="0" err="1"/>
              <a:t>texel</a:t>
            </a:r>
            <a:r>
              <a:rPr lang="zh-TW" altLang="en-US" dirty="0"/>
              <a:t>的東西 </a:t>
            </a:r>
            <a:endParaRPr lang="en-US" altLang="zh-TW" dirty="0"/>
          </a:p>
          <a:p>
            <a:r>
              <a:rPr lang="zh-TW" altLang="en-US" dirty="0"/>
              <a:t>跟</a:t>
            </a:r>
            <a:r>
              <a:rPr lang="en-US" altLang="zh-TW" dirty="0" err="1"/>
              <a:t>texel</a:t>
            </a:r>
            <a:r>
              <a:rPr lang="zh-TW" altLang="en-US" dirty="0"/>
              <a:t>很像的東西叫做</a:t>
            </a:r>
            <a:r>
              <a:rPr lang="en-US" altLang="zh-TW" dirty="0">
                <a:latin typeface="Times New Roman" panose="02020603050405020304" pitchFamily="18" charset="0"/>
                <a:cs typeface="Times New Roman" panose="02020603050405020304" pitchFamily="18" charset="0"/>
              </a:rPr>
              <a:t>Texture Primitive</a:t>
            </a:r>
          </a:p>
          <a:p>
            <a:r>
              <a:rPr lang="zh-TW" altLang="en-US" dirty="0"/>
              <a:t>待會會做介紹</a:t>
            </a:r>
            <a:endParaRPr lang="en-US" altLang="zh-TW" dirty="0"/>
          </a:p>
          <a:p>
            <a:endParaRPr lang="en-US" altLang="zh-TW" dirty="0"/>
          </a:p>
          <a:p>
            <a:endParaRPr lang="en-US" altLang="zh-TW" dirty="0"/>
          </a:p>
          <a:p>
            <a:endParaRPr lang="en-US" altLang="zh-TW" baseline="0" dirty="0"/>
          </a:p>
          <a:p>
            <a:r>
              <a:rPr lang="en-US" altLang="zh-TW" dirty="0"/>
              <a:t>Primitive</a:t>
            </a:r>
            <a:r>
              <a:rPr lang="en-US" altLang="zh-TW" baseline="0" dirty="0"/>
              <a:t> </a:t>
            </a:r>
            <a:r>
              <a:rPr lang="zh-TW" altLang="en-US" baseline="0" dirty="0"/>
              <a:t>元件</a:t>
            </a:r>
            <a:endParaRPr lang="en-US" altLang="zh-TW" baseline="0" dirty="0"/>
          </a:p>
          <a:p>
            <a:endParaRPr lang="en-US" altLang="zh-TW" baseline="0" dirty="0"/>
          </a:p>
          <a:p>
            <a:r>
              <a:rPr lang="zh-TW" altLang="en-US" baseline="0" dirty="0"/>
              <a:t>如果要了解一個</a:t>
            </a:r>
            <a:r>
              <a:rPr lang="en-US" altLang="zh-TW" baseline="0" dirty="0"/>
              <a:t>texture</a:t>
            </a:r>
            <a:r>
              <a:rPr lang="zh-TW" altLang="en-US" baseline="0" dirty="0"/>
              <a:t>需要了解他的基本組成</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8</a:t>
            </a:fld>
            <a:endParaRPr lang="en-US"/>
          </a:p>
        </p:txBody>
      </p:sp>
    </p:spTree>
    <p:extLst>
      <p:ext uri="{BB962C8B-B14F-4D97-AF65-F5344CB8AC3E}">
        <p14:creationId xmlns:p14="http://schemas.microsoft.com/office/powerpoint/2010/main" val="1202448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剛剛都是以空間、頻率的方式</a:t>
            </a:r>
            <a:r>
              <a:rPr lang="zh-TW" altLang="en-US" dirty="0"/>
              <a:t>來判別紋理，現在試著</a:t>
            </a:r>
            <a:r>
              <a:rPr lang="zh-TW" altLang="en-US" sz="1200" b="0" i="0" kern="1200" dirty="0">
                <a:solidFill>
                  <a:schemeClr val="tx1"/>
                </a:solidFill>
                <a:effectLst/>
                <a:latin typeface="+mn-lt"/>
                <a:ea typeface="+mn-ea"/>
                <a:cs typeface="+mn-cs"/>
              </a:rPr>
              <a:t>根據</a:t>
            </a:r>
            <a:r>
              <a:rPr lang="zh-TW" altLang="en-US" sz="1200" b="1" i="0" kern="1200" dirty="0">
                <a:solidFill>
                  <a:schemeClr val="tx1"/>
                </a:solidFill>
                <a:effectLst/>
                <a:latin typeface="+mn-lt"/>
                <a:ea typeface="+mn-ea"/>
                <a:cs typeface="+mn-cs"/>
              </a:rPr>
              <a:t>每單位面積的邊緣度來判斷紋理</a:t>
            </a:r>
            <a:r>
              <a:rPr lang="en-US" altLang="zh-TW" dirty="0"/>
              <a:t>(</a:t>
            </a:r>
            <a:r>
              <a:rPr lang="zh-TW" altLang="en-US" dirty="0"/>
              <a:t>邊緣密度、邊緣方向</a:t>
            </a:r>
            <a:r>
              <a:rPr lang="en-US" altLang="zh-TW" dirty="0"/>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也就是可以根據一個</a:t>
            </a:r>
            <a:r>
              <a:rPr lang="en-US" altLang="zh-TW" sz="1200" b="0" i="0" kern="1200" dirty="0">
                <a:solidFill>
                  <a:schemeClr val="tx1"/>
                </a:solidFill>
                <a:effectLst/>
                <a:latin typeface="+mn-lt"/>
                <a:ea typeface="+mn-ea"/>
                <a:cs typeface="+mn-cs"/>
              </a:rPr>
              <a:t>image</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edge</a:t>
            </a:r>
            <a:r>
              <a:rPr lang="zh-TW" altLang="en-US" sz="1200" b="0" i="0" kern="1200" dirty="0">
                <a:solidFill>
                  <a:schemeClr val="tx1"/>
                </a:solidFill>
                <a:effectLst/>
                <a:latin typeface="+mn-lt"/>
                <a:ea typeface="+mn-ea"/>
                <a:cs typeface="+mn-cs"/>
              </a:rPr>
              <a:t>的特定，來推出</a:t>
            </a:r>
            <a:r>
              <a:rPr lang="en-US" altLang="zh-TW" sz="1200" b="0" i="0" kern="1200" dirty="0">
                <a:solidFill>
                  <a:schemeClr val="tx1"/>
                </a:solidFill>
                <a:effectLst/>
                <a:latin typeface="+mn-lt"/>
                <a:ea typeface="+mn-ea"/>
                <a:cs typeface="+mn-cs"/>
              </a:rPr>
              <a:t>image</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property</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75</a:t>
            </a:fld>
            <a:endParaRPr lang="zh-TW" altLang="en-US"/>
          </a:p>
        </p:txBody>
      </p:sp>
    </p:spTree>
    <p:extLst>
      <p:ext uri="{BB962C8B-B14F-4D97-AF65-F5344CB8AC3E}">
        <p14:creationId xmlns:p14="http://schemas.microsoft.com/office/powerpoint/2010/main" val="2968056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第七章提到的</a:t>
            </a:r>
            <a:r>
              <a:rPr lang="en-US" altLang="zh-TW" dirty="0"/>
              <a:t>edge</a:t>
            </a:r>
            <a:r>
              <a:rPr lang="zh-TW" altLang="en-US" dirty="0"/>
              <a:t> </a:t>
            </a:r>
            <a:r>
              <a:rPr lang="en-US" altLang="zh-TW" dirty="0"/>
              <a:t>detector</a:t>
            </a:r>
            <a:r>
              <a:rPr lang="zh-TW" altLang="en-US" dirty="0"/>
              <a:t>方式</a:t>
            </a:r>
            <a:endParaRPr lang="en-US" altLang="zh-TW" dirty="0"/>
          </a:p>
          <a:p>
            <a:endParaRPr lang="en-US" altLang="zh-TW" dirty="0"/>
          </a:p>
          <a:p>
            <a:r>
              <a:rPr lang="en-US" altLang="zh-TW" dirty="0"/>
              <a:t>Edge</a:t>
            </a:r>
            <a:r>
              <a:rPr lang="en-US" altLang="zh-TW" baseline="0" dirty="0"/>
              <a:t> detector </a:t>
            </a:r>
            <a:r>
              <a:rPr lang="zh-TW" altLang="en-US" baseline="0" dirty="0"/>
              <a:t>可以得到</a:t>
            </a:r>
            <a:r>
              <a:rPr lang="en-US" altLang="zh-TW" baseline="0" dirty="0"/>
              <a:t>edge</a:t>
            </a:r>
            <a:r>
              <a:rPr lang="zh-TW" altLang="en-US" baseline="0" dirty="0"/>
              <a:t>的</a:t>
            </a:r>
            <a:r>
              <a:rPr lang="en-US" altLang="zh-TW" baseline="0" dirty="0"/>
              <a:t>size(density)</a:t>
            </a:r>
            <a:r>
              <a:rPr lang="zh-TW" altLang="en-US" baseline="0" dirty="0"/>
              <a:t>或方向等</a:t>
            </a:r>
            <a:r>
              <a:rPr lang="en-US" altLang="zh-TW" baseline="0" dirty="0"/>
              <a:t> </a:t>
            </a:r>
            <a:endParaRPr lang="en-US" altLang="zh-TW" dirty="0"/>
          </a:p>
          <a:p>
            <a:br>
              <a:rPr lang="zh-TW" altLang="en-US" dirty="0"/>
            </a:br>
            <a:r>
              <a:rPr lang="zh-TW" altLang="en-US" sz="1200" b="0" i="0" kern="1200" dirty="0">
                <a:solidFill>
                  <a:schemeClr val="tx1"/>
                </a:solidFill>
                <a:effectLst/>
                <a:latin typeface="+mn-lt"/>
                <a:ea typeface="+mn-ea"/>
                <a:cs typeface="+mn-cs"/>
              </a:rPr>
              <a:t>邊緣密度和方向 將邊緣檢測器用作紋理分析的第一步。</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 固定大小區域中邊緣像素的數量告訴我們該區域有密集。 </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邊緣的方向也有助於表示紋理。</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76</a:t>
            </a:fld>
            <a:endParaRPr lang="zh-TW" altLang="en-US"/>
          </a:p>
        </p:txBody>
      </p:sp>
    </p:spTree>
    <p:extLst>
      <p:ext uri="{BB962C8B-B14F-4D97-AF65-F5344CB8AC3E}">
        <p14:creationId xmlns:p14="http://schemas.microsoft.com/office/powerpoint/2010/main" val="345030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課本舉了這兩個例子</a:t>
                </a:r>
                <a:endParaRPr lang="en-US" altLang="zh-TW" dirty="0"/>
              </a:p>
              <a:p>
                <a:endParaRPr lang="en-US" altLang="zh-TW" dirty="0"/>
              </a:p>
              <a:p>
                <a:r>
                  <a:rPr lang="en-US" altLang="zh-TW" dirty="0"/>
                  <a:t>1.</a:t>
                </a:r>
                <a:r>
                  <a:rPr lang="zh-TW" altLang="en-US" dirty="0"/>
                  <a:t>給定一個有</a:t>
                </a:r>
                <a:r>
                  <a:rPr lang="en-US" altLang="zh-TW" dirty="0"/>
                  <a:t>N</a:t>
                </a:r>
                <a:r>
                  <a:rPr lang="en-US" altLang="zh-TW" baseline="0" dirty="0"/>
                  <a:t> pixel</a:t>
                </a:r>
                <a:r>
                  <a:rPr lang="zh-TW" altLang="en-US" baseline="0" dirty="0"/>
                  <a:t>的</a:t>
                </a:r>
                <a:r>
                  <a:rPr lang="en-US" altLang="zh-TW" baseline="0" dirty="0"/>
                  <a:t>Region</a:t>
                </a:r>
                <a:r>
                  <a:rPr lang="zh-TW" altLang="en-US" baseline="0" dirty="0"/>
                  <a:t>，</a:t>
                </a:r>
                <a:r>
                  <a:rPr lang="en-US" altLang="zh-TW" baseline="0" dirty="0"/>
                  <a:t>p</a:t>
                </a:r>
                <a:r>
                  <a:rPr lang="zh-TW" altLang="en-US" baseline="0" dirty="0"/>
                  <a:t>占多少</a:t>
                </a:r>
                <a14:m>
                  <m:oMath xmlns:m="http://schemas.openxmlformats.org/officeDocument/2006/math">
                    <m:r>
                      <a:rPr lang="en-US" altLang="zh-TW" b="0" i="0" smtClean="0">
                        <a:latin typeface="Cambria Math" panose="02040503050406030204" pitchFamily="18" charset="0"/>
                      </a:rPr>
                      <m:t>, </m:t>
                    </m:r>
                    <m:r>
                      <m:rPr>
                        <m:sty m:val="p"/>
                      </m:rPr>
                      <a:rPr lang="en-US" altLang="zh-TW" b="0" i="0" smtClean="0">
                        <a:latin typeface="Cambria Math" panose="02040503050406030204" pitchFamily="18" charset="0"/>
                      </a:rPr>
                      <m:t>P</m:t>
                    </m:r>
                    <m:r>
                      <a:rPr lang="zh-TW" altLang="en-US" b="0" i="1" smtClean="0">
                        <a:latin typeface="Cambria Math" panose="02040503050406030204" pitchFamily="18" charset="0"/>
                      </a:rPr>
                      <m:t>屬於</m:t>
                    </m:r>
                    <m:r>
                      <a:rPr lang="zh-TW" altLang="en-US" b="0" i="1" smtClean="0">
                        <a:latin typeface="Cambria Math" panose="02040503050406030204" pitchFamily="18" charset="0"/>
                      </a:rPr>
                      <m:t> </m:t>
                    </m:r>
                    <m:r>
                      <a:rPr lang="en-US" altLang="zh-TW" i="1" smtClean="0">
                        <a:latin typeface="Cambria Math" panose="02040503050406030204" pitchFamily="18" charset="0"/>
                      </a:rPr>
                      <m:t>𝑔𝑟𝑎𝑑𝑖𝑒𝑛𝑡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r>
                      <a:rPr lang="en-US" altLang="zh-TW" i="1" smtClean="0">
                        <a:latin typeface="Cambria Math" panose="02040503050406030204" pitchFamily="18" charset="0"/>
                      </a:rPr>
                      <m:t>(</m:t>
                    </m:r>
                    <m:r>
                      <a:rPr lang="zh-TW" altLang="en-US" i="1" smtClean="0">
                        <a:latin typeface="Cambria Math" panose="02040503050406030204" pitchFamily="18" charset="0"/>
                      </a:rPr>
                      <m:t>傾斜大小</m:t>
                    </m:r>
                    <m:r>
                      <a:rPr lang="en-US" altLang="zh-TW" i="1" smtClean="0">
                        <a:latin typeface="Cambria Math" panose="02040503050406030204" pitchFamily="18" charset="0"/>
                      </a:rPr>
                      <m:t>)</m:t>
                    </m:r>
                    <m:r>
                      <a:rPr lang="zh-TW" altLang="en-US" i="1" smtClean="0">
                        <a:latin typeface="Cambria Math" panose="02040503050406030204" pitchFamily="18" charset="0"/>
                      </a:rPr>
                      <m:t> </m:t>
                    </m:r>
                    <m:r>
                      <a:rPr lang="en-US" altLang="zh-TW" i="1" smtClean="0">
                        <a:latin typeface="Cambria Math" panose="02040503050406030204" pitchFamily="18" charset="0"/>
                      </a:rPr>
                      <m:t>(</m:t>
                    </m:r>
                    <m:r>
                      <a:rPr lang="zh-TW" altLang="en-US" i="1">
                        <a:latin typeface="Cambria Math" panose="02040503050406030204" pitchFamily="18" charset="0"/>
                      </a:rPr>
                      <m:t>計算</m:t>
                    </m:r>
                  </m:oMath>
                </a14:m>
                <a:r>
                  <a:rPr lang="zh-TW" altLang="en-US" dirty="0"/>
                  <a:t>梯度強度，可以得到物體的骨架</a:t>
                </a:r>
                <a:r>
                  <a:rPr lang="en-US" altLang="zh-TW" dirty="0"/>
                  <a:t>)</a:t>
                </a:r>
                <a:r>
                  <a:rPr lang="zh-TW" altLang="en-US" dirty="0"/>
                  <a:t>，滿足某個數值的門檻</a:t>
                </a:r>
                <a:endParaRPr lang="en-US" altLang="zh-TW" dirty="0"/>
              </a:p>
              <a:p>
                <a:endParaRPr lang="en-US" altLang="zh-TW" dirty="0"/>
              </a:p>
              <a:p>
                <a:r>
                  <a:rPr lang="en-US" altLang="zh-TW" dirty="0"/>
                  <a:t>2.</a:t>
                </a:r>
                <a:r>
                  <a:rPr lang="zh-TW" altLang="en-US" dirty="0"/>
                  <a:t> 對於一個</a:t>
                </a:r>
                <a:r>
                  <a:rPr lang="en-US" altLang="zh-TW" dirty="0"/>
                  <a:t>Region R</a:t>
                </a:r>
                <a:r>
                  <a:rPr lang="zh-TW" altLang="en-US" dirty="0"/>
                  <a:t>來說，可以直接畫出他的</a:t>
                </a:r>
                <a:r>
                  <a:rPr lang="en-US" altLang="zh-TW" dirty="0"/>
                  <a:t>magnitude</a:t>
                </a:r>
                <a:r>
                  <a:rPr lang="zh-TW" altLang="en-US" dirty="0"/>
                  <a:t>與</a:t>
                </a:r>
                <a:r>
                  <a:rPr lang="en-US" altLang="zh-TW" dirty="0"/>
                  <a:t>direction</a:t>
                </a:r>
                <a:r>
                  <a:rPr lang="zh-TW" altLang="en-US" dirty="0"/>
                  <a:t>的</a:t>
                </a:r>
                <a:r>
                  <a:rPr lang="en-US" altLang="zh-TW" dirty="0"/>
                  <a:t>X,Y</a:t>
                </a:r>
                <a:r>
                  <a:rPr lang="zh-TW" altLang="en-US" dirty="0"/>
                  <a:t>圖 </a:t>
                </a:r>
                <a:r>
                  <a:rPr lang="en-US" altLang="zh-TW" dirty="0"/>
                  <a:t>(</a:t>
                </a:r>
                <a:r>
                  <a:rPr lang="zh-TW" altLang="en-US" dirty="0"/>
                  <a:t>邊緣強度直方圖和邊緣方向直方圖</a:t>
                </a:r>
                <a:r>
                  <a:rPr lang="en-US" altLang="zh-TW" dirty="0"/>
                  <a:t>)</a:t>
                </a:r>
                <a:r>
                  <a:rPr lang="zh-TW" altLang="en-US" dirty="0"/>
                  <a:t>，可以此分析出</a:t>
                </a:r>
                <a:r>
                  <a:rPr lang="en-US" altLang="zh-TW" dirty="0"/>
                  <a:t>region</a:t>
                </a:r>
                <a:r>
                  <a:rPr lang="zh-TW" altLang="en-US" dirty="0"/>
                  <a:t>的特性</a:t>
                </a:r>
                <a:endParaRPr lang="en-US" altLang="zh-TW" dirty="0"/>
              </a:p>
            </p:txBody>
          </p:sp>
        </mc:Choice>
        <mc:Fallback xmlns="">
          <p:sp>
            <p:nvSpPr>
              <p:cNvPr id="3" name="備忘稿版面配置區 2"/>
              <p:cNvSpPr>
                <a:spLocks noGrp="1"/>
              </p:cNvSpPr>
              <p:nvPr>
                <p:ph type="body" idx="1"/>
              </p:nvPr>
            </p:nvSpPr>
            <p:spPr/>
            <p:txBody>
              <a:bodyPr/>
              <a:lstStyle/>
              <a:p>
                <a:r>
                  <a:rPr lang="zh-TW" altLang="en-US" dirty="0"/>
                  <a:t>單位面積邊緣密度</a:t>
                </a:r>
                <a:r>
                  <a:rPr lang="en-US" altLang="zh-TW" dirty="0"/>
                  <a:t>:</a:t>
                </a:r>
                <a:r>
                  <a:rPr lang="zh-TW" altLang="en-US" dirty="0"/>
                  <a:t> 利用第七張提過的判斷邊緣方式，再多除一項面積 </a:t>
                </a:r>
                <a:r>
                  <a:rPr lang="en-US" altLang="zh-TW" dirty="0"/>
                  <a:t>N</a:t>
                </a:r>
              </a:p>
              <a:p>
                <a:r>
                  <a:rPr lang="en-US" altLang="zh-TW" sz="1200" dirty="0"/>
                  <a:t>Give pixels </a:t>
                </a:r>
                <a:r>
                  <a:rPr lang="en-US" altLang="zh-TW" sz="1200" i="0" dirty="0">
                    <a:latin typeface="Cambria Math" panose="02040503050406030204" pitchFamily="18" charset="0"/>
                  </a:rPr>
                  <a:t>𝑝</a:t>
                </a:r>
                <a:r>
                  <a:rPr lang="en-US" altLang="zh-TW" sz="1200" dirty="0"/>
                  <a:t> in a region:</a:t>
                </a:r>
                <a:r>
                  <a:rPr lang="zh-TW" altLang="en-US" sz="1200" dirty="0"/>
                  <a:t>給定一個區域，這個區域是</a:t>
                </a:r>
                <a:r>
                  <a:rPr lang="en-US" altLang="zh-TW" sz="1200" dirty="0"/>
                  <a:t>p </a:t>
                </a:r>
                <a:r>
                  <a:rPr lang="zh-TW" altLang="en-US" sz="1200" dirty="0"/>
                  <a:t>個</a:t>
                </a:r>
                <a:r>
                  <a:rPr lang="en-US" altLang="zh-TW" sz="1200" dirty="0"/>
                  <a:t>pixel</a:t>
                </a:r>
                <a:r>
                  <a:rPr lang="zh-TW" altLang="en-US" sz="1200" dirty="0"/>
                  <a:t>。</a:t>
                </a:r>
                <a:endParaRPr lang="en-US" altLang="zh-TW" b="0" i="1" dirty="0">
                  <a:latin typeface="Cambria Math" panose="02040503050406030204" pitchFamily="18" charset="0"/>
                  <a:ea typeface="Cambria Math" panose="02040503050406030204" pitchFamily="18" charset="0"/>
                </a:endParaRPr>
              </a:p>
              <a:p>
                <a:r>
                  <a:rPr lang="en-US" altLang="zh-TW" dirty="0"/>
                  <a:t>|P|</a:t>
                </a:r>
                <a:r>
                  <a:rPr lang="zh-TW" altLang="en-US" dirty="0"/>
                  <a:t> </a:t>
                </a:r>
                <a:r>
                  <a:rPr lang="en-US" altLang="zh-TW" dirty="0" err="1"/>
                  <a:t>gradient_magnitude</a:t>
                </a:r>
                <a:r>
                  <a:rPr lang="en-US" altLang="zh-TW" dirty="0"/>
                  <a:t>(p)&gt;= threshold|</a:t>
                </a:r>
                <a:r>
                  <a:rPr lang="zh-TW" altLang="en-US" dirty="0"/>
                  <a:t>表示是</a:t>
                </a:r>
                <a:r>
                  <a:rPr lang="en-US" altLang="zh-TW" dirty="0"/>
                  <a:t>edge</a:t>
                </a:r>
                <a:r>
                  <a:rPr lang="zh-TW" altLang="en-US" dirty="0"/>
                  <a:t>的人，整個式子表示單位面積下有多少屬於</a:t>
                </a:r>
                <a:r>
                  <a:rPr lang="en-US" altLang="zh-TW" dirty="0"/>
                  <a:t>edge</a:t>
                </a:r>
                <a:r>
                  <a:rPr lang="zh-TW" altLang="en-US" dirty="0"/>
                  <a:t>的</a:t>
                </a:r>
                <a:r>
                  <a:rPr lang="en-US" altLang="zh-TW" dirty="0"/>
                  <a:t>pixels</a:t>
                </a:r>
                <a:r>
                  <a:rPr lang="zh-TW" altLang="en-US" dirty="0"/>
                  <a:t>。</a:t>
                </a:r>
                <a:endParaRPr lang="en-US" altLang="zh-TW" dirty="0"/>
              </a:p>
              <a:p>
                <a:r>
                  <a:rPr lang="zh-TW" altLang="en-US" dirty="0"/>
                  <a:t>另外也可以去計算一個 範圍</a:t>
                </a:r>
                <a:r>
                  <a:rPr lang="en-US" altLang="zh-TW" dirty="0"/>
                  <a:t>R</a:t>
                </a:r>
                <a:r>
                  <a:rPr lang="zh-TW" altLang="en-US" dirty="0"/>
                  <a:t> 內的邊緣強度</a:t>
                </a:r>
                <a:r>
                  <a:rPr lang="en-US" altLang="zh-TW" dirty="0"/>
                  <a:t>(edge magnitude)</a:t>
                </a:r>
                <a:r>
                  <a:rPr lang="zh-TW" altLang="en-US" dirty="0"/>
                  <a:t>直方圖和邊緣方向直方圖</a:t>
                </a:r>
                <a:r>
                  <a:rPr lang="en-US" altLang="zh-TW" dirty="0"/>
                  <a:t>(edge direction)</a:t>
                </a:r>
              </a:p>
              <a:p>
                <a:endParaRPr lang="en-US" altLang="zh-TW" dirty="0"/>
              </a:p>
              <a:p>
                <a:r>
                  <a:rPr lang="zh-TW" altLang="en-US" dirty="0"/>
                  <a:t>都是去看</a:t>
                </a:r>
                <a:r>
                  <a:rPr lang="en-US" altLang="zh-TW" dirty="0"/>
                  <a:t>region</a:t>
                </a:r>
                <a:r>
                  <a:rPr lang="zh-TW" altLang="en-US" dirty="0"/>
                  <a:t>內的邊緣性質。</a:t>
                </a:r>
                <a:endParaRPr lang="en-US" altLang="zh-TW" dirty="0"/>
              </a:p>
              <a:p>
                <a:endParaRPr lang="en-US" altLang="zh-TW" dirty="0"/>
              </a:p>
              <a:p>
                <a:r>
                  <a:rPr lang="zh-TW" altLang="en-US" dirty="0"/>
                  <a:t>下面的式子 </a:t>
                </a:r>
                <a:r>
                  <a:rPr lang="en-US" altLang="zh-TW" sz="1200" b="0" i="0" kern="1200" dirty="0">
                    <a:solidFill>
                      <a:schemeClr val="tx1"/>
                    </a:solidFill>
                    <a:effectLst/>
                    <a:latin typeface="+mn-lt"/>
                    <a:ea typeface="+mn-ea"/>
                    <a:cs typeface="+mn-cs"/>
                  </a:rPr>
                  <a:t>is a quantitative texture description of region R.</a:t>
                </a:r>
                <a:endParaRPr lang="en-US" altLang="zh-TW" dirty="0"/>
              </a:p>
              <a:p>
                <a:endParaRPr lang="en-US" altLang="zh-TW" dirty="0"/>
              </a:p>
              <a:p>
                <a:r>
                  <a:rPr lang="en-US" altLang="zh-TW" dirty="0">
                    <a:hlinkClick r:id="rId4"/>
                  </a:rPr>
                  <a:t>https://en.wikipedia.org/wiki/Image_texture</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77</a:t>
            </a:fld>
            <a:endParaRPr lang="zh-TW" altLang="en-US"/>
          </a:p>
        </p:txBody>
      </p:sp>
    </p:spTree>
    <p:extLst>
      <p:ext uri="{BB962C8B-B14F-4D97-AF65-F5344CB8AC3E}">
        <p14:creationId xmlns:p14="http://schemas.microsoft.com/office/powerpoint/2010/main" val="4651494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對這張圖做邊緣偵測，用剛剛講的去做分析，框框中密度差很多，可能就會分析說是不同的物體</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78</a:t>
            </a:fld>
            <a:endParaRPr lang="zh-TW" altLang="en-US"/>
          </a:p>
        </p:txBody>
      </p:sp>
    </p:spTree>
    <p:extLst>
      <p:ext uri="{BB962C8B-B14F-4D97-AF65-F5344CB8AC3E}">
        <p14:creationId xmlns:p14="http://schemas.microsoft.com/office/powerpoint/2010/main" val="38543503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79</a:t>
            </a:fld>
            <a:endParaRPr lang="zh-TW" altLang="en-US"/>
          </a:p>
        </p:txBody>
      </p:sp>
    </p:spTree>
    <p:extLst>
      <p:ext uri="{BB962C8B-B14F-4D97-AF65-F5344CB8AC3E}">
        <p14:creationId xmlns:p14="http://schemas.microsoft.com/office/powerpoint/2010/main" val="2193015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80</a:t>
            </a:fld>
            <a:endParaRPr lang="zh-TW" altLang="en-US"/>
          </a:p>
        </p:txBody>
      </p:sp>
    </p:spTree>
    <p:extLst>
      <p:ext uri="{BB962C8B-B14F-4D97-AF65-F5344CB8AC3E}">
        <p14:creationId xmlns:p14="http://schemas.microsoft.com/office/powerpoint/2010/main" val="30693607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第八章學到的小平面方法</a:t>
            </a:r>
            <a:endParaRPr lang="en-US" altLang="zh-TW" dirty="0"/>
          </a:p>
          <a:p>
            <a:endParaRPr lang="en-US" altLang="zh-TW" dirty="0"/>
          </a:p>
          <a:p>
            <a:r>
              <a:rPr lang="zh-TW" altLang="en-US" dirty="0"/>
              <a:t>這部分</a:t>
            </a:r>
            <a:endParaRPr lang="en-US" altLang="zh-TW" dirty="0"/>
          </a:p>
          <a:p>
            <a:r>
              <a:rPr lang="zh-TW" altLang="en-US" dirty="0"/>
              <a:t>主要處理</a:t>
            </a:r>
            <a:r>
              <a:rPr lang="en-US" altLang="zh-TW" dirty="0"/>
              <a:t>image</a:t>
            </a:r>
            <a:r>
              <a:rPr lang="zh-TW" altLang="en-US" dirty="0"/>
              <a:t>是平坦還是崎嶇的</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如果針對</a:t>
            </a:r>
            <a:r>
              <a:rPr lang="en-US" altLang="zh-TW" dirty="0"/>
              <a:t>image</a:t>
            </a:r>
            <a:r>
              <a:rPr lang="zh-TW" altLang="en-US" dirty="0"/>
              <a:t>的</a:t>
            </a:r>
            <a:r>
              <a:rPr lang="en-US" altLang="zh-TW" dirty="0" err="1"/>
              <a:t>x,y,z</a:t>
            </a:r>
            <a:r>
              <a:rPr lang="zh-TW" altLang="en-US" dirty="0"/>
              <a:t>軸表示的話，</a:t>
            </a:r>
            <a:r>
              <a:rPr lang="en-US" altLang="zh-TW" dirty="0"/>
              <a:t>Z</a:t>
            </a:r>
            <a:r>
              <a:rPr lang="zh-TW" altLang="en-US" dirty="0"/>
              <a:t>可以是</a:t>
            </a:r>
            <a:r>
              <a:rPr lang="en-US" altLang="zh-TW" dirty="0"/>
              <a:t>intensity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將紋理劃分為互斥的鄰域 </a:t>
            </a:r>
            <a:r>
              <a:rPr lang="en-US" altLang="zh-TW" dirty="0"/>
              <a:t>(</a:t>
            </a:r>
            <a:r>
              <a:rPr lang="zh-TW" altLang="en-US" dirty="0"/>
              <a:t>每個平面最像，相互之間</a:t>
            </a:r>
            <a:r>
              <a:rPr lang="en-US" altLang="zh-TW" dirty="0"/>
              <a:t>error</a:t>
            </a:r>
            <a:r>
              <a:rPr lang="zh-TW" altLang="en-US" dirty="0"/>
              <a:t>最小的區域</a:t>
            </a:r>
            <a:r>
              <a:rPr lang="en-US" altLang="zh-TW" dirty="0"/>
              <a:t>)</a:t>
            </a:r>
            <a:endParaRPr lang="zh-TW" altLang="en-US" dirty="0"/>
          </a:p>
          <a:p>
            <a:endParaRPr lang="zh-TW" altLang="en-US" dirty="0"/>
          </a:p>
          <a:p>
            <a:r>
              <a:rPr lang="zh-TW" altLang="en-US" dirty="0"/>
              <a:t>為每個鄰域執行適合灰階的傾斜平面 </a:t>
            </a:r>
            <a:r>
              <a:rPr lang="en-US" altLang="zh-TW" dirty="0"/>
              <a:t>(</a:t>
            </a:r>
            <a:r>
              <a:rPr lang="zh-TW" altLang="en-US" dirty="0"/>
              <a:t>利用第八章提到的小平面方式去</a:t>
            </a:r>
            <a:r>
              <a:rPr lang="en-US" altLang="zh-TW" dirty="0"/>
              <a:t>fit</a:t>
            </a:r>
            <a:r>
              <a:rPr lang="zh-TW" altLang="en-US" dirty="0"/>
              <a:t>每個剛剛切出來的小區塊</a:t>
            </a:r>
            <a:r>
              <a:rPr lang="en-US" altLang="zh-TW" dirty="0"/>
              <a:t>)</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81</a:t>
            </a:fld>
            <a:endParaRPr lang="zh-TW" altLang="en-US"/>
          </a:p>
        </p:txBody>
      </p:sp>
    </p:spTree>
    <p:extLst>
      <p:ext uri="{BB962C8B-B14F-4D97-AF65-F5344CB8AC3E}">
        <p14:creationId xmlns:p14="http://schemas.microsoft.com/office/powerpoint/2010/main" val="1199438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平面方程式：</a:t>
            </a:r>
            <a:endParaRPr lang="en-US" altLang="zh-TW" dirty="0"/>
          </a:p>
          <a:p>
            <a:r>
              <a:rPr lang="en-US" altLang="zh-TW" dirty="0"/>
              <a:t>Z=alpha*</a:t>
            </a:r>
            <a:r>
              <a:rPr lang="en-US" altLang="zh-TW" dirty="0" err="1"/>
              <a:t>X+beta</a:t>
            </a:r>
            <a:r>
              <a:rPr lang="en-US" altLang="zh-TW" dirty="0"/>
              <a:t>*</a:t>
            </a:r>
            <a:r>
              <a:rPr lang="en-US" altLang="zh-TW" dirty="0" err="1"/>
              <a:t>Y+gamma</a:t>
            </a:r>
            <a:endParaRPr lang="en-US" altLang="zh-TW" dirty="0"/>
          </a:p>
          <a:p>
            <a:r>
              <a:rPr lang="zh-TW" altLang="en-US" dirty="0"/>
              <a:t>移項</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alpha*</a:t>
            </a:r>
            <a:r>
              <a:rPr lang="en-US" altLang="zh-TW" dirty="0" err="1"/>
              <a:t>X+beta</a:t>
            </a:r>
            <a:r>
              <a:rPr lang="en-US" altLang="zh-TW" dirty="0"/>
              <a:t>*</a:t>
            </a:r>
            <a:r>
              <a:rPr lang="en-US" altLang="zh-TW" dirty="0" err="1"/>
              <a:t>Y-Z+gamma</a:t>
            </a:r>
            <a:r>
              <a:rPr lang="en-US" altLang="zh-TW" dirty="0"/>
              <a:t>=0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Vector=(alpha, beta, -1) </a:t>
            </a:r>
            <a:r>
              <a:rPr lang="en-US" altLang="zh-TW" dirty="0">
                <a:sym typeface="Wingdings" panose="05000000000000000000" pitchFamily="2" charset="2"/>
              </a:rPr>
              <a:t></a:t>
            </a:r>
            <a:r>
              <a:rPr lang="zh-TW" altLang="en-US" dirty="0">
                <a:sym typeface="Wingdings" panose="05000000000000000000" pitchFamily="2" charset="2"/>
              </a:rPr>
              <a:t>法向量</a:t>
            </a:r>
            <a:endParaRPr lang="en-US" altLang="zh-TW"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此處是單位法向量：還要計算平方相加開根號</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L m n</a:t>
            </a:r>
            <a:r>
              <a:rPr lang="zh-TW" altLang="en-US" dirty="0"/>
              <a:t>就是每一個小平面的法向量 </a:t>
            </a:r>
            <a:r>
              <a:rPr lang="en-US" altLang="zh-TW" dirty="0"/>
              <a:t>(</a:t>
            </a:r>
            <a:r>
              <a:rPr lang="en-US" altLang="zh-TW" dirty="0" err="1"/>
              <a:t>i</a:t>
            </a:r>
            <a:r>
              <a:rPr lang="en-US" altLang="zh-TW" dirty="0"/>
              <a:t>)</a:t>
            </a:r>
            <a:r>
              <a:rPr lang="zh-TW" altLang="en-US" dirty="0"/>
              <a:t>指第</a:t>
            </a:r>
            <a:r>
              <a:rPr lang="en-US" altLang="zh-TW" dirty="0" err="1"/>
              <a:t>i</a:t>
            </a:r>
            <a:r>
              <a:rPr lang="zh-TW" altLang="en-US" dirty="0"/>
              <a:t>個</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82</a:t>
            </a:fld>
            <a:endParaRPr lang="zh-TW" altLang="en-US"/>
          </a:p>
        </p:txBody>
      </p:sp>
    </p:spTree>
    <p:extLst>
      <p:ext uri="{BB962C8B-B14F-4D97-AF65-F5344CB8AC3E}">
        <p14:creationId xmlns:p14="http://schemas.microsoft.com/office/powerpoint/2010/main" val="35839282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根據係數去建立每個小區塊的單位法向量</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越是平滑的表面，這些單位法向量方向就會越一致</a:t>
            </a:r>
            <a:endParaRPr lang="en-US" altLang="zh-TW" dirty="0"/>
          </a:p>
          <a:p>
            <a:r>
              <a:rPr lang="zh-TW" altLang="en-US" dirty="0"/>
              <a:t>越是粗糙的表面，這些單位法向量方向就會越分散</a:t>
            </a:r>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83</a:t>
            </a:fld>
            <a:endParaRPr lang="zh-TW" altLang="en-US"/>
          </a:p>
        </p:txBody>
      </p:sp>
    </p:spTree>
    <p:extLst>
      <p:ext uri="{BB962C8B-B14F-4D97-AF65-F5344CB8AC3E}">
        <p14:creationId xmlns:p14="http://schemas.microsoft.com/office/powerpoint/2010/main" val="25731561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84</a:t>
            </a:fld>
            <a:endParaRPr lang="zh-TW" altLang="en-US"/>
          </a:p>
        </p:txBody>
      </p:sp>
    </p:spTree>
    <p:extLst>
      <p:ext uri="{BB962C8B-B14F-4D97-AF65-F5344CB8AC3E}">
        <p14:creationId xmlns:p14="http://schemas.microsoft.com/office/powerpoint/2010/main" val="159711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Texel(</a:t>
            </a:r>
            <a:r>
              <a:rPr lang="zh-TW" altLang="en-US" dirty="0"/>
              <a:t>紋素</a:t>
            </a:r>
            <a:r>
              <a:rPr lang="en-US" altLang="zh-TW"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Texel</a:t>
            </a:r>
            <a:r>
              <a:rPr lang="en-US" altLang="zh-TW" baseline="0" dirty="0"/>
              <a:t> = texture element </a:t>
            </a:r>
            <a:r>
              <a:rPr lang="zh-TW" altLang="en-US" baseline="0" dirty="0"/>
              <a:t>紋理元素</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是</a:t>
            </a:r>
            <a:r>
              <a:rPr lang="en-US" altLang="zh-TW" baseline="0" dirty="0"/>
              <a:t>Texture</a:t>
            </a:r>
            <a:r>
              <a:rPr lang="zh-TW" altLang="en-US" baseline="0" dirty="0"/>
              <a:t>組成的最小單位</a:t>
            </a:r>
            <a:endParaRPr lang="en-US" altLang="zh-TW" baseline="0" dirty="0"/>
          </a:p>
          <a:p>
            <a:endParaRPr lang="en-US" altLang="zh-TW" dirty="0"/>
          </a:p>
          <a:p>
            <a:r>
              <a:rPr lang="zh-TW" altLang="en-US" dirty="0"/>
              <a:t>描述紋理的基本單位</a:t>
            </a:r>
            <a:endParaRPr lang="en-US" altLang="zh-TW" dirty="0"/>
          </a:p>
          <a:p>
            <a:endParaRPr lang="en-US" altLang="zh-TW" dirty="0"/>
          </a:p>
          <a:p>
            <a:r>
              <a:rPr lang="zh-TW" altLang="en-US" dirty="0"/>
              <a:t>紋理</a:t>
            </a:r>
            <a:r>
              <a:rPr lang="en-US" altLang="zh-TW" dirty="0"/>
              <a:t>(texture)</a:t>
            </a:r>
            <a:r>
              <a:rPr lang="zh-TW" altLang="en-US" dirty="0"/>
              <a:t>是紋素</a:t>
            </a:r>
            <a:r>
              <a:rPr lang="en-US" altLang="zh-TW" dirty="0"/>
              <a:t>(</a:t>
            </a:r>
            <a:r>
              <a:rPr lang="en-US" altLang="zh-TW" dirty="0" err="1"/>
              <a:t>texel</a:t>
            </a:r>
            <a:r>
              <a:rPr lang="en-US" altLang="zh-TW" dirty="0"/>
              <a:t>)</a:t>
            </a:r>
            <a:r>
              <a:rPr lang="zh-TW" altLang="en-US" dirty="0"/>
              <a:t>以某種固定或重複的方式排列所產生的</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a:t>
            </a:fld>
            <a:endParaRPr lang="zh-TW" altLang="en-US"/>
          </a:p>
        </p:txBody>
      </p:sp>
    </p:spTree>
    <p:extLst>
      <p:ext uri="{BB962C8B-B14F-4D97-AF65-F5344CB8AC3E}">
        <p14:creationId xmlns:p14="http://schemas.microsoft.com/office/powerpoint/2010/main" val="2918787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計算每單位面積的相對極值以進行紋理測量</a:t>
            </a:r>
            <a:endParaRPr lang="en-US" altLang="zh-TW" dirty="0"/>
          </a:p>
          <a:p>
            <a:endParaRPr lang="en-US" altLang="zh-TW" dirty="0"/>
          </a:p>
          <a:p>
            <a:r>
              <a:rPr lang="zh-TW" altLang="en-US" dirty="0"/>
              <a:t>一個</a:t>
            </a:r>
            <a:r>
              <a:rPr lang="en-US" altLang="zh-TW" dirty="0"/>
              <a:t>texture</a:t>
            </a:r>
            <a:r>
              <a:rPr lang="zh-TW" altLang="en-US" dirty="0"/>
              <a:t>中有多少個</a:t>
            </a:r>
            <a:r>
              <a:rPr lang="en-US" altLang="zh-TW" dirty="0"/>
              <a:t>max </a:t>
            </a:r>
            <a:r>
              <a:rPr lang="zh-TW" altLang="en-US" dirty="0"/>
              <a:t>跟 </a:t>
            </a:r>
            <a:r>
              <a:rPr lang="en-US" altLang="zh-TW" dirty="0"/>
              <a:t>min</a:t>
            </a:r>
          </a:p>
          <a:p>
            <a:endParaRPr lang="en-US" altLang="zh-TW" dirty="0"/>
          </a:p>
          <a:p>
            <a:r>
              <a:rPr lang="en-US" altLang="zh-TW" sz="1200" b="1" dirty="0">
                <a:latin typeface="Times New Roman" panose="02020603050405020304" pitchFamily="18" charset="0"/>
                <a:cs typeface="Times New Roman" panose="02020603050405020304" pitchFamily="18" charset="0"/>
              </a:rPr>
              <a:t>Relative extrema</a:t>
            </a:r>
            <a:r>
              <a:rPr lang="zh-TW" altLang="en-US" sz="1200" b="1" dirty="0">
                <a:latin typeface="Times New Roman" panose="02020603050405020304" pitchFamily="18" charset="0"/>
                <a:cs typeface="Times New Roman" panose="02020603050405020304" pitchFamily="18" charset="0"/>
              </a:rPr>
              <a:t> 可以分為相對最小值跟最大值</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85</a:t>
            </a:fld>
            <a:endParaRPr lang="zh-TW" altLang="en-US"/>
          </a:p>
        </p:txBody>
      </p:sp>
    </p:spTree>
    <p:extLst>
      <p:ext uri="{BB962C8B-B14F-4D97-AF65-F5344CB8AC3E}">
        <p14:creationId xmlns:p14="http://schemas.microsoft.com/office/powerpoint/2010/main" val="2758366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若要偵測</a:t>
            </a:r>
            <a:r>
              <a:rPr lang="en-US" altLang="zh-TW" dirty="0"/>
              <a:t>pixel </a:t>
            </a:r>
            <a:r>
              <a:rPr lang="en-US" altLang="zh-TW" dirty="0" err="1"/>
              <a:t>i</a:t>
            </a:r>
            <a:r>
              <a:rPr lang="zh-TW" altLang="en-US" dirty="0"/>
              <a:t>則比較前後的數值 </a:t>
            </a:r>
            <a:endParaRPr lang="en-US" altLang="zh-TW" dirty="0"/>
          </a:p>
          <a:p>
            <a:r>
              <a:rPr lang="en-US" altLang="zh-TW" dirty="0"/>
              <a:t>g</a:t>
            </a:r>
            <a:r>
              <a:rPr lang="zh-TW" altLang="en-US" dirty="0"/>
              <a:t>是指一個</a:t>
            </a:r>
            <a:r>
              <a:rPr lang="en-US" altLang="zh-TW" dirty="0"/>
              <a:t>function(</a:t>
            </a:r>
            <a:r>
              <a:rPr lang="zh-TW" altLang="en-US" dirty="0"/>
              <a:t>偵測</a:t>
            </a:r>
            <a:r>
              <a:rPr lang="en-US" altLang="zh-TW" dirty="0"/>
              <a:t>intensity)</a:t>
            </a:r>
            <a:r>
              <a:rPr lang="zh-TW" altLang="en-US" dirty="0"/>
              <a:t>之類的</a:t>
            </a:r>
            <a:endParaRPr lang="en-US" altLang="zh-TW" dirty="0"/>
          </a:p>
          <a:p>
            <a:endParaRPr lang="en-US" altLang="zh-TW" dirty="0"/>
          </a:p>
          <a:p>
            <a:r>
              <a:rPr lang="zh-TW" altLang="en-US" dirty="0"/>
              <a:t>比較若較小</a:t>
            </a:r>
            <a:r>
              <a:rPr lang="en-US" altLang="zh-TW" dirty="0"/>
              <a:t>min</a:t>
            </a:r>
            <a:r>
              <a:rPr lang="zh-TW" altLang="en-US" dirty="0"/>
              <a:t> 若較大 </a:t>
            </a:r>
            <a:r>
              <a:rPr lang="en-US" altLang="zh-TW" dirty="0"/>
              <a:t>max</a:t>
            </a:r>
          </a:p>
          <a:p>
            <a:r>
              <a:rPr lang="en-US" altLang="zh-TW" dirty="0"/>
              <a:t>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86</a:t>
            </a:fld>
            <a:endParaRPr lang="zh-TW" altLang="en-US"/>
          </a:p>
        </p:txBody>
      </p:sp>
    </p:spTree>
    <p:extLst>
      <p:ext uri="{BB962C8B-B14F-4D97-AF65-F5344CB8AC3E}">
        <p14:creationId xmlns:p14="http://schemas.microsoft.com/office/powerpoint/2010/main" val="13419146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coarse</a:t>
            </a:r>
            <a:r>
              <a:rPr lang="zh-TW" altLang="en-US" dirty="0"/>
              <a:t>的紋理，相對極值出現的頻率較低</a:t>
            </a:r>
            <a:endParaRPr lang="en-US" altLang="zh-TW" dirty="0"/>
          </a:p>
          <a:p>
            <a:endParaRPr lang="en-US" altLang="zh-TW" dirty="0"/>
          </a:p>
          <a:p>
            <a:r>
              <a:rPr lang="en-US" altLang="zh-TW" dirty="0"/>
              <a:t>fine</a:t>
            </a:r>
            <a:r>
              <a:rPr lang="zh-TW" altLang="en-US" dirty="0"/>
              <a:t>的紋理，相對極值出現的頻率較高</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87</a:t>
            </a:fld>
            <a:endParaRPr lang="zh-TW" altLang="en-US"/>
          </a:p>
        </p:txBody>
      </p:sp>
    </p:spTree>
    <p:extLst>
      <p:ext uri="{BB962C8B-B14F-4D97-AF65-F5344CB8AC3E}">
        <p14:creationId xmlns:p14="http://schemas.microsoft.com/office/powerpoint/2010/main" val="5497294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a:p>
            <a:r>
              <a:rPr lang="zh-TW" altLang="en-US" dirty="0"/>
              <a:t>比較後可以得知 </a:t>
            </a:r>
            <a:r>
              <a:rPr lang="en-US" altLang="zh-TW" dirty="0"/>
              <a:t>fine texture </a:t>
            </a:r>
            <a:r>
              <a:rPr lang="zh-TW" altLang="en-US" dirty="0"/>
              <a:t>的相對最大值跟相對最小值的數量會比</a:t>
            </a:r>
            <a:r>
              <a:rPr lang="en-US" altLang="zh-TW" dirty="0"/>
              <a:t>coarse texture</a:t>
            </a:r>
            <a:r>
              <a:rPr lang="zh-TW" altLang="en-US" dirty="0"/>
              <a:t>來的多</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88</a:t>
            </a:fld>
            <a:endParaRPr lang="en-US"/>
          </a:p>
        </p:txBody>
      </p:sp>
    </p:spTree>
    <p:extLst>
      <p:ext uri="{BB962C8B-B14F-4D97-AF65-F5344CB8AC3E}">
        <p14:creationId xmlns:p14="http://schemas.microsoft.com/office/powerpoint/2010/main" val="17611474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solidFill>
                  <a:schemeClr val="accent5">
                    <a:lumMod val="75000"/>
                  </a:schemeClr>
                </a:solidFill>
              </a:rPr>
              <a:t>第五章</a:t>
            </a:r>
            <a:endParaRPr lang="en-US" altLang="zh-TW" dirty="0">
              <a:solidFill>
                <a:schemeClr val="accent5">
                  <a:lumMod val="75000"/>
                </a:schemeClr>
              </a:solidFill>
            </a:endParaRPr>
          </a:p>
          <a:p>
            <a:r>
              <a:rPr lang="en-US" altLang="zh-TW" dirty="0">
                <a:solidFill>
                  <a:schemeClr val="accent5">
                    <a:lumMod val="75000"/>
                  </a:schemeClr>
                </a:solidFill>
              </a:rPr>
              <a:t>Dilation erosion</a:t>
            </a:r>
            <a:r>
              <a:rPr lang="en-US" altLang="zh-TW" baseline="0" dirty="0">
                <a:solidFill>
                  <a:schemeClr val="accent5">
                    <a:lumMod val="75000"/>
                  </a:schemeClr>
                </a:solidFill>
              </a:rPr>
              <a:t> opening closing</a:t>
            </a:r>
            <a:endParaRPr lang="en-US" altLang="zh-TW" dirty="0">
              <a:solidFill>
                <a:schemeClr val="accent5">
                  <a:lumMod val="75000"/>
                </a:schemeClr>
              </a:solidFill>
            </a:endParaRPr>
          </a:p>
          <a:p>
            <a:r>
              <a:rPr lang="en-US" altLang="zh-TW" dirty="0">
                <a:solidFill>
                  <a:schemeClr val="accent5">
                    <a:lumMod val="75000"/>
                  </a:schemeClr>
                </a:solidFill>
              </a:rPr>
              <a:t>Morphology </a:t>
            </a:r>
            <a:r>
              <a:rPr lang="zh-TW" altLang="en-US" dirty="0">
                <a:solidFill>
                  <a:schemeClr val="accent5">
                    <a:lumMod val="75000"/>
                  </a:schemeClr>
                </a:solidFill>
              </a:rPr>
              <a:t>形態學</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89</a:t>
            </a:fld>
            <a:endParaRPr lang="zh-TW" altLang="en-US"/>
          </a:p>
        </p:txBody>
      </p:sp>
    </p:spTree>
    <p:extLst>
      <p:ext uri="{BB962C8B-B14F-4D97-AF65-F5344CB8AC3E}">
        <p14:creationId xmlns:p14="http://schemas.microsoft.com/office/powerpoint/2010/main" val="2641787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Times New Roman" panose="02020603050405020304" pitchFamily="18" charset="0"/>
                <a:cs typeface="Times New Roman" panose="02020603050405020304" pitchFamily="18" charset="0"/>
              </a:rPr>
              <a:t>Mathematical Morphology</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數學形態學</a:t>
            </a:r>
            <a:r>
              <a:rPr lang="en-US" altLang="zh-TW" dirty="0">
                <a:latin typeface="Times New Roman" panose="02020603050405020304" pitchFamily="18" charset="0"/>
                <a:cs typeface="Times New Roman" panose="02020603050405020304" pitchFamily="18" charset="0"/>
              </a:rPr>
              <a:t>)</a:t>
            </a:r>
          </a:p>
          <a:p>
            <a:endParaRPr lang="en-US" altLang="zh-TW" sz="1200" b="1" dirty="0"/>
          </a:p>
          <a:p>
            <a:r>
              <a:rPr lang="en-US" altLang="zh-TW" sz="1200" b="1" dirty="0"/>
              <a:t>Granularity</a:t>
            </a:r>
            <a:r>
              <a:rPr lang="zh-TW" altLang="en-US" sz="1200" b="1" dirty="0"/>
              <a:t> 顆粒度</a:t>
            </a:r>
            <a:r>
              <a:rPr lang="en-US" altLang="zh-TW" sz="1200" b="1" dirty="0"/>
              <a:t>:</a:t>
            </a:r>
            <a:r>
              <a:rPr lang="zh-TW" altLang="en-US" sz="1200" b="1" dirty="0"/>
              <a:t> 分析他是</a:t>
            </a:r>
            <a:r>
              <a:rPr lang="en-US" altLang="zh-TW" sz="1200" b="1" dirty="0"/>
              <a:t>fine</a:t>
            </a:r>
            <a:r>
              <a:rPr lang="zh-TW" altLang="en-US" sz="1200" b="1" dirty="0"/>
              <a:t>還是</a:t>
            </a:r>
            <a:r>
              <a:rPr lang="en-US" altLang="zh-TW" sz="1200" b="1" dirty="0"/>
              <a:t>coarse</a:t>
            </a:r>
            <a:r>
              <a:rPr lang="zh-TW" altLang="en-US" sz="1200" b="1" dirty="0"/>
              <a:t>，顆粒度大還是小</a:t>
            </a:r>
            <a:endParaRPr lang="en-US" altLang="zh-TW" sz="1200" b="1" dirty="0"/>
          </a:p>
          <a:p>
            <a:endParaRPr lang="en-US" altLang="zh-TW" sz="1200" b="1" dirty="0"/>
          </a:p>
          <a:p>
            <a:r>
              <a:rPr lang="en-US" altLang="zh-TW" sz="1200" b="1" dirty="0"/>
              <a:t>Fractal </a:t>
            </a:r>
            <a:r>
              <a:rPr lang="zh-TW" altLang="en-US" sz="1200" b="1" dirty="0"/>
              <a:t>碎形</a:t>
            </a:r>
            <a:r>
              <a:rPr lang="en-US" altLang="zh-TW" sz="1200" b="1" dirty="0"/>
              <a:t>:</a:t>
            </a:r>
            <a:r>
              <a:rPr lang="zh-TW" altLang="en-US" sz="1200" b="1" dirty="0"/>
              <a:t> 後面會說明</a:t>
            </a:r>
            <a:endParaRPr lang="en-US" altLang="zh-TW" sz="1200" b="1"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90</a:t>
            </a:fld>
            <a:endParaRPr lang="zh-TW" altLang="en-US"/>
          </a:p>
        </p:txBody>
      </p:sp>
    </p:spTree>
    <p:extLst>
      <p:ext uri="{BB962C8B-B14F-4D97-AF65-F5344CB8AC3E}">
        <p14:creationId xmlns:p14="http://schemas.microsoft.com/office/powerpoint/2010/main" val="3908219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一張</a:t>
            </a:r>
            <a:r>
              <a:rPr lang="en-US" altLang="zh-TW" dirty="0"/>
              <a:t>binary image F</a:t>
            </a:r>
            <a:r>
              <a:rPr lang="en-US" altLang="zh-TW" baseline="0" dirty="0"/>
              <a:t> </a:t>
            </a:r>
            <a:r>
              <a:rPr lang="zh-TW" altLang="en-US" baseline="0" dirty="0"/>
              <a:t>透過</a:t>
            </a:r>
            <a:endParaRPr lang="en-US" altLang="zh-TW" dirty="0"/>
          </a:p>
          <a:p>
            <a:r>
              <a:rPr lang="zh-TW" altLang="en-US" dirty="0"/>
              <a:t>直徑為</a:t>
            </a:r>
            <a:r>
              <a:rPr lang="en-US" altLang="zh-TW" dirty="0"/>
              <a:t>d</a:t>
            </a:r>
            <a:r>
              <a:rPr lang="zh-TW" altLang="en-US" dirty="0"/>
              <a:t>的</a:t>
            </a:r>
            <a:r>
              <a:rPr lang="en-US" altLang="zh-TW" dirty="0"/>
              <a:t>structure</a:t>
            </a:r>
            <a:r>
              <a:rPr lang="en-US" altLang="zh-TW" baseline="0" dirty="0"/>
              <a:t> element opening </a:t>
            </a:r>
            <a:r>
              <a:rPr lang="zh-TW" altLang="en-US" baseline="0" dirty="0"/>
              <a:t>後佔整體的比例為多少</a:t>
            </a:r>
            <a:endParaRPr lang="en-US" altLang="zh-TW" baseline="0" dirty="0"/>
          </a:p>
          <a:p>
            <a:r>
              <a:rPr lang="en-US" altLang="zh-TW" baseline="0" dirty="0"/>
              <a:t>(Opening:</a:t>
            </a:r>
            <a:r>
              <a:rPr lang="zh-TW" altLang="en-US" baseline="0" dirty="0"/>
              <a:t> 要比這個</a:t>
            </a:r>
            <a:r>
              <a:rPr lang="en-US" altLang="zh-TW" baseline="0" dirty="0"/>
              <a:t>d</a:t>
            </a:r>
            <a:r>
              <a:rPr lang="zh-TW" altLang="en-US" baseline="0" dirty="0"/>
              <a:t>的顆粒度大的要保留</a:t>
            </a:r>
            <a:r>
              <a:rPr lang="en-US" altLang="zh-TW" baseline="0" dirty="0"/>
              <a:t>)</a:t>
            </a:r>
            <a:r>
              <a:rPr lang="zh-TW" altLang="en-US" baseline="0" dirty="0"/>
              <a:t> </a:t>
            </a:r>
            <a:endParaRPr lang="en-US" altLang="zh-TW" baseline="0" dirty="0"/>
          </a:p>
          <a:p>
            <a:endParaRPr lang="en-US" altLang="zh-TW" baseline="0" dirty="0"/>
          </a:p>
          <a:p>
            <a:r>
              <a:rPr lang="en-US" altLang="zh-TW" dirty="0"/>
              <a:t>Image </a:t>
            </a:r>
            <a:r>
              <a:rPr lang="zh-TW" altLang="en-US" dirty="0"/>
              <a:t>經過直徑為</a:t>
            </a:r>
            <a:r>
              <a:rPr lang="en-US" altLang="zh-TW" dirty="0"/>
              <a:t>d</a:t>
            </a:r>
            <a:r>
              <a:rPr lang="zh-TW" altLang="en-US" dirty="0"/>
              <a:t>的</a:t>
            </a:r>
            <a:r>
              <a:rPr lang="en-US" altLang="zh-TW" dirty="0"/>
              <a:t>structure</a:t>
            </a:r>
            <a:r>
              <a:rPr lang="en-US" altLang="zh-TW" baseline="0" dirty="0"/>
              <a:t> element </a:t>
            </a:r>
            <a:r>
              <a:rPr lang="zh-TW" altLang="en-US" baseline="0" dirty="0"/>
              <a:t> </a:t>
            </a:r>
            <a:r>
              <a:rPr lang="en-US" altLang="zh-TW" baseline="0" dirty="0"/>
              <a:t>Opening</a:t>
            </a:r>
            <a:r>
              <a:rPr lang="zh-TW" altLang="en-US" baseline="0" dirty="0"/>
              <a:t>  後</a:t>
            </a:r>
            <a:endParaRPr lang="en-US" altLang="zh-TW" baseline="0" dirty="0"/>
          </a:p>
          <a:p>
            <a:r>
              <a:rPr lang="zh-TW" altLang="en-US" baseline="0" dirty="0"/>
              <a:t>表示會留下顆粒度比</a:t>
            </a:r>
            <a:r>
              <a:rPr lang="en-US" altLang="zh-TW" baseline="0" dirty="0"/>
              <a:t>d</a:t>
            </a:r>
            <a:r>
              <a:rPr lang="zh-TW" altLang="en-US" baseline="0" dirty="0"/>
              <a:t>還要大的部分</a:t>
            </a:r>
            <a:endParaRPr lang="en-US" altLang="zh-TW" baseline="0" dirty="0"/>
          </a:p>
          <a:p>
            <a:r>
              <a:rPr lang="zh-TW" altLang="en-US" baseline="0" dirty="0"/>
              <a:t>再用</a:t>
            </a:r>
            <a:r>
              <a:rPr lang="en-US" altLang="zh-TW" baseline="0" dirty="0"/>
              <a:t>1</a:t>
            </a:r>
            <a:r>
              <a:rPr lang="zh-TW" altLang="en-US" baseline="0" dirty="0"/>
              <a:t>去扣掉，表示比</a:t>
            </a:r>
            <a:r>
              <a:rPr lang="en-US" altLang="zh-TW" baseline="0" dirty="0"/>
              <a:t>d</a:t>
            </a:r>
            <a:r>
              <a:rPr lang="zh-TW" altLang="en-US" baseline="0" dirty="0"/>
              <a:t>還小的部分</a:t>
            </a:r>
            <a:endParaRPr lang="en-US" altLang="zh-TW" baseline="0" dirty="0"/>
          </a:p>
          <a:p>
            <a:endParaRPr lang="en-US" altLang="zh-TW" baseline="0" dirty="0"/>
          </a:p>
          <a:p>
            <a:r>
              <a:rPr lang="zh-TW" altLang="en-US" baseline="0" dirty="0"/>
              <a:t>顆粒度小的</a:t>
            </a:r>
            <a:r>
              <a:rPr lang="en-US" altLang="zh-TW" baseline="0" dirty="0"/>
              <a:t>(fine) </a:t>
            </a:r>
            <a:r>
              <a:rPr lang="en-US" altLang="zh-TW" baseline="0" dirty="0">
                <a:sym typeface="Wingdings" panose="05000000000000000000" pitchFamily="2" charset="2"/>
              </a:rPr>
              <a:t></a:t>
            </a:r>
            <a:r>
              <a:rPr lang="zh-TW" altLang="en-US" baseline="0" dirty="0">
                <a:sym typeface="Wingdings" panose="05000000000000000000" pitchFamily="2" charset="2"/>
              </a:rPr>
              <a:t>曲線比較快達到</a:t>
            </a:r>
            <a:r>
              <a:rPr lang="en-US" altLang="zh-TW" baseline="0" dirty="0">
                <a:sym typeface="Wingdings" panose="05000000000000000000" pitchFamily="2" charset="2"/>
              </a:rPr>
              <a:t>100% (</a:t>
            </a:r>
            <a:r>
              <a:rPr lang="zh-TW" altLang="en-US" baseline="0" dirty="0">
                <a:sym typeface="Wingdings" panose="05000000000000000000" pitchFamily="2" charset="2"/>
              </a:rPr>
              <a:t>畫圖</a:t>
            </a:r>
            <a:r>
              <a:rPr lang="en-US" altLang="zh-TW" baseline="0" dirty="0">
                <a:sym typeface="Wingdings" panose="05000000000000000000" pitchFamily="2" charset="2"/>
              </a:rPr>
              <a:t>)</a:t>
            </a:r>
          </a:p>
          <a:p>
            <a:r>
              <a:rPr lang="zh-TW" altLang="en-US" baseline="0" dirty="0">
                <a:sym typeface="Wingdings" panose="05000000000000000000" pitchFamily="2" charset="2"/>
              </a:rPr>
              <a:t>反之</a:t>
            </a:r>
            <a:r>
              <a:rPr lang="en-US" altLang="zh-TW" baseline="0" dirty="0">
                <a:sym typeface="Wingdings" panose="05000000000000000000" pitchFamily="2" charset="2"/>
              </a:rPr>
              <a:t>(coarse)</a:t>
            </a:r>
            <a:r>
              <a:rPr lang="zh-TW" altLang="en-US" baseline="0" dirty="0">
                <a:sym typeface="Wingdings" panose="05000000000000000000" pitchFamily="2" charset="2"/>
              </a:rPr>
              <a:t> </a:t>
            </a:r>
            <a:r>
              <a:rPr lang="en-US" altLang="zh-TW" baseline="0" dirty="0">
                <a:sym typeface="Wingdings" panose="05000000000000000000" pitchFamily="2" charset="2"/>
              </a:rPr>
              <a:t></a:t>
            </a:r>
            <a:r>
              <a:rPr lang="zh-TW" altLang="en-US" baseline="0" dirty="0">
                <a:sym typeface="Wingdings" panose="05000000000000000000" pitchFamily="2" charset="2"/>
              </a:rPr>
              <a:t>曲線比較平緩達到</a:t>
            </a:r>
            <a:r>
              <a:rPr lang="en-US" altLang="zh-TW" baseline="0" dirty="0">
                <a:sym typeface="Wingdings" panose="05000000000000000000" pitchFamily="2" charset="2"/>
              </a:rPr>
              <a:t>100%</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91</a:t>
            </a:fld>
            <a:endParaRPr lang="zh-TW" altLang="en-US"/>
          </a:p>
        </p:txBody>
      </p:sp>
    </p:spTree>
    <p:extLst>
      <p:ext uri="{BB962C8B-B14F-4D97-AF65-F5344CB8AC3E}">
        <p14:creationId xmlns:p14="http://schemas.microsoft.com/office/powerpoint/2010/main" val="1893011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什麼是 </a:t>
            </a:r>
            <a:r>
              <a:rPr lang="en-US" altLang="zh-TW" dirty="0"/>
              <a:t>Fractal (</a:t>
            </a:r>
            <a:r>
              <a:rPr lang="zh-TW" altLang="en-US" dirty="0"/>
              <a:t>碎形</a:t>
            </a:r>
            <a:r>
              <a:rPr lang="en-US" altLang="zh-TW" dirty="0"/>
              <a:t>)</a:t>
            </a:r>
          </a:p>
          <a:p>
            <a:r>
              <a:rPr lang="zh-TW" altLang="en-US" dirty="0"/>
              <a:t>遞迴劃出相同的圖案</a:t>
            </a:r>
            <a:endParaRPr lang="en-US" altLang="zh-TW" dirty="0"/>
          </a:p>
          <a:p>
            <a:r>
              <a:rPr lang="zh-TW" altLang="en-US" dirty="0"/>
              <a:t>這一類</a:t>
            </a:r>
            <a:r>
              <a:rPr lang="en-US" altLang="zh-TW" dirty="0"/>
              <a:t>recursive</a:t>
            </a:r>
            <a:r>
              <a:rPr lang="zh-TW" altLang="en-US" dirty="0"/>
              <a:t>的動作畫出的</a:t>
            </a:r>
            <a:r>
              <a:rPr lang="en-US" altLang="zh-TW" dirty="0"/>
              <a:t>pattern</a:t>
            </a:r>
            <a:r>
              <a:rPr lang="zh-TW" altLang="en-US" dirty="0"/>
              <a:t>我們稱為</a:t>
            </a:r>
            <a:r>
              <a:rPr lang="en-US" altLang="zh-TW" dirty="0"/>
              <a:t>fractal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92</a:t>
            </a:fld>
            <a:endParaRPr lang="zh-TW" altLang="en-US"/>
          </a:p>
        </p:txBody>
      </p:sp>
    </p:spTree>
    <p:extLst>
      <p:ext uri="{BB962C8B-B14F-4D97-AF65-F5344CB8AC3E}">
        <p14:creationId xmlns:p14="http://schemas.microsoft.com/office/powerpoint/2010/main" val="3742664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這邊用比較動態的方式來解釋</a:t>
            </a:r>
            <a:endParaRPr lang="en-US" altLang="zh-TW" dirty="0"/>
          </a:p>
          <a:p>
            <a:endParaRPr lang="en-US" altLang="zh-TW" dirty="0"/>
          </a:p>
          <a:p>
            <a:r>
              <a:rPr lang="zh-TW" altLang="en-US" dirty="0"/>
              <a:t>放大來看會看到重複的圖形</a:t>
            </a:r>
            <a:endParaRPr lang="en-US" altLang="zh-TW" dirty="0"/>
          </a:p>
          <a:p>
            <a:r>
              <a:rPr lang="zh-TW" altLang="en-US" dirty="0"/>
              <a:t>表現出在每個尺度上都顯示的重複模式。</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93</a:t>
            </a:fld>
            <a:endParaRPr lang="zh-TW" altLang="en-US"/>
          </a:p>
        </p:txBody>
      </p:sp>
    </p:spTree>
    <p:extLst>
      <p:ext uri="{BB962C8B-B14F-4D97-AF65-F5344CB8AC3E}">
        <p14:creationId xmlns:p14="http://schemas.microsoft.com/office/powerpoint/2010/main" val="31596215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這是針對一條線的操作</a:t>
            </a:r>
            <a:endParaRPr lang="en-US" altLang="zh-TW" dirty="0"/>
          </a:p>
          <a:p>
            <a:r>
              <a:rPr lang="zh-TW" altLang="en-US" dirty="0"/>
              <a:t>對每一個線段再做一樣的操作</a:t>
            </a:r>
            <a:endParaRPr lang="en-US" altLang="zh-TW" dirty="0"/>
          </a:p>
          <a:p>
            <a:r>
              <a:rPr lang="zh-TW" altLang="en-US" dirty="0"/>
              <a:t>會得到向第四條的樣子</a:t>
            </a:r>
          </a:p>
        </p:txBody>
      </p:sp>
      <p:sp>
        <p:nvSpPr>
          <p:cNvPr id="4" name="投影片編號版面配置區 3"/>
          <p:cNvSpPr>
            <a:spLocks noGrp="1"/>
          </p:cNvSpPr>
          <p:nvPr>
            <p:ph type="sldNum" sz="quarter" idx="5"/>
          </p:nvPr>
        </p:nvSpPr>
        <p:spPr/>
        <p:txBody>
          <a:bodyPr/>
          <a:lstStyle/>
          <a:p>
            <a:fld id="{3E079603-A446-4351-803F-97E8D98C8489}" type="slidenum">
              <a:rPr lang="en-US" smtClean="0"/>
              <a:t>94</a:t>
            </a:fld>
            <a:endParaRPr lang="en-US"/>
          </a:p>
        </p:txBody>
      </p:sp>
    </p:spTree>
    <p:extLst>
      <p:ext uri="{BB962C8B-B14F-4D97-AF65-F5344CB8AC3E}">
        <p14:creationId xmlns:p14="http://schemas.microsoft.com/office/powerpoint/2010/main" val="54824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1,2,3,4</a:t>
            </a:r>
            <a:r>
              <a:rPr lang="zh-TW" altLang="en-US" dirty="0"/>
              <a:t>是</a:t>
            </a:r>
            <a:r>
              <a:rPr lang="en-US" altLang="zh-TW" dirty="0" err="1"/>
              <a:t>texel</a:t>
            </a:r>
            <a:endParaRPr lang="en-US" altLang="zh-TW" dirty="0"/>
          </a:p>
          <a:p>
            <a:r>
              <a:rPr lang="zh-TW" altLang="en-US" dirty="0"/>
              <a:t>經過重新排列組合可以組成</a:t>
            </a:r>
            <a:r>
              <a:rPr lang="en-US" altLang="zh-TW" dirty="0"/>
              <a:t>texture</a:t>
            </a:r>
          </a:p>
          <a:p>
            <a:r>
              <a:rPr lang="zh-TW" altLang="en-US" dirty="0"/>
              <a:t>紅框的不是</a:t>
            </a:r>
            <a:r>
              <a:rPr lang="en-US" altLang="zh-TW" dirty="0" err="1"/>
              <a:t>texel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a:t>
            </a:fld>
            <a:endParaRPr lang="zh-TW" altLang="en-US"/>
          </a:p>
        </p:txBody>
      </p:sp>
    </p:spTree>
    <p:extLst>
      <p:ext uri="{BB962C8B-B14F-4D97-AF65-F5344CB8AC3E}">
        <p14:creationId xmlns:p14="http://schemas.microsoft.com/office/powerpoint/2010/main" val="801124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此種分析方式可適用於各式的</a:t>
            </a:r>
            <a:r>
              <a:rPr lang="en-US" altLang="zh-TW" dirty="0"/>
              <a:t>texture</a:t>
            </a:r>
            <a:r>
              <a:rPr lang="zh-TW" altLang="en-US" dirty="0"/>
              <a:t>上</a:t>
            </a:r>
            <a:endParaRPr lang="en-US" altLang="zh-TW" dirty="0"/>
          </a:p>
          <a:p>
            <a:endParaRPr lang="en-US" altLang="zh-TW" dirty="0"/>
          </a:p>
          <a:p>
            <a:r>
              <a:rPr lang="zh-TW" altLang="en-US" dirty="0"/>
              <a:t>此處定義一個體積為</a:t>
            </a:r>
            <a:r>
              <a:rPr lang="en-US" altLang="zh-TW" dirty="0"/>
              <a:t>k</a:t>
            </a:r>
            <a:r>
              <a:rPr lang="zh-TW" altLang="en-US" dirty="0"/>
              <a:t>且灰階強度為</a:t>
            </a:r>
            <a:r>
              <a:rPr lang="en-US" altLang="zh-TW" dirty="0"/>
              <a:t>I</a:t>
            </a:r>
            <a:r>
              <a:rPr lang="zh-TW" altLang="en-US" dirty="0"/>
              <a:t>的</a:t>
            </a:r>
            <a:r>
              <a:rPr lang="en-US" altLang="zh-TW" dirty="0"/>
              <a:t>blanket</a:t>
            </a:r>
          </a:p>
          <a:p>
            <a:endParaRPr lang="en-US" altLang="zh-TW" baseline="0" dirty="0"/>
          </a:p>
          <a:p>
            <a:r>
              <a:rPr lang="zh-TW" altLang="en-US" baseline="0" dirty="0"/>
              <a:t>這個式子表示針對影像做</a:t>
            </a:r>
            <a:r>
              <a:rPr lang="en-US" altLang="zh-TW" baseline="0" dirty="0"/>
              <a:t>k</a:t>
            </a:r>
            <a:r>
              <a:rPr lang="zh-TW" altLang="en-US" baseline="0" dirty="0"/>
              <a:t>次的</a:t>
            </a:r>
            <a:r>
              <a:rPr lang="en-US" altLang="zh-TW" baseline="0" dirty="0"/>
              <a:t>dilation</a:t>
            </a:r>
            <a:r>
              <a:rPr lang="zh-TW" altLang="en-US" baseline="0" dirty="0"/>
              <a:t> </a:t>
            </a:r>
            <a:r>
              <a:rPr lang="en-US" altLang="zh-TW" baseline="0" dirty="0"/>
              <a:t>-</a:t>
            </a:r>
            <a:r>
              <a:rPr lang="zh-TW" altLang="en-US" baseline="0" dirty="0"/>
              <a:t> </a:t>
            </a:r>
            <a:r>
              <a:rPr lang="en-US" altLang="zh-TW" baseline="0" dirty="0"/>
              <a:t>k</a:t>
            </a:r>
            <a:r>
              <a:rPr lang="zh-TW" altLang="en-US" baseline="0" dirty="0"/>
              <a:t>次的</a:t>
            </a:r>
            <a:r>
              <a:rPr lang="en-US" altLang="zh-TW" baseline="0" dirty="0"/>
              <a:t>erosion</a:t>
            </a:r>
            <a:r>
              <a:rPr lang="zh-TW" altLang="en-US" baseline="0" dirty="0"/>
              <a:t> </a:t>
            </a:r>
            <a:r>
              <a:rPr lang="en-US" altLang="zh-TW" baseline="0" dirty="0"/>
              <a:t>(opening - closing)</a:t>
            </a:r>
          </a:p>
          <a:p>
            <a:r>
              <a:rPr lang="zh-TW" altLang="en-US" baseline="0" dirty="0"/>
              <a:t>外包線與內包線的差異再做加總，可以得到面積的總和</a:t>
            </a:r>
            <a:endParaRPr lang="en-US" altLang="zh-TW" baseline="0" dirty="0"/>
          </a:p>
          <a:p>
            <a:endParaRPr lang="en-US" altLang="zh-TW" baseline="0" dirty="0"/>
          </a:p>
          <a:p>
            <a:r>
              <a:rPr lang="en-US" altLang="zh-TW" baseline="0" dirty="0"/>
              <a:t>A</a:t>
            </a:r>
            <a:r>
              <a:rPr lang="zh-TW" altLang="en-US" baseline="0" dirty="0"/>
              <a:t>表示</a:t>
            </a:r>
            <a:r>
              <a:rPr lang="en-US" altLang="zh-TW" baseline="0" dirty="0"/>
              <a:t>k</a:t>
            </a:r>
            <a:r>
              <a:rPr lang="zh-TW" altLang="en-US" baseline="0" dirty="0"/>
              <a:t>與</a:t>
            </a:r>
            <a:r>
              <a:rPr lang="en-US" altLang="zh-TW" baseline="0" dirty="0"/>
              <a:t>k-1</a:t>
            </a:r>
            <a:r>
              <a:rPr lang="zh-TW" altLang="en-US" baseline="0" dirty="0"/>
              <a:t>增長多少</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95</a:t>
            </a:fld>
            <a:endParaRPr lang="zh-TW" altLang="en-US"/>
          </a:p>
        </p:txBody>
      </p:sp>
    </p:spTree>
    <p:extLst>
      <p:ext uri="{BB962C8B-B14F-4D97-AF65-F5344CB8AC3E}">
        <p14:creationId xmlns:p14="http://schemas.microsoft.com/office/powerpoint/2010/main" val="132288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Fractal signature </a:t>
            </a:r>
          </a:p>
          <a:p>
            <a:endParaRPr lang="en-US" altLang="zh-TW" dirty="0"/>
          </a:p>
          <a:p>
            <a:r>
              <a:rPr lang="zh-TW" altLang="en-US" dirty="0"/>
              <a:t>定義在 </a:t>
            </a:r>
            <a:r>
              <a:rPr lang="en-US" altLang="zh-TW" dirty="0"/>
              <a:t>scale</a:t>
            </a:r>
            <a:r>
              <a:rPr lang="zh-TW" altLang="en-US" dirty="0"/>
              <a:t> </a:t>
            </a:r>
            <a:r>
              <a:rPr lang="en-US" altLang="zh-TW" dirty="0"/>
              <a:t>k</a:t>
            </a:r>
            <a:r>
              <a:rPr lang="zh-TW" altLang="en-US" dirty="0"/>
              <a:t> 時的碎形特徵 </a:t>
            </a:r>
            <a:r>
              <a:rPr lang="en-US" altLang="zh-TW" dirty="0"/>
              <a:t>S</a:t>
            </a:r>
          </a:p>
          <a:p>
            <a:endParaRPr lang="en-US" altLang="zh-TW" dirty="0"/>
          </a:p>
          <a:p>
            <a:r>
              <a:rPr lang="zh-TW" altLang="en-US" dirty="0"/>
              <a:t>主要是求最後的</a:t>
            </a:r>
            <a:r>
              <a:rPr lang="en-US" altLang="zh-TW" dirty="0"/>
              <a:t>difference</a:t>
            </a:r>
            <a:r>
              <a:rPr lang="zh-TW" altLang="en-US" dirty="0"/>
              <a:t>，用最後這個算式做計算</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這樣就可以比較兩個</a:t>
            </a:r>
            <a:r>
              <a:rPr lang="en-US" altLang="zh-TW" dirty="0"/>
              <a:t>texture</a:t>
            </a:r>
            <a:r>
              <a:rPr lang="zh-TW" altLang="en-US" dirty="0"/>
              <a:t>的相似度</a:t>
            </a:r>
            <a:endParaRPr lang="en-US" altLang="zh-TW" dirty="0"/>
          </a:p>
          <a:p>
            <a:endParaRPr lang="en-US" altLang="zh-TW" dirty="0"/>
          </a:p>
          <a:p>
            <a:r>
              <a:rPr lang="zh-TW" altLang="en-US" dirty="0"/>
              <a:t>計算碎形特徵的距離差</a:t>
            </a:r>
            <a:r>
              <a:rPr lang="en-US" altLang="zh-TW" dirty="0"/>
              <a:t>(D)</a:t>
            </a:r>
            <a:r>
              <a:rPr lang="zh-TW" altLang="en-US" dirty="0"/>
              <a:t>來分辨紋理是否相似</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96</a:t>
            </a:fld>
            <a:endParaRPr lang="zh-TW" altLang="en-US"/>
          </a:p>
        </p:txBody>
      </p:sp>
    </p:spTree>
    <p:extLst>
      <p:ext uri="{BB962C8B-B14F-4D97-AF65-F5344CB8AC3E}">
        <p14:creationId xmlns:p14="http://schemas.microsoft.com/office/powerpoint/2010/main" val="1474491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97</a:t>
            </a:fld>
            <a:endParaRPr lang="zh-TW" altLang="en-US"/>
          </a:p>
        </p:txBody>
      </p:sp>
    </p:spTree>
    <p:extLst>
      <p:ext uri="{BB962C8B-B14F-4D97-AF65-F5344CB8AC3E}">
        <p14:creationId xmlns:p14="http://schemas.microsoft.com/office/powerpoint/2010/main" val="3553471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98</a:t>
            </a:fld>
            <a:endParaRPr lang="en-US"/>
          </a:p>
        </p:txBody>
      </p:sp>
    </p:spTree>
    <p:extLst>
      <p:ext uri="{BB962C8B-B14F-4D97-AF65-F5344CB8AC3E}">
        <p14:creationId xmlns:p14="http://schemas.microsoft.com/office/powerpoint/2010/main" val="25083390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anose="02020603050405020304" pitchFamily="18" charset="0"/>
                <a:cs typeface="Times New Roman" panose="02020603050405020304" pitchFamily="18" charset="0"/>
              </a:rPr>
              <a:t>Model</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Based Technique</a:t>
            </a:r>
            <a:r>
              <a:rPr lang="zh-TW" altLang="en-US" sz="1200" dirty="0">
                <a:latin typeface="Times New Roman" panose="02020603050405020304" pitchFamily="18" charset="0"/>
                <a:cs typeface="Times New Roman" panose="02020603050405020304" pitchFamily="18" charset="0"/>
              </a:rPr>
              <a:t>會分兩部分，</a:t>
            </a:r>
            <a:r>
              <a:rPr lang="zh-TW" altLang="en-US" sz="1200" kern="1200" dirty="0">
                <a:solidFill>
                  <a:schemeClr val="tx1"/>
                </a:solidFill>
                <a:latin typeface="+mn-lt"/>
                <a:ea typeface="+mn-ea"/>
                <a:cs typeface="+mn-cs"/>
              </a:rPr>
              <a:t>類似</a:t>
            </a:r>
            <a:r>
              <a:rPr lang="en-US" altLang="zh-TW" sz="1200" kern="1200" dirty="0">
                <a:solidFill>
                  <a:schemeClr val="tx1"/>
                </a:solidFill>
                <a:latin typeface="+mn-lt"/>
                <a:ea typeface="+mn-ea"/>
                <a:cs typeface="+mn-cs"/>
              </a:rPr>
              <a:t>DL</a:t>
            </a:r>
            <a:r>
              <a:rPr lang="zh-TW" altLang="en-US" sz="1200" kern="1200" dirty="0">
                <a:solidFill>
                  <a:schemeClr val="tx1"/>
                </a:solidFill>
                <a:latin typeface="+mn-lt"/>
                <a:ea typeface="+mn-ea"/>
                <a:cs typeface="+mn-cs"/>
              </a:rPr>
              <a:t>中的訓練</a:t>
            </a:r>
            <a:r>
              <a:rPr lang="en-US" altLang="zh-TW" sz="1200" kern="1200" dirty="0">
                <a:solidFill>
                  <a:schemeClr val="tx1"/>
                </a:solidFill>
                <a:latin typeface="+mn-lt"/>
                <a:ea typeface="+mn-ea"/>
                <a:cs typeface="+mn-cs"/>
              </a:rPr>
              <a:t>(training) </a:t>
            </a:r>
            <a:r>
              <a:rPr lang="zh-TW" altLang="en-US" sz="1200" kern="1200" dirty="0">
                <a:solidFill>
                  <a:schemeClr val="tx1"/>
                </a:solidFill>
                <a:latin typeface="+mn-lt"/>
                <a:ea typeface="+mn-ea"/>
                <a:cs typeface="+mn-cs"/>
              </a:rPr>
              <a:t>跟測試</a:t>
            </a:r>
            <a:r>
              <a:rPr lang="en-US" altLang="zh-TW" sz="1200" kern="1200" dirty="0">
                <a:solidFill>
                  <a:schemeClr val="tx1"/>
                </a:solidFill>
                <a:latin typeface="+mn-lt"/>
                <a:ea typeface="+mn-ea"/>
                <a:cs typeface="+mn-cs"/>
              </a:rPr>
              <a:t>(testing)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估算：</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基於觀察到的基於模型的技術的樣本示例，估計模型參數的值。</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對一個</a:t>
            </a:r>
            <a:r>
              <a:rPr lang="en-US" altLang="zh-TW" sz="1200" kern="1200" dirty="0" err="1">
                <a:solidFill>
                  <a:schemeClr val="tx1"/>
                </a:solidFill>
                <a:latin typeface="+mn-lt"/>
                <a:ea typeface="+mn-ea"/>
                <a:cs typeface="+mn-cs"/>
              </a:rPr>
              <a:t>rigion</a:t>
            </a:r>
            <a:r>
              <a:rPr lang="zh-TW" altLang="en-US" sz="1200" kern="1200" dirty="0">
                <a:solidFill>
                  <a:schemeClr val="tx1"/>
                </a:solidFill>
                <a:latin typeface="+mn-lt"/>
                <a:ea typeface="+mn-ea"/>
                <a:cs typeface="+mn-cs"/>
              </a:rPr>
              <a:t>作分析</a:t>
            </a:r>
            <a:r>
              <a:rPr lang="en-US" altLang="zh-TW" sz="1200" kern="1200" dirty="0">
                <a:solidFill>
                  <a:schemeClr val="tx1"/>
                </a:solidFill>
                <a:latin typeface="+mn-lt"/>
                <a:ea typeface="+mn-ea"/>
                <a:cs typeface="+mn-cs"/>
              </a:rPr>
              <a:t>)</a:t>
            </a:r>
            <a:endParaRPr lang="zh-TW" alt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驗證：</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驗證給定的圖像紋理樣本與模型一致或適合模型。</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分析完之後去驗證這個</a:t>
            </a:r>
            <a:r>
              <a:rPr lang="en-US" altLang="zh-TW" sz="1200" kern="1200" dirty="0">
                <a:solidFill>
                  <a:schemeClr val="tx1"/>
                </a:solidFill>
                <a:latin typeface="+mn-lt"/>
                <a:ea typeface="+mn-ea"/>
                <a:cs typeface="+mn-cs"/>
              </a:rPr>
              <a:t>model</a:t>
            </a:r>
            <a:r>
              <a:rPr lang="zh-TW" altLang="en-US" sz="1200" kern="1200" dirty="0">
                <a:solidFill>
                  <a:schemeClr val="tx1"/>
                </a:solidFill>
                <a:latin typeface="+mn-lt"/>
                <a:ea typeface="+mn-ea"/>
                <a:cs typeface="+mn-cs"/>
              </a:rPr>
              <a:t>是不是符合後續的使用</a:t>
            </a:r>
            <a:r>
              <a:rPr lang="en-US" altLang="zh-TW" sz="1200" kern="1200" dirty="0">
                <a:solidFill>
                  <a:schemeClr val="tx1"/>
                </a:solidFill>
                <a:latin typeface="+mn-lt"/>
                <a:ea typeface="+mn-ea"/>
                <a:cs typeface="+mn-cs"/>
              </a:rPr>
              <a:t>)</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99</a:t>
            </a:fld>
            <a:endParaRPr lang="zh-TW" altLang="en-US"/>
          </a:p>
        </p:txBody>
      </p:sp>
    </p:spTree>
    <p:extLst>
      <p:ext uri="{BB962C8B-B14F-4D97-AF65-F5344CB8AC3E}">
        <p14:creationId xmlns:p14="http://schemas.microsoft.com/office/powerpoint/2010/main" val="27861831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100</a:t>
            </a:fld>
            <a:endParaRPr lang="zh-TW" altLang="en-US"/>
          </a:p>
        </p:txBody>
      </p:sp>
    </p:spTree>
    <p:extLst>
      <p:ext uri="{BB962C8B-B14F-4D97-AF65-F5344CB8AC3E}">
        <p14:creationId xmlns:p14="http://schemas.microsoft.com/office/powerpoint/2010/main" val="39203490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Auto-regression</a:t>
            </a:r>
            <a:r>
              <a:rPr lang="zh-TW" altLang="en-US" dirty="0"/>
              <a:t>表示透過該位置前面幾個</a:t>
            </a:r>
            <a:r>
              <a:rPr lang="en-US" altLang="zh-TW" dirty="0"/>
              <a:t>pixel</a:t>
            </a:r>
            <a:r>
              <a:rPr lang="zh-TW" altLang="en-US" dirty="0"/>
              <a:t>的值來求得結果</a:t>
            </a:r>
            <a:endParaRPr lang="en-US" altLang="zh-TW" dirty="0"/>
          </a:p>
          <a:p>
            <a:endParaRPr lang="en-US" altLang="zh-TW" dirty="0"/>
          </a:p>
          <a:p>
            <a:r>
              <a:rPr lang="zh-TW" altLang="en-US" dirty="0"/>
              <a:t>粗糙的紋理，線性係數會比較相近</a:t>
            </a:r>
            <a:endParaRPr lang="en-US" altLang="zh-TW" dirty="0"/>
          </a:p>
          <a:p>
            <a:endParaRPr lang="en-US" altLang="zh-TW" dirty="0"/>
          </a:p>
          <a:p>
            <a:r>
              <a:rPr lang="zh-TW" altLang="en-US" dirty="0"/>
              <a:t>細緻的紋理，線性係數差異會較大</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101</a:t>
            </a:fld>
            <a:endParaRPr lang="zh-TW" altLang="en-US"/>
          </a:p>
        </p:txBody>
      </p:sp>
    </p:spTree>
    <p:extLst>
      <p:ext uri="{BB962C8B-B14F-4D97-AF65-F5344CB8AC3E}">
        <p14:creationId xmlns:p14="http://schemas.microsoft.com/office/powerpoint/2010/main" val="2083424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1D</a:t>
            </a:r>
            <a:r>
              <a:rPr lang="zh-TW" altLang="en-US" dirty="0"/>
              <a:t>範例，每一個</a:t>
            </a:r>
            <a:r>
              <a:rPr lang="en-US" altLang="zh-TW" dirty="0"/>
              <a:t>pixel</a:t>
            </a:r>
            <a:r>
              <a:rPr lang="zh-TW" altLang="en-US" dirty="0"/>
              <a:t>的灰階都是由前面的</a:t>
            </a:r>
            <a:r>
              <a:rPr lang="en-US" altLang="zh-TW" dirty="0"/>
              <a:t>pixel</a:t>
            </a:r>
            <a:r>
              <a:rPr lang="zh-TW" altLang="en-US" dirty="0"/>
              <a:t>的灰階 </a:t>
            </a:r>
            <a:r>
              <a:rPr lang="en-US" altLang="zh-TW" dirty="0"/>
              <a:t>+</a:t>
            </a:r>
            <a:r>
              <a:rPr lang="zh-TW" altLang="en-US" dirty="0"/>
              <a:t> </a:t>
            </a:r>
            <a:r>
              <a:rPr lang="en-US" altLang="zh-TW" dirty="0"/>
              <a:t>noise</a:t>
            </a:r>
            <a:r>
              <a:rPr lang="zh-TW" altLang="en-US" dirty="0"/>
              <a:t>所產生的</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102</a:t>
            </a:fld>
            <a:endParaRPr lang="zh-TW" altLang="en-US"/>
          </a:p>
        </p:txBody>
      </p:sp>
    </p:spTree>
    <p:extLst>
      <p:ext uri="{BB962C8B-B14F-4D97-AF65-F5344CB8AC3E}">
        <p14:creationId xmlns:p14="http://schemas.microsoft.com/office/powerpoint/2010/main" val="3623385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針對每一個</a:t>
            </a:r>
            <a:r>
              <a:rPr lang="en-US" altLang="zh-TW" dirty="0"/>
              <a:t>a1 a2 a3…an</a:t>
            </a:r>
            <a:r>
              <a:rPr lang="zh-TW" altLang="en-US" dirty="0"/>
              <a:t>都有一個屬於他的計算方式</a:t>
            </a:r>
            <a:endParaRPr lang="en-US" altLang="zh-TW" dirty="0"/>
          </a:p>
          <a:p>
            <a:r>
              <a:rPr lang="zh-TW" altLang="en-US" dirty="0"/>
              <a:t>描述</a:t>
            </a:r>
            <a:r>
              <a:rPr lang="en-US" altLang="zh-TW" dirty="0"/>
              <a:t>pixel</a:t>
            </a:r>
            <a:r>
              <a:rPr lang="zh-TW" altLang="en-US" dirty="0"/>
              <a:t>的方式</a:t>
            </a:r>
            <a:endParaRPr lang="en-US" altLang="zh-TW" dirty="0"/>
          </a:p>
          <a:p>
            <a:endParaRPr lang="en-US" altLang="zh-TW" dirty="0"/>
          </a:p>
          <a:p>
            <a:r>
              <a:rPr lang="zh-TW" altLang="en-US" dirty="0"/>
              <a:t> </a:t>
            </a:r>
            <a:r>
              <a:rPr lang="en-US" altLang="zh-TW" dirty="0"/>
              <a:t>b</a:t>
            </a:r>
            <a:r>
              <a:rPr lang="zh-TW" altLang="en-US" dirty="0"/>
              <a:t>是隨機產生的</a:t>
            </a:r>
            <a:r>
              <a:rPr lang="en-US" altLang="zh-TW" dirty="0"/>
              <a:t>pattern</a:t>
            </a:r>
            <a:r>
              <a:rPr lang="zh-TW" altLang="en-US" dirty="0"/>
              <a:t>，</a:t>
            </a:r>
            <a:r>
              <a:rPr lang="en-US" altLang="zh-TW" dirty="0"/>
              <a:t>a</a:t>
            </a:r>
            <a:r>
              <a:rPr lang="zh-TW" altLang="en-US" dirty="0"/>
              <a:t>是原本的序列</a:t>
            </a:r>
            <a:endParaRPr lang="en-US" altLang="zh-TW" dirty="0"/>
          </a:p>
          <a:p>
            <a:endParaRPr lang="en-US" altLang="zh-TW" dirty="0"/>
          </a:p>
          <a:p>
            <a:r>
              <a:rPr lang="zh-TW" altLang="en-US" dirty="0"/>
              <a:t>根據該</a:t>
            </a:r>
            <a:r>
              <a:rPr lang="en-US" altLang="zh-TW" dirty="0"/>
              <a:t>pixel</a:t>
            </a:r>
            <a:r>
              <a:rPr lang="zh-TW" altLang="en-US" dirty="0"/>
              <a:t>的前幾個</a:t>
            </a:r>
            <a:r>
              <a:rPr lang="en-US" altLang="zh-TW" dirty="0"/>
              <a:t>pixel</a:t>
            </a:r>
            <a:r>
              <a:rPr lang="zh-TW" altLang="en-US" dirty="0"/>
              <a:t>決定</a:t>
            </a:r>
            <a:r>
              <a:rPr lang="en-US" altLang="zh-TW" dirty="0"/>
              <a:t>(</a:t>
            </a:r>
            <a:r>
              <a:rPr lang="zh-TW" altLang="en-US" dirty="0"/>
              <a:t>有幾個需要由</a:t>
            </a:r>
            <a:r>
              <a:rPr lang="en-US" altLang="zh-TW" dirty="0"/>
              <a:t>k</a:t>
            </a:r>
            <a:r>
              <a:rPr lang="zh-TW" altLang="en-US" dirty="0"/>
              <a:t>決定</a:t>
            </a:r>
            <a:r>
              <a:rPr lang="en-US" altLang="zh-TW" dirty="0"/>
              <a:t>)</a:t>
            </a:r>
            <a:r>
              <a:rPr lang="zh-TW" altLang="en-US" dirty="0"/>
              <a:t> </a:t>
            </a:r>
            <a:r>
              <a:rPr lang="en-US" altLang="zh-TW" dirty="0"/>
              <a:t>if</a:t>
            </a:r>
            <a:r>
              <a:rPr lang="en-US" altLang="zh-TW" baseline="0" dirty="0"/>
              <a:t> </a:t>
            </a:r>
            <a:r>
              <a:rPr lang="zh-TW" altLang="en-US" baseline="0" dirty="0"/>
              <a:t>兩個位置</a:t>
            </a:r>
            <a:r>
              <a:rPr lang="en-US" altLang="zh-TW" baseline="0" dirty="0"/>
              <a:t>k=2</a:t>
            </a:r>
          </a:p>
          <a:p>
            <a:r>
              <a:rPr lang="zh-TW" altLang="en-US" baseline="0" dirty="0"/>
              <a:t>對應到生成的</a:t>
            </a:r>
            <a:r>
              <a:rPr lang="en-US" altLang="zh-TW" baseline="0" dirty="0"/>
              <a:t>noise(</a:t>
            </a:r>
            <a:r>
              <a:rPr lang="en-US" altLang="zh-TW" dirty="0"/>
              <a:t>randomly generated </a:t>
            </a:r>
            <a:r>
              <a:rPr lang="en-US" altLang="zh-TW" baseline="0" dirty="0"/>
              <a:t>)</a:t>
            </a:r>
            <a:r>
              <a:rPr lang="zh-TW" altLang="en-US" baseline="0" dirty="0"/>
              <a:t> 的數量</a:t>
            </a:r>
            <a:r>
              <a:rPr lang="en-US" altLang="zh-TW" baseline="0" dirty="0"/>
              <a:t>(</a:t>
            </a:r>
            <a:r>
              <a:rPr lang="zh-TW" altLang="en-US" baseline="0" dirty="0"/>
              <a:t>不一定是</a:t>
            </a:r>
            <a:r>
              <a:rPr lang="en-US" altLang="zh-TW" baseline="0" dirty="0"/>
              <a:t>k</a:t>
            </a:r>
            <a:r>
              <a:rPr lang="zh-TW" altLang="en-US" baseline="0" dirty="0"/>
              <a:t>個</a:t>
            </a:r>
            <a:r>
              <a:rPr lang="en-US" altLang="zh-TW" baseline="0" dirty="0"/>
              <a:t>)</a:t>
            </a:r>
            <a:r>
              <a:rPr lang="zh-TW" altLang="en-US" baseline="0" dirty="0"/>
              <a:t>可以是</a:t>
            </a:r>
            <a:r>
              <a:rPr lang="en-US" altLang="zh-TW" baseline="0" dirty="0"/>
              <a:t>l</a:t>
            </a:r>
            <a:r>
              <a:rPr lang="zh-TW" altLang="en-US" baseline="0" dirty="0"/>
              <a:t>個 </a:t>
            </a:r>
            <a:r>
              <a:rPr lang="en-US" altLang="zh-TW" baseline="0" dirty="0"/>
              <a:t>if l=3</a:t>
            </a:r>
            <a:r>
              <a:rPr lang="zh-TW" altLang="en-US" baseline="0" dirty="0"/>
              <a:t> </a:t>
            </a:r>
            <a:r>
              <a:rPr lang="en-US" altLang="zh-TW" baseline="0" dirty="0">
                <a:sym typeface="Wingdings" panose="05000000000000000000" pitchFamily="2" charset="2"/>
              </a:rPr>
              <a:t>b1 b2 b3</a:t>
            </a:r>
            <a:r>
              <a:rPr lang="zh-TW" altLang="en-US" baseline="0" dirty="0"/>
              <a:t> </a:t>
            </a:r>
            <a:endParaRPr lang="en-US" altLang="zh-TW" baseline="0" dirty="0"/>
          </a:p>
          <a:p>
            <a:endParaRPr lang="en-US" altLang="zh-TW" baseline="0" dirty="0"/>
          </a:p>
          <a:p>
            <a:r>
              <a:rPr lang="en-US" altLang="zh-TW" baseline="0" dirty="0"/>
              <a:t>A4=a3*alpha3+a2*alpha2 (if k=2)</a:t>
            </a:r>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103</a:t>
            </a:fld>
            <a:endParaRPr lang="zh-TW" altLang="en-US"/>
          </a:p>
        </p:txBody>
      </p:sp>
    </p:spTree>
    <p:extLst>
      <p:ext uri="{BB962C8B-B14F-4D97-AF65-F5344CB8AC3E}">
        <p14:creationId xmlns:p14="http://schemas.microsoft.com/office/powerpoint/2010/main" val="42565035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2D</a:t>
            </a:r>
            <a:r>
              <a:rPr lang="zh-TW" altLang="en-US" dirty="0"/>
              <a:t>的算法也是一樣由前面的鄰居</a:t>
            </a:r>
            <a:r>
              <a:rPr lang="en-US" altLang="zh-TW" dirty="0"/>
              <a:t>pixel</a:t>
            </a:r>
            <a:r>
              <a:rPr lang="zh-TW" altLang="en-US" dirty="0"/>
              <a:t>們的灰階算出新</a:t>
            </a:r>
            <a:r>
              <a:rPr lang="en-US" altLang="zh-TW" dirty="0"/>
              <a:t>pixel</a:t>
            </a:r>
            <a:r>
              <a:rPr lang="zh-TW" altLang="en-US" dirty="0"/>
              <a:t>的灰階</a:t>
            </a:r>
            <a:endParaRPr lang="en-US" altLang="zh-TW" dirty="0"/>
          </a:p>
          <a:p>
            <a:endParaRPr lang="en-US" altLang="zh-TW" dirty="0"/>
          </a:p>
          <a:p>
            <a:r>
              <a:rPr lang="zh-TW" altLang="en-US" dirty="0"/>
              <a:t>其中</a:t>
            </a:r>
            <a:r>
              <a:rPr lang="en-US" altLang="zh-TW" dirty="0"/>
              <a:t>“</a:t>
            </a:r>
            <a:r>
              <a:rPr lang="zh-TW" altLang="en-US" dirty="0"/>
              <a:t>鄰居</a:t>
            </a:r>
            <a:r>
              <a:rPr lang="en-US" altLang="zh-TW" dirty="0"/>
              <a:t>”</a:t>
            </a:r>
            <a:r>
              <a:rPr lang="zh-TW" altLang="en-US" dirty="0"/>
              <a:t>定義與</a:t>
            </a:r>
            <a:r>
              <a:rPr lang="en-US" altLang="zh-TW" dirty="0"/>
              <a:t>1D</a:t>
            </a:r>
            <a:r>
              <a:rPr lang="zh-TW" altLang="en-US" dirty="0"/>
              <a:t>相仿</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104</a:t>
            </a:fld>
            <a:endParaRPr lang="zh-TW" altLang="en-US"/>
          </a:p>
        </p:txBody>
      </p:sp>
    </p:spTree>
    <p:extLst>
      <p:ext uri="{BB962C8B-B14F-4D97-AF65-F5344CB8AC3E}">
        <p14:creationId xmlns:p14="http://schemas.microsoft.com/office/powerpoint/2010/main" val="343472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40877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55607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0614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68100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036572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628586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23498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411340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182886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102324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02490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405505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583008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08561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32570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23702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17422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92979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91706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443089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03041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7464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98078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45127" y="2507550"/>
            <a:ext cx="5156200"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7550"/>
            <a:ext cx="5181601"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9E0E74B-BC82-44BF-A0FE-CEF171C425CC}" type="slidenum">
              <a:rPr lang="zh-TW" altLang="en-US" smtClean="0"/>
              <a:t>‹#›</a:t>
            </a:fld>
            <a:endParaRPr lang="zh-TW"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314224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247296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12914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TW" altLang="en-US"/>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05799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D09314E-FE1C-49E0-AAC4-DDB000D023B6}" type="datetimeFigureOut">
              <a:rPr lang="zh-TW" altLang="en-US" smtClean="0"/>
              <a:t>2022/11/13</a:t>
            </a:fld>
            <a:endParaRPr lang="zh-TW"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69770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TW"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2440635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D09314E-FE1C-49E0-AAC4-DDB000D023B6}" type="datetimeFigureOut">
              <a:rPr lang="zh-TW" altLang="en-US" smtClean="0"/>
              <a:t>2022/11/13</a:t>
            </a:fld>
            <a:endParaRPr lang="zh-TW"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TW"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857899757"/>
      </p:ext>
    </p:extLst>
  </p:cSld>
  <p:clrMap bg1="dk1" tx1="lt1" bg2="dk2" tx2="lt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8.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180.png"/></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0.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2.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1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11.png"/></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1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3.xml"/><Relationship Id="rId1" Type="http://schemas.openxmlformats.org/officeDocument/2006/relationships/slideLayout" Target="../slideLayouts/slideLayout13.xml"/><Relationship Id="rId4" Type="http://schemas.openxmlformats.org/officeDocument/2006/relationships/image" Target="../media/image135.jpg"/></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vnA_KIojLg"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slide" Target="slide2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slide" Target="slide2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44.jpg"/><Relationship Id="rId7" Type="http://schemas.openxmlformats.org/officeDocument/2006/relationships/image" Target="../media/image49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80.png"/><Relationship Id="rId11" Type="http://schemas.openxmlformats.org/officeDocument/2006/relationships/image" Target="../media/image530.png"/><Relationship Id="rId5" Type="http://schemas.openxmlformats.org/officeDocument/2006/relationships/image" Target="../media/image470.png"/><Relationship Id="rId10" Type="http://schemas.openxmlformats.org/officeDocument/2006/relationships/image" Target="../media/image520.png"/><Relationship Id="rId4" Type="http://schemas.openxmlformats.org/officeDocument/2006/relationships/image" Target="../media/image11.jpg"/><Relationship Id="rId9" Type="http://schemas.openxmlformats.org/officeDocument/2006/relationships/image" Target="../media/image510.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jp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40.png"/><Relationship Id="rId5" Type="http://schemas.openxmlformats.org/officeDocument/2006/relationships/image" Target="../media/image460.png"/><Relationship Id="rId4" Type="http://schemas.openxmlformats.org/officeDocument/2006/relationships/image" Target="../media/image11.jp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gif"/><Relationship Id="rId7" Type="http://schemas.openxmlformats.org/officeDocument/2006/relationships/image" Target="../media/image270.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71.png"/><Relationship Id="rId3" Type="http://schemas.openxmlformats.org/officeDocument/2006/relationships/image" Target="../media/image60.jpg"/><Relationship Id="rId7" Type="http://schemas.openxmlformats.org/officeDocument/2006/relationships/image" Target="../media/image63.jpg"/><Relationship Id="rId12"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62.jpg"/><Relationship Id="rId11" Type="http://schemas.openxmlformats.org/officeDocument/2006/relationships/image" Target="../media/image69.png"/><Relationship Id="rId5" Type="http://schemas.openxmlformats.org/officeDocument/2006/relationships/image" Target="../media/image61.jp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590.png"/><Relationship Id="rId9" Type="http://schemas.openxmlformats.org/officeDocument/2006/relationships/image" Target="../media/image65.jpg"/><Relationship Id="rId14" Type="http://schemas.openxmlformats.org/officeDocument/2006/relationships/image" Target="../media/image72.png"/></Relationships>
</file>

<file path=ppt/slides/_rels/slide5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6.jpg"/><Relationship Id="rId7" Type="http://schemas.openxmlformats.org/officeDocument/2006/relationships/image" Target="../media/image68.jpg"/><Relationship Id="rId12"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67.jpg"/><Relationship Id="rId11" Type="http://schemas.openxmlformats.org/officeDocument/2006/relationships/image" Target="../media/image80.png"/><Relationship Id="rId5" Type="http://schemas.openxmlformats.org/officeDocument/2006/relationships/image" Target="../media/image61.jpg"/><Relationship Id="rId10" Type="http://schemas.openxmlformats.org/officeDocument/2006/relationships/image" Target="../media/image79.png"/><Relationship Id="rId4" Type="http://schemas.openxmlformats.org/officeDocument/2006/relationships/image" Target="../media/image590.png"/><Relationship Id="rId9"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5.jpg"/><Relationship Id="rId4" Type="http://schemas.openxmlformats.org/officeDocument/2006/relationships/image" Target="../media/image71.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77.bmp"/><Relationship Id="rId3" Type="http://schemas.openxmlformats.org/officeDocument/2006/relationships/image" Target="../media/image72.emf"/><Relationship Id="rId7" Type="http://schemas.openxmlformats.org/officeDocument/2006/relationships/image" Target="../media/image76.bmp"/><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75.bmp"/><Relationship Id="rId5" Type="http://schemas.openxmlformats.org/officeDocument/2006/relationships/image" Target="../media/image74.bmp"/><Relationship Id="rId4" Type="http://schemas.openxmlformats.org/officeDocument/2006/relationships/image" Target="../media/image73.bmp"/><Relationship Id="rId9" Type="http://schemas.openxmlformats.org/officeDocument/2006/relationships/image" Target="../media/image78.bmp"/></Relationships>
</file>

<file path=ppt/slides/_rels/slide6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87.emf"/><Relationship Id="rId4" Type="http://schemas.openxmlformats.org/officeDocument/2006/relationships/image" Target="../media/image86.emf"/></Relationships>
</file>

<file path=ppt/slides/_rels/slide73.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emf"/><Relationship Id="rId7" Type="http://schemas.openxmlformats.org/officeDocument/2006/relationships/image" Target="../media/image89.emf"/><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4.jpg"/><Relationship Id="rId7"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5.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99.gif"/></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00200" y="1368435"/>
            <a:ext cx="8991600" cy="164592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t>Chapter 9 </a:t>
            </a:r>
            <a:b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br>
            <a: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t>Texture</a:t>
            </a:r>
            <a:endParaRPr lang="zh-TW" altLang="en-US"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endParaRPr>
          </a:p>
        </p:txBody>
      </p:sp>
      <p:sp>
        <p:nvSpPr>
          <p:cNvPr id="3" name="副標題 2"/>
          <p:cNvSpPr>
            <a:spLocks noGrp="1"/>
          </p:cNvSpPr>
          <p:nvPr>
            <p:ph type="subTitle" idx="1"/>
          </p:nvPr>
        </p:nvSpPr>
        <p:spPr>
          <a:xfrm>
            <a:off x="1524000" y="3602038"/>
            <a:ext cx="9144000" cy="2058098"/>
          </a:xfrm>
        </p:spPr>
        <p:txBody>
          <a:bodyPr>
            <a:normAutofit lnSpcReduction="10000"/>
          </a:bodyPr>
          <a:lstStyle/>
          <a:p>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Presenter: Pei-Jing Yu (</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郁霈靖</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t>
            </a:r>
          </a:p>
          <a:p>
            <a:pPr>
              <a:lnSpc>
                <a:spcPct val="150000"/>
              </a:lnSpc>
              <a:tabLst>
                <a:tab pos="1243013" algn="l"/>
              </a:tabLst>
            </a:pP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Phone:</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0953235733</a:t>
            </a:r>
            <a:endParaRPr lang="de-DE" altLang="zh-CN" sz="1900" b="1"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tabLst>
                <a:tab pos="1243013" algn="l"/>
              </a:tabLst>
            </a:pPr>
            <a:r>
              <a:rPr lang="de-DE" altLang="zh-CN" sz="1900" b="1" spc="-40" dirty="0">
                <a:latin typeface="Times New Roman" panose="02020603050405020304" pitchFamily="18" charset="0"/>
                <a:ea typeface="標楷體" panose="03000509000000000000" pitchFamily="65" charset="-120"/>
                <a:cs typeface="Times New Roman" panose="02020603050405020304" pitchFamily="18" charset="0"/>
              </a:rPr>
              <a:t>E-Mail</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jesseyu222@gmail.com</a:t>
            </a:r>
            <a:endParaRPr lang="de-DE" altLang="zh-CN" sz="1900" b="1"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tabLst>
                <a:tab pos="1243013" algn="l"/>
              </a:tabLst>
            </a:pP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Advisor:</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Prof. Chiou</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Shann</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Fuh</a:t>
            </a:r>
            <a:endParaRPr lang="en-US" altLang="zh-TW" sz="1900" b="1"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64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49" y="316637"/>
            <a:ext cx="7999535" cy="1207364"/>
          </a:xfrm>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35140D4C-6DD9-4012-B16D-E35D88B38E77}"/>
              </a:ext>
            </a:extLst>
          </p:cNvPr>
          <p:cNvSpPr>
            <a:spLocks noGrp="1"/>
          </p:cNvSpPr>
          <p:nvPr>
            <p:ph type="sldNum" sz="quarter" idx="12"/>
          </p:nvPr>
        </p:nvSpPr>
        <p:spPr/>
        <p:txBody>
          <a:bodyPr/>
          <a:lstStyle/>
          <a:p>
            <a:r>
              <a:rPr lang="en-US" altLang="zh-TW" dirty="0"/>
              <a:t>9</a:t>
            </a:r>
            <a:endParaRPr lang="zh-TW" alt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57" y="1690690"/>
            <a:ext cx="7949527" cy="4940735"/>
          </a:xfrm>
          <a:prstGeom prst="rect">
            <a:avLst/>
          </a:prstGeom>
        </p:spPr>
      </p:pic>
      <p:sp>
        <p:nvSpPr>
          <p:cNvPr id="5" name="矩形 4">
            <a:extLst>
              <a:ext uri="{FF2B5EF4-FFF2-40B4-BE49-F238E27FC236}">
                <a16:creationId xmlns:a16="http://schemas.microsoft.com/office/drawing/2014/main" id="{D616B584-DA6E-4DD6-834A-7A7A149B71FF}"/>
              </a:ext>
            </a:extLst>
          </p:cNvPr>
          <p:cNvSpPr/>
          <p:nvPr/>
        </p:nvSpPr>
        <p:spPr>
          <a:xfrm>
            <a:off x="6672577" y="5167312"/>
            <a:ext cx="1309373" cy="992856"/>
          </a:xfrm>
          <a:prstGeom prst="rect">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300253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416E83D6-B4CF-128E-E989-BE83C9512D4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16E4A0B5-1AB7-4B42-72B9-9D4CE99F01F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圓角矩形圖說文字 140"/>
          <p:cNvSpPr/>
          <p:nvPr/>
        </p:nvSpPr>
        <p:spPr>
          <a:xfrm>
            <a:off x="5798549" y="1434388"/>
            <a:ext cx="2747980" cy="742730"/>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rPr>
              <a:t>Mathematical Morphology</a:t>
            </a:r>
            <a:endParaRPr lang="zh-TW" altLang="en-US" dirty="0">
              <a:solidFill>
                <a:schemeClr val="accent5">
                  <a:lumMod val="75000"/>
                </a:schemeClr>
              </a:solidFill>
            </a:endParaRPr>
          </a:p>
        </p:txBody>
      </p:sp>
      <p:sp>
        <p:nvSpPr>
          <p:cNvPr id="142" name="圓角矩形圖說文字 141"/>
          <p:cNvSpPr/>
          <p:nvPr/>
        </p:nvSpPr>
        <p:spPr>
          <a:xfrm>
            <a:off x="6408220" y="1950721"/>
            <a:ext cx="2376952" cy="378848"/>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Auto-regression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147541" y="2779619"/>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5892D343-85C1-4A31-B337-53F76A2DA423}"/>
              </a:ext>
            </a:extLst>
          </p:cNvPr>
          <p:cNvSpPr>
            <a:spLocks noGrp="1"/>
          </p:cNvSpPr>
          <p:nvPr>
            <p:ph type="sldNum" sz="quarter" idx="12"/>
          </p:nvPr>
        </p:nvSpPr>
        <p:spPr/>
        <p:txBody>
          <a:bodyPr/>
          <a:lstStyle/>
          <a:p>
            <a:r>
              <a:rPr lang="en-US" altLang="zh-TW" dirty="0"/>
              <a:t>99</a:t>
            </a:r>
            <a:endParaRPr lang="zh-TW" altLang="en-US" dirty="0"/>
          </a:p>
        </p:txBody>
      </p:sp>
      <p:sp>
        <p:nvSpPr>
          <p:cNvPr id="3" name="圓角矩形 129">
            <a:extLst>
              <a:ext uri="{FF2B5EF4-FFF2-40B4-BE49-F238E27FC236}">
                <a16:creationId xmlns:a16="http://schemas.microsoft.com/office/drawing/2014/main" id="{F9908407-0F43-6E26-092A-E8B7024EA598}"/>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Tree>
    <p:extLst>
      <p:ext uri="{BB962C8B-B14F-4D97-AF65-F5344CB8AC3E}">
        <p14:creationId xmlns:p14="http://schemas.microsoft.com/office/powerpoint/2010/main" val="30093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1"/>
                                        </p:tgtEl>
                                        <p:attrNameLst>
                                          <p:attrName>ppt_y</p:attrName>
                                        </p:attrNameLst>
                                      </p:cBhvr>
                                      <p:tavLst>
                                        <p:tav tm="0">
                                          <p:val>
                                            <p:strVal val="#ppt_y"/>
                                          </p:val>
                                        </p:tav>
                                        <p:tav tm="100000">
                                          <p:val>
                                            <p:strVal val="#ppt_y"/>
                                          </p:val>
                                        </p:tav>
                                      </p:tavLst>
                                    </p:anim>
                                    <p:anim calcmode="lin" valueType="num">
                                      <p:cBhvr>
                                        <p:cTn id="27"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fade">
                                      <p:cBhvr>
                                        <p:cTn id="32" dur="300"/>
                                        <p:tgtEl>
                                          <p:spTgt spid="219"/>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1"/>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1"/>
                                        </p:tgtEl>
                                        <p:attrNameLst>
                                          <p:attrName>ppt_y</p:attrName>
                                        </p:attrNameLst>
                                      </p:cBhvr>
                                      <p:tavLst>
                                        <p:tav tm="0">
                                          <p:val>
                                            <p:strVal val="ppt_y"/>
                                          </p:val>
                                        </p:tav>
                                        <p:tav tm="100000">
                                          <p:val>
                                            <p:strVal val="ppt_y"/>
                                          </p:val>
                                        </p:tav>
                                      </p:tavLst>
                                    </p:anim>
                                    <p:anim calcmode="lin" valueType="num">
                                      <p:cBhvr>
                                        <p:cTn id="41"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1"/>
                                        </p:tgtEl>
                                      </p:cBhvr>
                                    </p:animEffect>
                                    <p:set>
                                      <p:cBhvr>
                                        <p:cTn id="44" dur="1" fill="hold">
                                          <p:stCondLst>
                                            <p:cond delay="199"/>
                                          </p:stCondLst>
                                        </p:cTn>
                                        <p:tgtEl>
                                          <p:spTgt spid="14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9"/>
                                        </p:tgtEl>
                                      </p:cBhvr>
                                    </p:animEffect>
                                    <p:set>
                                      <p:cBhvr>
                                        <p:cTn id="47" dur="1" fill="hold">
                                          <p:stCondLst>
                                            <p:cond delay="299"/>
                                          </p:stCondLst>
                                        </p:cTn>
                                        <p:tgtEl>
                                          <p:spTgt spid="219"/>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471 0.00046 L 0.04584 0.00046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2"/>
                                        </p:tgtEl>
                                        <p:attrNameLst>
                                          <p:attrName>style.visibility</p:attrName>
                                        </p:attrNameLst>
                                      </p:cBhvr>
                                      <p:to>
                                        <p:strVal val="visible"/>
                                      </p:to>
                                    </p:set>
                                    <p:anim calcmode="lin" valueType="num">
                                      <p:cBhvr>
                                        <p:cTn id="53" dur="300" fill="hold"/>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2"/>
                                        </p:tgtEl>
                                        <p:attrNameLst>
                                          <p:attrName>ppt_y</p:attrName>
                                        </p:attrNameLst>
                                      </p:cBhvr>
                                      <p:tavLst>
                                        <p:tav tm="0">
                                          <p:val>
                                            <p:strVal val="#ppt_y"/>
                                          </p:val>
                                        </p:tav>
                                        <p:tav tm="100000">
                                          <p:val>
                                            <p:strVal val="#ppt_y"/>
                                          </p:val>
                                        </p:tav>
                                      </p:tavLst>
                                    </p:anim>
                                    <p:anim calcmode="lin" valueType="num">
                                      <p:cBhvr>
                                        <p:cTn id="55" dur="300" fill="hold"/>
                                        <p:tgtEl>
                                          <p:spTgt spid="142"/>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0"/>
                                        </p:tgtEl>
                                        <p:attrNameLst>
                                          <p:attrName>style.visibility</p:attrName>
                                        </p:attrNameLst>
                                      </p:cBhvr>
                                      <p:to>
                                        <p:strVal val="visible"/>
                                      </p:to>
                                    </p:set>
                                    <p:animEffect transition="in" filter="fade">
                                      <p:cBhvr>
                                        <p:cTn id="60" dur="300"/>
                                        <p:tgtEl>
                                          <p:spTgt spid="220"/>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2"/>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2"/>
                                        </p:tgtEl>
                                        <p:attrNameLst>
                                          <p:attrName>ppt_y</p:attrName>
                                        </p:attrNameLst>
                                      </p:cBhvr>
                                      <p:tavLst>
                                        <p:tav tm="0">
                                          <p:val>
                                            <p:strVal val="ppt_y"/>
                                          </p:val>
                                        </p:tav>
                                        <p:tav tm="100000">
                                          <p:val>
                                            <p:strVal val="ppt_y"/>
                                          </p:val>
                                        </p:tav>
                                      </p:tavLst>
                                    </p:anim>
                                    <p:anim calcmode="lin" valueType="num">
                                      <p:cBhvr>
                                        <p:cTn id="69" dur="200"/>
                                        <p:tgtEl>
                                          <p:spTgt spid="142"/>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2"/>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2"/>
                                        </p:tgtEl>
                                      </p:cBhvr>
                                    </p:animEffect>
                                    <p:set>
                                      <p:cBhvr>
                                        <p:cTn id="72" dur="1" fill="hold">
                                          <p:stCondLst>
                                            <p:cond delay="199"/>
                                          </p:stCondLst>
                                        </p:cTn>
                                        <p:tgtEl>
                                          <p:spTgt spid="14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0"/>
                                        </p:tgtEl>
                                      </p:cBhvr>
                                    </p:animEffect>
                                    <p:set>
                                      <p:cBhvr>
                                        <p:cTn id="75" dur="1" fill="hold">
                                          <p:stCondLst>
                                            <p:cond delay="299"/>
                                          </p:stCondLst>
                                        </p:cTn>
                                        <p:tgtEl>
                                          <p:spTgt spid="220"/>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219" grpId="0" animBg="1"/>
      <p:bldP spid="219" grpId="1" animBg="1"/>
      <p:bldP spid="220" grpId="0" animBg="1"/>
      <p:bldP spid="220" grpId="1" animBg="1"/>
      <p:bldP spid="141" grpId="0" animBg="1"/>
      <p:bldP spid="141" grpId="1" animBg="1"/>
      <p:bldP spid="141" grpId="2" animBg="1"/>
      <p:bldP spid="142" grpId="0" animBg="1"/>
      <p:bldP spid="142" grpId="1" animBg="1"/>
      <p:bldP spid="142" grpId="2" animBg="1"/>
      <p:bldP spid="153" grpId="0" animBg="1"/>
      <p:bldP spid="153" grpId="1" animBg="1"/>
      <p:bldP spid="153" grpId="2" animBg="1"/>
      <p:bldP spid="3" grpId="0" animBg="1"/>
      <p:bldP spid="3"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3074317"/>
          </a:xfrm>
        </p:spPr>
        <p:txBody>
          <a:bodyPr numCol="1">
            <a:noAutofit/>
          </a:bodyPr>
          <a:lstStyle/>
          <a:p>
            <a:r>
              <a:rPr lang="en-US" altLang="zh-TW" sz="3200" dirty="0">
                <a:latin typeface="Times New Roman" panose="02020603050405020304" pitchFamily="18" charset="0"/>
                <a:cs typeface="Times New Roman" panose="02020603050405020304" pitchFamily="18" charset="0"/>
              </a:rPr>
              <a:t>Doing linear estimates of a pixel’s gray level with the gray levels in the neighborhood</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coarse texture, coefficient will be similar</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fine texture, coefficient will vary widely</a:t>
            </a:r>
          </a:p>
        </p:txBody>
      </p:sp>
      <p:sp>
        <p:nvSpPr>
          <p:cNvPr id="2" name="投影片編號版面配置區 1">
            <a:extLst>
              <a:ext uri="{FF2B5EF4-FFF2-40B4-BE49-F238E27FC236}">
                <a16:creationId xmlns:a16="http://schemas.microsoft.com/office/drawing/2014/main" id="{5EB2482B-1233-4420-9ACA-288F60B8A4C5}"/>
              </a:ext>
            </a:extLst>
          </p:cNvPr>
          <p:cNvSpPr>
            <a:spLocks noGrp="1"/>
          </p:cNvSpPr>
          <p:nvPr>
            <p:ph type="sldNum" sz="quarter" idx="12"/>
          </p:nvPr>
        </p:nvSpPr>
        <p:spPr/>
        <p:txBody>
          <a:bodyPr/>
          <a:lstStyle/>
          <a:p>
            <a:r>
              <a:rPr lang="en-US" altLang="zh-TW" dirty="0"/>
              <a:t>100</a:t>
            </a:r>
            <a:endParaRPr lang="zh-TW" altLang="en-US" dirty="0"/>
          </a:p>
        </p:txBody>
      </p:sp>
      <p:sp>
        <p:nvSpPr>
          <p:cNvPr id="6" name="標題 1">
            <a:extLst>
              <a:ext uri="{FF2B5EF4-FFF2-40B4-BE49-F238E27FC236}">
                <a16:creationId xmlns:a16="http://schemas.microsoft.com/office/drawing/2014/main" id="{CC4DA8E2-1299-9B83-EC77-A9956B6D3CAC}"/>
              </a:ext>
            </a:extLst>
          </p:cNvPr>
          <p:cNvSpPr>
            <a:spLocks noGrp="1"/>
          </p:cNvSpPr>
          <p:nvPr>
            <p:ph type="title"/>
          </p:nvPr>
        </p:nvSpPr>
        <p:spPr>
          <a:xfrm>
            <a:off x="2066925" y="276148"/>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4627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066925" y="276148"/>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066924" y="1601711"/>
                <a:ext cx="8058150" cy="4832172"/>
              </a:xfrm>
            </p:spPr>
            <p:txBody>
              <a:bodyPr numCol="1">
                <a:normAutofit fontScale="92500" lnSpcReduction="10000"/>
              </a:bodyPr>
              <a:lstStyle/>
              <a:p>
                <a:r>
                  <a:rPr lang="en-US" altLang="zh-TW" sz="3200" dirty="0">
                    <a:latin typeface="Times New Roman" panose="02020603050405020304" pitchFamily="18" charset="0"/>
                    <a:cs typeface="Times New Roman" panose="02020603050405020304" pitchFamily="18" charset="0"/>
                  </a:rPr>
                  <a:t>One-dimensional auto-regression model:</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Next gray value </a:t>
                </a: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𝑎</m:t>
                        </m:r>
                      </m:e>
                      <m:sub>
                        <m:r>
                          <a:rPr lang="en-US" altLang="zh-TW" sz="2800" i="1" dirty="0">
                            <a:latin typeface="Cambria Math" panose="02040503050406030204" pitchFamily="18" charset="0"/>
                          </a:rPr>
                          <m:t>𝑁</m:t>
                        </m:r>
                        <m:r>
                          <a:rPr lang="en-US" altLang="zh-TW" sz="2800" i="1" dirty="0">
                            <a:latin typeface="Cambria Math" panose="02040503050406030204" pitchFamily="18" charset="0"/>
                          </a:rPr>
                          <m:t>+1</m:t>
                        </m:r>
                      </m:sub>
                    </m:sSub>
                  </m:oMath>
                </a14:m>
                <a:r>
                  <a:rPr lang="en-US" altLang="zh-TW" sz="2800" dirty="0">
                    <a:latin typeface="Times New Roman" panose="02020603050405020304" pitchFamily="18" charset="0"/>
                    <a:cs typeface="Times New Roman" panose="02020603050405020304" pitchFamily="18" charset="0"/>
                  </a:rPr>
                  <a:t>: linear combination of synthesized data and noise value</a:t>
                </a: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endParaRPr lang="en-US" altLang="zh-TW" sz="1600" dirty="0">
                  <a:latin typeface="Times New Roman" panose="02020603050405020304" pitchFamily="18" charset="0"/>
                  <a:cs typeface="Times New Roman" panose="02020603050405020304" pitchFamily="18" charset="0"/>
                </a:endParaRPr>
              </a:p>
              <a:p>
                <a:pPr marL="457200" lvl="1" indent="0" algn="ctr">
                  <a:buNone/>
                </a:pP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𝑘</m:t>
                        </m:r>
                      </m:sub>
                    </m:sSub>
                  </m:oMath>
                </a14:m>
                <a:r>
                  <a:rPr lang="en-US" altLang="zh-TW" dirty="0">
                    <a:latin typeface="Times New Roman" panose="02020603050405020304" pitchFamily="18" charset="0"/>
                    <a:cs typeface="Times New Roman" panose="02020603050405020304" pitchFamily="18" charset="0"/>
                  </a:rPr>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latin typeface="Times New Roman" panose="02020603050405020304" pitchFamily="18" charset="0"/>
                    <a:cs typeface="Times New Roman" panose="02020603050405020304" pitchFamily="18" charset="0"/>
                  </a:rPr>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066924" y="1601711"/>
                <a:ext cx="8058150" cy="4832172"/>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CB1DC5F6-B2A0-4D44-9F7E-BC172E1AE4DE}"/>
              </a:ext>
            </a:extLst>
          </p:cNvPr>
          <p:cNvSpPr>
            <a:spLocks noGrp="1"/>
          </p:cNvSpPr>
          <p:nvPr>
            <p:ph type="sldNum" sz="quarter" idx="12"/>
          </p:nvPr>
        </p:nvSpPr>
        <p:spPr/>
        <p:txBody>
          <a:bodyPr/>
          <a:lstStyle/>
          <a:p>
            <a:r>
              <a:rPr lang="en-US" altLang="zh-TW" dirty="0"/>
              <a:t>101</a:t>
            </a:r>
            <a:endParaRPr lang="zh-TW" altLang="en-US" dirty="0"/>
          </a:p>
        </p:txBody>
      </p:sp>
      <p:sp>
        <p:nvSpPr>
          <p:cNvPr id="7" name="左大括弧 6"/>
          <p:cNvSpPr/>
          <p:nvPr/>
        </p:nvSpPr>
        <p:spPr>
          <a:xfrm rot="16200000">
            <a:off x="5634089" y="4137556"/>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左大括弧 7"/>
          <p:cNvSpPr/>
          <p:nvPr/>
        </p:nvSpPr>
        <p:spPr>
          <a:xfrm rot="16200000">
            <a:off x="7383637" y="4137556"/>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文字方塊 8"/>
          <p:cNvSpPr txBox="1"/>
          <p:nvPr/>
        </p:nvSpPr>
        <p:spPr>
          <a:xfrm>
            <a:off x="4275562" y="5023280"/>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0" name="文字方塊 9"/>
          <p:cNvSpPr txBox="1"/>
          <p:nvPr/>
        </p:nvSpPr>
        <p:spPr>
          <a:xfrm>
            <a:off x="6396441" y="5023280"/>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Tree>
    <p:extLst>
      <p:ext uri="{BB962C8B-B14F-4D97-AF65-F5344CB8AC3E}">
        <p14:creationId xmlns:p14="http://schemas.microsoft.com/office/powerpoint/2010/main" val="3596477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8"/>
                <a:ext cx="8058150" cy="4753344"/>
              </a:xfrm>
            </p:spPr>
            <p:txBody>
              <a:bodyPr numCol="1">
                <a:normAutofit fontScale="92500" lnSpcReduction="10000"/>
              </a:bodyPr>
              <a:lstStyle/>
              <a:p>
                <a:pPr marL="0" indent="0">
                  <a:buNone/>
                </a:pPr>
                <a:endParaRPr lang="en-US" altLang="zh-TW" sz="3200" dirty="0">
                  <a:solidFill>
                    <a:schemeClr val="bg1"/>
                  </a:solidFill>
                </a:endParaRPr>
              </a:p>
              <a:p>
                <a:pPr marL="0" indent="0">
                  <a:buNone/>
                </a:pPr>
                <a:endParaRPr lang="en-US" altLang="zh-TW" sz="3200" dirty="0">
                  <a:solidFill>
                    <a:schemeClr val="bg1"/>
                  </a:solidFill>
                </a:endParaRPr>
              </a:p>
              <a:p>
                <a:pPr marL="0" indent="0">
                  <a:buNone/>
                </a:pPr>
                <a:endParaRPr lang="en-US" altLang="zh-TW" sz="3200" dirty="0"/>
              </a:p>
              <a:p>
                <a:pPr marL="0" indent="0">
                  <a:buNone/>
                </a:pPr>
                <a:endParaRPr lang="en-US" altLang="zh-TW" sz="1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p>
              <a:p>
                <a:pPr marL="0" indent="0">
                  <a:buNone/>
                </a:pPr>
                <a:endParaRPr lang="en-US" altLang="zh-TW" sz="800" dirty="0"/>
              </a:p>
              <a:p>
                <a:pPr marL="0" indent="0">
                  <a:buNone/>
                </a:pPr>
                <a:endParaRPr lang="en-US" altLang="zh-TW" sz="800" dirty="0"/>
              </a:p>
              <a:p>
                <a:pPr marL="0" indent="0">
                  <a:buNone/>
                </a:pPr>
                <a:endParaRPr lang="en-US" altLang="zh-TW" sz="1600" dirty="0"/>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𝑘</m:t>
                        </m:r>
                      </m:sub>
                    </m:sSub>
                  </m:oMath>
                </a14:m>
                <a:r>
                  <a:rPr lang="en-US" altLang="zh-TW" dirty="0"/>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8"/>
                <a:ext cx="8058150" cy="4753344"/>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1C2DB9B6-D50F-4F62-8CEF-E2362E6DFF7A}"/>
              </a:ext>
            </a:extLst>
          </p:cNvPr>
          <p:cNvSpPr>
            <a:spLocks noGrp="1"/>
          </p:cNvSpPr>
          <p:nvPr>
            <p:ph type="sldNum" sz="quarter" idx="12"/>
          </p:nvPr>
        </p:nvSpPr>
        <p:spPr/>
        <p:txBody>
          <a:bodyPr/>
          <a:lstStyle/>
          <a:p>
            <a:r>
              <a:rPr lang="en-US" altLang="zh-TW" dirty="0"/>
              <a:t>102</a:t>
            </a:r>
            <a:endParaRPr lang="zh-TW" altLang="en-US" dirty="0"/>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4219086728"/>
                  </p:ext>
                </p:extLst>
              </p:nvPr>
            </p:nvGraphicFramePr>
            <p:xfrm>
              <a:off x="2430516" y="1915310"/>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4219086728"/>
                  </p:ext>
                </p:extLst>
              </p:nvPr>
            </p:nvGraphicFramePr>
            <p:xfrm>
              <a:off x="2430516" y="1915310"/>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4"/>
                          <a:stretch>
                            <a:fillRect l="-1250" t="-8333" r="-498750" b="-405000"/>
                          </a:stretch>
                        </a:blipFill>
                      </a:tcPr>
                    </a:tc>
                    <a:tc>
                      <a:txBody>
                        <a:bodyPr/>
                        <a:lstStyle/>
                        <a:p>
                          <a:endParaRPr lang="zh-TW"/>
                        </a:p>
                      </a:txBody>
                      <a:tcPr anchor="ctr">
                        <a:blipFill>
                          <a:blip r:embed="rId4"/>
                          <a:stretch>
                            <a:fillRect l="-102532" t="-8333" r="-405063" b="-405000"/>
                          </a:stretch>
                        </a:blipFill>
                      </a:tcPr>
                    </a:tc>
                    <a:tc>
                      <a:txBody>
                        <a:bodyPr/>
                        <a:lstStyle/>
                        <a:p>
                          <a:endParaRPr lang="zh-TW"/>
                        </a:p>
                      </a:txBody>
                      <a:tcPr anchor="ctr">
                        <a:blipFill>
                          <a:blip r:embed="rId4"/>
                          <a:stretch>
                            <a:fillRect l="-200000" t="-8333" r="-300000" b="-405000"/>
                          </a:stretch>
                        </a:blipFill>
                      </a:tcPr>
                    </a:tc>
                    <a:tc>
                      <a:txBody>
                        <a:bodyPr/>
                        <a:lstStyle/>
                        <a:p>
                          <a:endParaRPr lang="zh-TW"/>
                        </a:p>
                      </a:txBody>
                      <a:tcPr anchor="ctr">
                        <a:blipFill>
                          <a:blip r:embed="rId4"/>
                          <a:stretch>
                            <a:fillRect l="-303797"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4"/>
                          <a:stretch>
                            <a:fillRect l="-200000" t="-310000" r="-300000" b="-103333"/>
                          </a:stretch>
                        </a:blipFill>
                      </a:tcP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ext uri="{D42A27DB-BD31-4B8C-83A1-F6EECF244321}">
                    <p14:modId xmlns:p14="http://schemas.microsoft.com/office/powerpoint/2010/main" val="1468309924"/>
                  </p:ext>
                </p:extLst>
              </p:nvPr>
            </p:nvGraphicFramePr>
            <p:xfrm>
              <a:off x="6807838" y="1915310"/>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8" name="表格 7"/>
              <p:cNvGraphicFramePr>
                <a:graphicFrameLocks noGrp="1"/>
              </p:cNvGraphicFramePr>
              <p:nvPr>
                <p:extLst>
                  <p:ext uri="{D42A27DB-BD31-4B8C-83A1-F6EECF244321}">
                    <p14:modId xmlns:p14="http://schemas.microsoft.com/office/powerpoint/2010/main" val="1468309924"/>
                  </p:ext>
                </p:extLst>
              </p:nvPr>
            </p:nvGraphicFramePr>
            <p:xfrm>
              <a:off x="6807838" y="1915310"/>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5"/>
                          <a:stretch>
                            <a:fillRect l="-1250" t="-8333" r="-498750" b="-405000"/>
                          </a:stretch>
                        </a:blipFill>
                      </a:tcPr>
                    </a:tc>
                    <a:tc>
                      <a:txBody>
                        <a:bodyPr/>
                        <a:lstStyle/>
                        <a:p>
                          <a:endParaRPr lang="zh-TW"/>
                        </a:p>
                      </a:txBody>
                      <a:tcPr anchor="ctr">
                        <a:blipFill>
                          <a:blip r:embed="rId5"/>
                          <a:stretch>
                            <a:fillRect l="-102532" t="-8333" r="-405063" b="-405000"/>
                          </a:stretch>
                        </a:blipFill>
                      </a:tcPr>
                    </a:tc>
                    <a:tc>
                      <a:txBody>
                        <a:bodyPr/>
                        <a:lstStyle/>
                        <a:p>
                          <a:endParaRPr lang="zh-TW"/>
                        </a:p>
                      </a:txBody>
                      <a:tcPr anchor="ctr">
                        <a:blipFill>
                          <a:blip r:embed="rId5"/>
                          <a:stretch>
                            <a:fillRect l="-200000" t="-8333" r="-300000" b="-405000"/>
                          </a:stretch>
                        </a:blipFill>
                      </a:tcPr>
                    </a:tc>
                    <a:tc>
                      <a:txBody>
                        <a:bodyPr/>
                        <a:lstStyle/>
                        <a:p>
                          <a:endParaRPr lang="zh-TW"/>
                        </a:p>
                      </a:txBody>
                      <a:tcPr anchor="ctr">
                        <a:blipFill>
                          <a:blip r:embed="rId5"/>
                          <a:stretch>
                            <a:fillRect l="-303797"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5"/>
                          <a:stretch>
                            <a:fillRect l="-200000" t="-310000" r="-300000" b="-103333"/>
                          </a:stretch>
                        </a:blipFill>
                      </a:tcP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p:sp>
        <p:nvSpPr>
          <p:cNvPr id="10" name="左大括弧 9"/>
          <p:cNvSpPr/>
          <p:nvPr/>
        </p:nvSpPr>
        <p:spPr>
          <a:xfrm rot="16200000">
            <a:off x="5740323" y="4220411"/>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1" name="左大括弧 10"/>
          <p:cNvSpPr/>
          <p:nvPr/>
        </p:nvSpPr>
        <p:spPr>
          <a:xfrm rot="16200000">
            <a:off x="7494473" y="4212569"/>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文字方塊 11"/>
          <p:cNvSpPr txBox="1"/>
          <p:nvPr/>
        </p:nvSpPr>
        <p:spPr>
          <a:xfrm>
            <a:off x="4379471" y="5111791"/>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3" name="文字方塊 12"/>
          <p:cNvSpPr txBox="1"/>
          <p:nvPr/>
        </p:nvSpPr>
        <p:spPr>
          <a:xfrm>
            <a:off x="6441058" y="5111791"/>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7" name="標題 1">
            <a:extLst>
              <a:ext uri="{FF2B5EF4-FFF2-40B4-BE49-F238E27FC236}">
                <a16:creationId xmlns:a16="http://schemas.microsoft.com/office/drawing/2014/main" id="{19598BA1-1FC4-5FA8-708C-D18199EC4FFA}"/>
              </a:ext>
            </a:extLst>
          </p:cNvPr>
          <p:cNvSpPr>
            <a:spLocks noGrp="1"/>
          </p:cNvSpPr>
          <p:nvPr>
            <p:ph type="title"/>
          </p:nvPr>
        </p:nvSpPr>
        <p:spPr>
          <a:xfrm>
            <a:off x="2066925" y="276148"/>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0485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066925" y="1601711"/>
                <a:ext cx="8058150" cy="4847937"/>
              </a:xfrm>
            </p:spPr>
            <p:txBody>
              <a:bodyPr numCol="1">
                <a:normAutofit lnSpcReduction="10000"/>
              </a:bodyPr>
              <a:lstStyle/>
              <a:p>
                <a:r>
                  <a:rPr lang="en-US" altLang="zh-TW" sz="3200" dirty="0">
                    <a:latin typeface="Times New Roman" panose="02020603050405020304" pitchFamily="18" charset="0"/>
                    <a:cs typeface="Times New Roman" panose="02020603050405020304" pitchFamily="18" charset="0"/>
                  </a:rPr>
                  <a:t>Two-dimensional auto-regression model:</a:t>
                </a: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𝛼</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e>
                      </m:nary>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𝛽</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𝑏</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1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𝑁</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e>
                      </m:d>
                      <m:r>
                        <a:rPr lang="en-US" altLang="zh-TW" sz="1800" i="1" dirty="0">
                          <a:latin typeface="Cambria Math" panose="02040503050406030204" pitchFamily="18" charset="0"/>
                        </a:rPr>
                        <m:t>=</m:t>
                      </m:r>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𝑙</m:t>
                              </m:r>
                            </m:e>
                          </m:d>
                        </m:e>
                      </m:d>
                      <m:r>
                        <a:rPr lang="en-US" altLang="zh-TW" sz="1800" i="1" dirty="0">
                          <a:latin typeface="Cambria Math" panose="02040503050406030204" pitchFamily="18" charset="0"/>
                        </a:rPr>
                        <m:t> </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𝑘</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𝑖</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𝑎𝑛𝑑</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e>
                      </m:d>
                    </m:oMath>
                  </m:oMathPara>
                </a14:m>
                <a:endParaRPr lang="en-US" altLang="zh-TW" sz="1800" i="1"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𝑎𝑛𝑑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066925" y="1601711"/>
                <a:ext cx="8058150" cy="4847937"/>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CE6AA09A-D089-4517-A451-58C80E28E372}"/>
              </a:ext>
            </a:extLst>
          </p:cNvPr>
          <p:cNvSpPr>
            <a:spLocks noGrp="1"/>
          </p:cNvSpPr>
          <p:nvPr>
            <p:ph type="sldNum" sz="quarter" idx="12"/>
          </p:nvPr>
        </p:nvSpPr>
        <p:spPr/>
        <p:txBody>
          <a:bodyPr/>
          <a:lstStyle/>
          <a:p>
            <a:r>
              <a:rPr lang="en-US" altLang="zh-TW" dirty="0"/>
              <a:t>103</a:t>
            </a:r>
          </a:p>
        </p:txBody>
      </p:sp>
      <p:sp>
        <p:nvSpPr>
          <p:cNvPr id="7" name="左大括弧 6"/>
          <p:cNvSpPr/>
          <p:nvPr/>
        </p:nvSpPr>
        <p:spPr>
          <a:xfrm rot="16200000">
            <a:off x="4855121" y="3143781"/>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左大括弧 7"/>
          <p:cNvSpPr/>
          <p:nvPr/>
        </p:nvSpPr>
        <p:spPr>
          <a:xfrm rot="16200000">
            <a:off x="8032172" y="313338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sp>
        <p:nvSpPr>
          <p:cNvPr id="9" name="文字方塊 8"/>
          <p:cNvSpPr txBox="1"/>
          <p:nvPr/>
        </p:nvSpPr>
        <p:spPr>
          <a:xfrm>
            <a:off x="3665661" y="4699814"/>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0" name="文字方塊 9"/>
          <p:cNvSpPr txBox="1"/>
          <p:nvPr/>
        </p:nvSpPr>
        <p:spPr>
          <a:xfrm>
            <a:off x="6842712" y="4699813"/>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13" name="標題 1">
            <a:extLst>
              <a:ext uri="{FF2B5EF4-FFF2-40B4-BE49-F238E27FC236}">
                <a16:creationId xmlns:a16="http://schemas.microsoft.com/office/drawing/2014/main" id="{AC0027AB-0225-D2E7-C8CE-DF7198587E91}"/>
              </a:ext>
            </a:extLst>
          </p:cNvPr>
          <p:cNvSpPr>
            <a:spLocks noGrp="1"/>
          </p:cNvSpPr>
          <p:nvPr>
            <p:ph type="title"/>
          </p:nvPr>
        </p:nvSpPr>
        <p:spPr>
          <a:xfrm>
            <a:off x="2066925" y="276148"/>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5582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7"/>
                <a:ext cx="8058150" cy="4784875"/>
              </a:xfrm>
            </p:spPr>
            <p:txBody>
              <a:bodyPr numCol="1">
                <a:normAutofit lnSpcReduction="10000"/>
              </a:bodyPr>
              <a:lstStyle/>
              <a:p>
                <a:pPr marL="0" indent="0">
                  <a:buNone/>
                </a:pPr>
                <a:endParaRPr lang="en-US" altLang="zh-TW" sz="3200" dirty="0">
                  <a:solidFill>
                    <a:schemeClr val="bg1"/>
                  </a:solidFill>
                </a:endParaRPr>
              </a:p>
              <a:p>
                <a:pPr marL="0" indent="0">
                  <a:buNone/>
                </a:pPr>
                <a:endParaRPr lang="en-US" altLang="zh-TW" sz="3200" dirty="0"/>
              </a:p>
              <a:p>
                <a:pPr marL="0" indent="0">
                  <a:buNone/>
                </a:pPr>
                <a:endParaRPr lang="en-US" altLang="zh-TW" sz="3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𝛼</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e>
                      </m:nary>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𝛽</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𝑏</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oMath>
                  </m:oMathPara>
                </a14:m>
                <a:endParaRPr lang="en-US" altLang="zh-TW" dirty="0"/>
              </a:p>
              <a:p>
                <a:pPr marL="0" indent="0">
                  <a:buNone/>
                </a:pPr>
                <a:endParaRPr lang="en-US" altLang="zh-TW" dirty="0"/>
              </a:p>
              <a:p>
                <a:pPr marL="0" indent="0">
                  <a:buNone/>
                </a:pPr>
                <a:endParaRPr lang="en-US" altLang="zh-TW" dirty="0"/>
              </a:p>
              <a:p>
                <a:pPr marL="0" indent="0">
                  <a:buNone/>
                </a:pPr>
                <a:endParaRPr lang="en-US" altLang="zh-TW" sz="1200" dirty="0"/>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𝑁</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e>
                      </m:d>
                      <m:r>
                        <a:rPr lang="en-US" altLang="zh-TW" sz="1800" i="1" dirty="0">
                          <a:latin typeface="Cambria Math" panose="02040503050406030204" pitchFamily="18" charset="0"/>
                        </a:rPr>
                        <m:t>=</m:t>
                      </m:r>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𝑙</m:t>
                              </m:r>
                            </m:e>
                          </m:d>
                        </m:e>
                      </m:d>
                      <m:r>
                        <a:rPr lang="en-US" altLang="zh-TW" sz="1800" i="1" dirty="0">
                          <a:latin typeface="Cambria Math" panose="02040503050406030204" pitchFamily="18" charset="0"/>
                        </a:rPr>
                        <m:t> </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𝑘</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𝑖</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𝑎𝑛𝑑</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e>
                      </m:d>
                    </m:oMath>
                  </m:oMathPara>
                </a14:m>
                <a:endParaRPr lang="en-US" altLang="zh-TW" sz="18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𝑎𝑛𝑑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7"/>
                <a:ext cx="8058150" cy="4784875"/>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FA09CCA-2E57-4C96-83D1-1E6ADD88BD57}"/>
              </a:ext>
            </a:extLst>
          </p:cNvPr>
          <p:cNvSpPr>
            <a:spLocks noGrp="1"/>
          </p:cNvSpPr>
          <p:nvPr>
            <p:ph type="sldNum" sz="quarter" idx="12"/>
          </p:nvPr>
        </p:nvSpPr>
        <p:spPr/>
        <p:txBody>
          <a:bodyPr/>
          <a:lstStyle/>
          <a:p>
            <a:r>
              <a:rPr lang="en-US" altLang="zh-TW" dirty="0"/>
              <a:t>104</a:t>
            </a:r>
            <a:endParaRPr lang="zh-TW" altLang="en-US" dirty="0"/>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2308169474"/>
                  </p:ext>
                </p:extLst>
              </p:nvPr>
            </p:nvGraphicFramePr>
            <p:xfrm>
              <a:off x="2972010" y="2462706"/>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273488">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273488">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273488">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𝑎</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2308169474"/>
                  </p:ext>
                </p:extLst>
              </p:nvPr>
            </p:nvGraphicFramePr>
            <p:xfrm>
              <a:off x="2972010" y="2462706"/>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365760">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365760">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365760">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t="-203333" r="-201010" b="-6667"/>
                          </a:stretch>
                        </a:blip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表格 9"/>
              <p:cNvGraphicFramePr>
                <a:graphicFrameLocks noGrp="1"/>
              </p:cNvGraphicFramePr>
              <p:nvPr>
                <p:extLst>
                  <p:ext uri="{D42A27DB-BD31-4B8C-83A1-F6EECF244321}">
                    <p14:modId xmlns:p14="http://schemas.microsoft.com/office/powerpoint/2010/main" val="3392297698"/>
                  </p:ext>
                </p:extLst>
              </p:nvPr>
            </p:nvGraphicFramePr>
            <p:xfrm>
              <a:off x="6586485" y="2462706"/>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273488">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273488">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273488">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𝑏</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10" name="表格 9"/>
              <p:cNvGraphicFramePr>
                <a:graphicFrameLocks noGrp="1"/>
              </p:cNvGraphicFramePr>
              <p:nvPr>
                <p:extLst>
                  <p:ext uri="{D42A27DB-BD31-4B8C-83A1-F6EECF244321}">
                    <p14:modId xmlns:p14="http://schemas.microsoft.com/office/powerpoint/2010/main" val="3392297698"/>
                  </p:ext>
                </p:extLst>
              </p:nvPr>
            </p:nvGraphicFramePr>
            <p:xfrm>
              <a:off x="6586485" y="2462706"/>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365760">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365760">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365760">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3061" t="-203333" r="-204082" b="-6667"/>
                          </a:stretch>
                        </a:blipFill>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p:cxnSp>
        <p:nvCxnSpPr>
          <p:cNvPr id="7" name="直線單箭頭接點 6"/>
          <p:cNvCxnSpPr>
            <a:cxnSpLocks/>
          </p:cNvCxnSpPr>
          <p:nvPr/>
        </p:nvCxnSpPr>
        <p:spPr>
          <a:xfrm>
            <a:off x="2699319" y="2462706"/>
            <a:ext cx="0" cy="74238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727457" y="2495345"/>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sp>
        <p:nvSpPr>
          <p:cNvPr id="11" name="左大括弧 10"/>
          <p:cNvSpPr/>
          <p:nvPr/>
        </p:nvSpPr>
        <p:spPr>
          <a:xfrm rot="16200000">
            <a:off x="4915137" y="322812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左大括弧 15"/>
          <p:cNvSpPr/>
          <p:nvPr/>
        </p:nvSpPr>
        <p:spPr>
          <a:xfrm rot="16200000">
            <a:off x="8094516" y="322812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7" name="文字方塊 16"/>
          <p:cNvSpPr txBox="1"/>
          <p:nvPr/>
        </p:nvSpPr>
        <p:spPr>
          <a:xfrm>
            <a:off x="3725677" y="4789556"/>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8" name="文字方塊 17"/>
          <p:cNvSpPr txBox="1"/>
          <p:nvPr/>
        </p:nvSpPr>
        <p:spPr>
          <a:xfrm>
            <a:off x="6905058" y="4771597"/>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cxnSp>
        <p:nvCxnSpPr>
          <p:cNvPr id="19" name="直線單箭頭接點 18">
            <a:extLst>
              <a:ext uri="{FF2B5EF4-FFF2-40B4-BE49-F238E27FC236}">
                <a16:creationId xmlns:a16="http://schemas.microsoft.com/office/drawing/2014/main" id="{8A6DC212-3B8D-4F2E-8239-27F8C0C90595}"/>
              </a:ext>
            </a:extLst>
          </p:cNvPr>
          <p:cNvCxnSpPr>
            <a:cxnSpLocks/>
          </p:cNvCxnSpPr>
          <p:nvPr/>
        </p:nvCxnSpPr>
        <p:spPr>
          <a:xfrm flipV="1">
            <a:off x="2984814" y="2274583"/>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DE89736C-1DAA-4B51-9026-20D3254DEBF6}"/>
              </a:ext>
            </a:extLst>
          </p:cNvPr>
          <p:cNvSpPr txBox="1"/>
          <p:nvPr/>
        </p:nvSpPr>
        <p:spPr>
          <a:xfrm>
            <a:off x="3093136" y="1681586"/>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cxnSp>
        <p:nvCxnSpPr>
          <p:cNvPr id="22" name="直線單箭頭接點 21">
            <a:extLst>
              <a:ext uri="{FF2B5EF4-FFF2-40B4-BE49-F238E27FC236}">
                <a16:creationId xmlns:a16="http://schemas.microsoft.com/office/drawing/2014/main" id="{596DD4AD-74D8-48EF-8A46-1A2A28900497}"/>
              </a:ext>
            </a:extLst>
          </p:cNvPr>
          <p:cNvCxnSpPr>
            <a:cxnSpLocks/>
          </p:cNvCxnSpPr>
          <p:nvPr/>
        </p:nvCxnSpPr>
        <p:spPr>
          <a:xfrm flipV="1">
            <a:off x="4792921" y="2274583"/>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D5282B53-7157-4F25-A95F-D2AB37DDCE43}"/>
              </a:ext>
            </a:extLst>
          </p:cNvPr>
          <p:cNvSpPr txBox="1"/>
          <p:nvPr/>
        </p:nvSpPr>
        <p:spPr>
          <a:xfrm>
            <a:off x="4901243" y="1681586"/>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spTree>
    <p:extLst>
      <p:ext uri="{BB962C8B-B14F-4D97-AF65-F5344CB8AC3E}">
        <p14:creationId xmlns:p14="http://schemas.microsoft.com/office/powerpoint/2010/main" val="21976224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690690"/>
                <a:ext cx="8058150" cy="4276559"/>
              </a:xfrm>
            </p:spPr>
            <p:txBody>
              <a:bodyPr numCol="1">
                <a:normAutofit fontScale="92500" lnSpcReduction="20000"/>
              </a:bodyPr>
              <a:lstStyle/>
              <a:p>
                <a:r>
                  <a:rPr lang="en-US" altLang="zh-TW" sz="3200" dirty="0">
                    <a:latin typeface="Times New Roman" panose="02020603050405020304" pitchFamily="18" charset="0"/>
                    <a:cs typeface="Times New Roman" panose="02020603050405020304" pitchFamily="18" charset="0"/>
                  </a:rPr>
                  <a:t>Estimate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by using the  differences between the actual values and the estimated value</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𝛼</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r>
                        <a:rPr lang="en-US" altLang="zh-TW" sz="1600" b="0" i="1" smtClean="0">
                          <a:latin typeface="Cambria Math" panose="02040503050406030204" pitchFamily="18" charset="0"/>
                        </a:rPr>
                        <m:t>     </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𝛽</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16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texture category </a:t>
                </a:r>
                <a:r>
                  <a:rPr lang="en-US" altLang="zh-TW" sz="3200" i="1" dirty="0">
                    <a:latin typeface="Times New Roman" panose="02020603050405020304" pitchFamily="18" charset="0"/>
                    <a:cs typeface="Times New Roman" panose="02020603050405020304" pitchFamily="18" charset="0"/>
                  </a:rPr>
                  <a:t>c</a:t>
                </a:r>
                <a:r>
                  <a:rPr lang="en-US" altLang="zh-TW" sz="3200" dirty="0">
                    <a:latin typeface="Times New Roman" panose="02020603050405020304" pitchFamily="18" charset="0"/>
                    <a:cs typeface="Times New Roman" panose="02020603050405020304" pitchFamily="18" charset="0"/>
                  </a:rPr>
                  <a:t>, define the estimated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𝛼</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𝛽</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16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690690"/>
                <a:ext cx="8058150" cy="4276559"/>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AEEF575-0C3C-4A3E-84FE-DA4D27EF2948}"/>
              </a:ext>
            </a:extLst>
          </p:cNvPr>
          <p:cNvSpPr>
            <a:spLocks noGrp="1"/>
          </p:cNvSpPr>
          <p:nvPr>
            <p:ph type="sldNum" sz="quarter" idx="12"/>
          </p:nvPr>
        </p:nvSpPr>
        <p:spPr/>
        <p:txBody>
          <a:bodyPr/>
          <a:lstStyle/>
          <a:p>
            <a:r>
              <a:rPr lang="en-US" altLang="zh-TW" dirty="0"/>
              <a:t>105</a:t>
            </a:r>
            <a:endParaRPr lang="zh-TW" altLang="en-US" dirty="0"/>
          </a:p>
        </p:txBody>
      </p:sp>
      <mc:AlternateContent xmlns:mc="http://schemas.openxmlformats.org/markup-compatibility/2006" xmlns:a14="http://schemas.microsoft.com/office/drawing/2010/main">
        <mc:Choice Requires="a14">
          <p:sp>
            <p:nvSpPr>
              <p:cNvPr id="2" name="矩形 1"/>
              <p:cNvSpPr/>
              <p:nvPr/>
            </p:nvSpPr>
            <p:spPr>
              <a:xfrm>
                <a:off x="3466484" y="6114389"/>
                <a:ext cx="5440377" cy="338554"/>
              </a:xfrm>
              <a:prstGeom prst="rect">
                <a:avLst/>
              </a:prstGeom>
            </p:spPr>
            <p:txBody>
              <a:bodyPr wrap="square">
                <a:spAutoFit/>
              </a:bodyPr>
              <a:lstStyle/>
              <a:p>
                <a14:m>
                  <m:oMath xmlns:m="http://schemas.openxmlformats.org/officeDocument/2006/math">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𝛼</m:t>
                        </m:r>
                      </m:e>
                      <m:sub>
                        <m:r>
                          <a:rPr lang="en-US" altLang="zh-TW" sz="1600" i="1" dirty="0">
                            <a:latin typeface="Cambria Math" panose="02040503050406030204" pitchFamily="18" charset="0"/>
                          </a:rPr>
                          <m:t>𝑐</m:t>
                        </m:r>
                      </m:sub>
                    </m:sSub>
                    <m:d>
                      <m:dPr>
                        <m:ctrlPr>
                          <a:rPr lang="en-US" altLang="zh-TW" sz="1600" i="1" dirty="0">
                            <a:latin typeface="Cambria Math" panose="02040503050406030204" pitchFamily="18" charset="0"/>
                          </a:rPr>
                        </m:ctrlPr>
                      </m:dPr>
                      <m:e>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e>
                    </m:d>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𝛽</m:t>
                        </m:r>
                      </m:e>
                      <m:sub>
                        <m:r>
                          <a:rPr lang="en-US" altLang="zh-TW" sz="1600" i="1" dirty="0">
                            <a:latin typeface="Cambria Math" panose="02040503050406030204" pitchFamily="18" charset="0"/>
                          </a:rPr>
                          <m:t>𝑐</m:t>
                        </m:r>
                      </m:sub>
                    </m:sSub>
                    <m:r>
                      <a:rPr lang="en-US" altLang="zh-TW" sz="1600" i="1" dirty="0">
                        <a:latin typeface="Cambria Math" panose="02040503050406030204" pitchFamily="18" charset="0"/>
                      </a:rPr>
                      <m:t>(</m:t>
                    </m:r>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r>
                      <a:rPr lang="en-US" altLang="zh-TW" sz="1600" i="1" dirty="0">
                        <a:latin typeface="Cambria Math" panose="02040503050406030204" pitchFamily="18" charset="0"/>
                      </a:rPr>
                      <m:t>)}</m:t>
                    </m:r>
                  </m:oMath>
                </a14:m>
                <a:r>
                  <a:rPr lang="en-US" altLang="zh-TW" sz="1600" dirty="0"/>
                  <a:t> are the coefficients for texture category </a:t>
                </a:r>
                <a:r>
                  <a:rPr lang="en-US" altLang="zh-TW" sz="1600" i="1" dirty="0"/>
                  <a:t>c</a:t>
                </a:r>
                <a:r>
                  <a:rPr lang="en-US" altLang="zh-TW" sz="1600" dirty="0"/>
                  <a:t>. </a:t>
                </a:r>
                <a:endParaRPr lang="zh-TW" altLang="en-US" sz="1600" dirty="0"/>
              </a:p>
            </p:txBody>
          </p:sp>
        </mc:Choice>
        <mc:Fallback xmlns="">
          <p:sp>
            <p:nvSpPr>
              <p:cNvPr id="2" name="矩形 1"/>
              <p:cNvSpPr>
                <a:spLocks noRot="1" noChangeAspect="1" noMove="1" noResize="1" noEditPoints="1" noAdjustHandles="1" noChangeArrowheads="1" noChangeShapeType="1" noTextEdit="1"/>
              </p:cNvSpPr>
              <p:nvPr/>
            </p:nvSpPr>
            <p:spPr>
              <a:xfrm>
                <a:off x="3466484" y="6114389"/>
                <a:ext cx="5440377" cy="338554"/>
              </a:xfrm>
              <a:prstGeom prst="rect">
                <a:avLst/>
              </a:prstGeom>
              <a:blipFill>
                <a:blip r:embed="rId4"/>
                <a:stretch>
                  <a:fillRect l="-112" t="-5357" r="-561" b="-21429"/>
                </a:stretch>
              </a:blipFill>
            </p:spPr>
            <p:txBody>
              <a:bodyPr/>
              <a:lstStyle/>
              <a:p>
                <a:r>
                  <a:rPr lang="zh-TW" altLang="en-US">
                    <a:noFill/>
                  </a:rPr>
                  <a:t> </a:t>
                </a:r>
              </a:p>
            </p:txBody>
          </p:sp>
        </mc:Fallback>
      </mc:AlternateContent>
      <p:sp>
        <p:nvSpPr>
          <p:cNvPr id="5" name="矩形 4"/>
          <p:cNvSpPr/>
          <p:nvPr/>
        </p:nvSpPr>
        <p:spPr>
          <a:xfrm>
            <a:off x="6181725" y="3016253"/>
            <a:ext cx="3613439" cy="713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0508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690689"/>
                <a:ext cx="8058150" cy="4662814"/>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sz="3200" dirty="0">
                    <a:latin typeface="Times New Roman" panose="02020603050405020304" pitchFamily="18" charset="0"/>
                    <a:cs typeface="Times New Roman" panose="02020603050405020304" pitchFamily="18" charset="0"/>
                  </a:rPr>
                  <a:t> has texture category </a:t>
                </a:r>
                <a:r>
                  <a:rPr lang="en-US" altLang="zh-TW" sz="3200" i="1" dirty="0">
                    <a:latin typeface="Times New Roman" panose="02020603050405020304" pitchFamily="18" charset="0"/>
                    <a:cs typeface="Times New Roman" panose="02020603050405020304" pitchFamily="18" charset="0"/>
                  </a:rPr>
                  <a:t>c</a:t>
                </a:r>
                <a:r>
                  <a:rPr lang="en-US" altLang="zh-TW" sz="3200" dirty="0">
                    <a:latin typeface="Times New Roman" panose="02020603050405020304" pitchFamily="18" charset="0"/>
                    <a:cs typeface="Times New Roman" panose="02020603050405020304" pitchFamily="18" charset="0"/>
                  </a:rPr>
                  <a:t> if</a:t>
                </a:r>
              </a:p>
              <a:p>
                <a:endParaRPr lang="en-US" altLang="zh-TW" sz="8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𝑐</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r>
                      <a:rPr lang="en-US" altLang="zh-TW" sz="1900" i="1">
                        <a:latin typeface="Cambria Math" panose="02040503050406030204" pitchFamily="18" charset="0"/>
                        <a:ea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𝑑</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oMath>
                </a14:m>
                <a:r>
                  <a:rPr lang="en-US" altLang="zh-TW" sz="2000" dirty="0">
                    <a:latin typeface="Times New Roman" panose="02020603050405020304" pitchFamily="18" charset="0"/>
                    <a:cs typeface="Times New Roman" panose="02020603050405020304" pitchFamily="18" charset="0"/>
                  </a:rPr>
                  <a:t> for every texture category </a:t>
                </a:r>
                <a:r>
                  <a:rPr lang="en-US" altLang="zh-TW" sz="2000" i="1" dirty="0">
                    <a:latin typeface="Times New Roman" panose="02020603050405020304" pitchFamily="18" charset="0"/>
                    <a:cs typeface="Times New Roman" panose="02020603050405020304" pitchFamily="18" charset="0"/>
                  </a:rPr>
                  <a:t>d, </a:t>
                </a:r>
                <a:r>
                  <a:rPr lang="en-US" altLang="zh-TW" sz="2000" dirty="0">
                    <a:latin typeface="Times New Roman" panose="02020603050405020304" pitchFamily="18" charset="0"/>
                    <a:cs typeface="Times New Roman" panose="02020603050405020304" pitchFamily="18" charset="0"/>
                  </a:rPr>
                  <a:t>and </a:t>
                </a:r>
                <a14:m>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𝑐</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r>
                      <a:rPr lang="en-US" altLang="zh-TW" sz="1900" i="1">
                        <a:latin typeface="Cambria Math" panose="02040503050406030204" pitchFamily="18" charset="0"/>
                        <a:ea typeface="Cambria Math" panose="02040503050406030204" pitchFamily="18" charset="0"/>
                      </a:rPr>
                      <m:t>≤</m:t>
                    </m:r>
                    <m:r>
                      <a:rPr lang="zh-TW" altLang="en-US" sz="1900" i="1">
                        <a:latin typeface="Cambria Math" panose="02040503050406030204" pitchFamily="18" charset="0"/>
                      </a:rPr>
                      <m:t>𝜃</m:t>
                    </m:r>
                  </m:oMath>
                </a14:m>
                <a:endParaRPr lang="en-US" altLang="zh-TW" sz="19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r>
                      <a:rPr lang="zh-TW" altLang="en-US" sz="1900" i="1">
                        <a:latin typeface="Cambria Math" panose="02040503050406030204" pitchFamily="18" charset="0"/>
                      </a:rPr>
                      <m:t>𝜃</m:t>
                    </m:r>
                    <m:r>
                      <a:rPr lang="en-US" altLang="zh-TW" sz="1900" i="1">
                        <a:latin typeface="Cambria Math" panose="02040503050406030204" pitchFamily="18" charset="0"/>
                      </a:rPr>
                      <m:t>:</m:t>
                    </m:r>
                  </m:oMath>
                </a14:m>
                <a:r>
                  <a:rPr lang="en-US" altLang="zh-TW" sz="1900" dirty="0">
                    <a:latin typeface="Times New Roman" panose="02020603050405020304" pitchFamily="18" charset="0"/>
                    <a:cs typeface="Times New Roman" panose="02020603050405020304" pitchFamily="18" charset="0"/>
                  </a:rPr>
                  <a:t> threshold</a:t>
                </a:r>
              </a:p>
              <a:p>
                <a:pPr marL="0" indent="0" algn="ctr">
                  <a:buNone/>
                </a:pPr>
                <a14:m>
                  <m:oMath xmlns:m="http://schemas.openxmlformats.org/officeDocument/2006/math">
                    <m:r>
                      <a:rPr lang="en-US" altLang="zh-TW" sz="2000" i="1" dirty="0">
                        <a:latin typeface="Cambria Math" panose="02040503050406030204" pitchFamily="18" charset="0"/>
                      </a:rPr>
                      <m:t>(</m:t>
                    </m:r>
                    <m:r>
                      <a:rPr lang="en-US" altLang="zh-TW" sz="2000" i="1" dirty="0">
                        <a:latin typeface="Cambria Math" panose="02040503050406030204" pitchFamily="18" charset="0"/>
                      </a:rPr>
                      <m:t>𝑖</m:t>
                    </m:r>
                    <m:r>
                      <a:rPr lang="en-US" altLang="zh-TW" sz="2000" i="1" dirty="0">
                        <a:latin typeface="Cambria Math" panose="02040503050406030204" pitchFamily="18" charset="0"/>
                      </a:rPr>
                      <m:t>,</m:t>
                    </m:r>
                    <m:r>
                      <a:rPr lang="en-US" altLang="zh-TW" sz="2000" i="1" dirty="0">
                        <a:latin typeface="Cambria Math" panose="02040503050406030204" pitchFamily="18" charset="0"/>
                      </a:rPr>
                      <m:t>𝑗</m:t>
                    </m:r>
                    <m:r>
                      <a:rPr lang="en-US" altLang="zh-TW" sz="2000" i="1" dirty="0">
                        <a:latin typeface="Cambria Math" panose="02040503050406030204" pitchFamily="18" charset="0"/>
                      </a:rPr>
                      <m:t>)</m:t>
                    </m:r>
                  </m:oMath>
                </a14:m>
                <a:r>
                  <a:rPr lang="en-US" altLang="zh-TW" sz="2000" dirty="0">
                    <a:latin typeface="Times New Roman" panose="02020603050405020304" pitchFamily="18" charset="0"/>
                    <a:cs typeface="Times New Roman" panose="02020603050405020304" pitchFamily="18" charset="0"/>
                  </a:rPr>
                  <a:t> is a boundary pixel if </a:t>
                </a:r>
                <a14:m>
                  <m:oMath xmlns:m="http://schemas.openxmlformats.org/officeDocument/2006/math">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sSub>
                          <m:sSubPr>
                            <m:ctrlPr>
                              <a:rPr lang="en-US" altLang="zh-TW" sz="2000" i="1">
                                <a:latin typeface="Cambria Math" panose="02040503050406030204" pitchFamily="18" charset="0"/>
                              </a:rPr>
                            </m:ctrlPr>
                          </m:sSub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𝑎</m:t>
                                </m:r>
                              </m:e>
                            </m:acc>
                          </m:e>
                          <m:sub>
                            <m:r>
                              <a:rPr lang="en-US" altLang="zh-TW" sz="2000" i="1">
                                <a:latin typeface="Cambria Math" panose="02040503050406030204" pitchFamily="18" charset="0"/>
                              </a:rPr>
                              <m:t>𝑐</m:t>
                            </m:r>
                          </m:sub>
                        </m:sSub>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e>
                    </m:d>
                    <m:r>
                      <a:rPr lang="en-US" altLang="zh-TW" sz="2000" i="1">
                        <a:latin typeface="Cambria Math" panose="02040503050406030204" pitchFamily="18" charset="0"/>
                        <a:ea typeface="Cambria Math" panose="02040503050406030204" pitchFamily="18" charset="0"/>
                      </a:rPr>
                      <m:t>&gt;</m:t>
                    </m:r>
                    <m:r>
                      <a:rPr lang="zh-TW" altLang="en-US" sz="2000" i="1">
                        <a:latin typeface="Cambria Math" panose="02040503050406030204" pitchFamily="18" charset="0"/>
                      </a:rPr>
                      <m:t>𝜃</m:t>
                    </m:r>
                  </m:oMath>
                </a14:m>
                <a:endParaRPr lang="en-US" altLang="zh-TW" sz="2000" dirty="0">
                  <a:latin typeface="Times New Roman" panose="02020603050405020304" pitchFamily="18" charset="0"/>
                  <a:cs typeface="Times New Roman" panose="02020603050405020304" pitchFamily="18" charset="0"/>
                </a:endParaRPr>
              </a:p>
              <a:p>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Can be employed in texture segmentation applications as well as texture synthesis applications.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690689"/>
                <a:ext cx="8058150" cy="4662814"/>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0E74E45E-2B18-4EE8-BA16-A9356CF4CF11}"/>
              </a:ext>
            </a:extLst>
          </p:cNvPr>
          <p:cNvSpPr>
            <a:spLocks noGrp="1"/>
          </p:cNvSpPr>
          <p:nvPr>
            <p:ph type="sldNum" sz="quarter" idx="12"/>
          </p:nvPr>
        </p:nvSpPr>
        <p:spPr/>
        <p:txBody>
          <a:bodyPr/>
          <a:lstStyle/>
          <a:p>
            <a:r>
              <a:rPr lang="en-US" altLang="zh-TW" dirty="0"/>
              <a:t>106</a:t>
            </a:r>
            <a:endParaRPr lang="zh-TW" altLang="en-US" dirty="0"/>
          </a:p>
        </p:txBody>
      </p:sp>
    </p:spTree>
    <p:extLst>
      <p:ext uri="{BB962C8B-B14F-4D97-AF65-F5344CB8AC3E}">
        <p14:creationId xmlns:p14="http://schemas.microsoft.com/office/powerpoint/2010/main" val="29646091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128">
            <a:extLst>
              <a:ext uri="{FF2B5EF4-FFF2-40B4-BE49-F238E27FC236}">
                <a16:creationId xmlns:a16="http://schemas.microsoft.com/office/drawing/2014/main" id="{E84EAA65-CA56-5041-2159-F2174A582DEC}"/>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69898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2" name="投影片編號版面配置區 1">
            <a:extLst>
              <a:ext uri="{FF2B5EF4-FFF2-40B4-BE49-F238E27FC236}">
                <a16:creationId xmlns:a16="http://schemas.microsoft.com/office/drawing/2014/main" id="{D78F5E98-9CFD-4A4A-B030-C766AF5C76FE}"/>
              </a:ext>
            </a:extLst>
          </p:cNvPr>
          <p:cNvSpPr>
            <a:spLocks noGrp="1"/>
          </p:cNvSpPr>
          <p:nvPr>
            <p:ph type="sldNum" sz="quarter" idx="12"/>
          </p:nvPr>
        </p:nvSpPr>
        <p:spPr/>
        <p:txBody>
          <a:bodyPr/>
          <a:lstStyle/>
          <a:p>
            <a:r>
              <a:rPr lang="en-US" altLang="zh-TW" dirty="0"/>
              <a:t>107</a:t>
            </a:r>
            <a:endParaRPr lang="zh-TW" altLang="en-US" dirty="0"/>
          </a:p>
        </p:txBody>
      </p:sp>
      <p:sp>
        <p:nvSpPr>
          <p:cNvPr id="7" name="圓角矩形圖說文字 141">
            <a:extLst>
              <a:ext uri="{FF2B5EF4-FFF2-40B4-BE49-F238E27FC236}">
                <a16:creationId xmlns:a16="http://schemas.microsoft.com/office/drawing/2014/main" id="{DA0AA8D6-5D98-2AC3-67FD-3EA48F81E4D8}"/>
              </a:ext>
            </a:extLst>
          </p:cNvPr>
          <p:cNvSpPr/>
          <p:nvPr/>
        </p:nvSpPr>
        <p:spPr>
          <a:xfrm>
            <a:off x="6408220" y="1950721"/>
            <a:ext cx="2376952" cy="378848"/>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Auto-regression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圓角矩形 129">
            <a:extLst>
              <a:ext uri="{FF2B5EF4-FFF2-40B4-BE49-F238E27FC236}">
                <a16:creationId xmlns:a16="http://schemas.microsoft.com/office/drawing/2014/main" id="{5F310ED9-B9FF-9E63-0877-53086110BD80}"/>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Application</a:t>
            </a:r>
            <a:endParaRPr lang="zh-TW" altLang="en-US" sz="1400" dirty="0"/>
          </a:p>
        </p:txBody>
      </p:sp>
      <p:sp>
        <p:nvSpPr>
          <p:cNvPr id="10" name="圓角矩形 127">
            <a:extLst>
              <a:ext uri="{FF2B5EF4-FFF2-40B4-BE49-F238E27FC236}">
                <a16:creationId xmlns:a16="http://schemas.microsoft.com/office/drawing/2014/main" id="{46D6B62D-15CA-005D-27C8-2410C0526020}"/>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22581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4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3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300" fill="hold"/>
                                        <p:tgtEl>
                                          <p:spTgt spid="7"/>
                                        </p:tgtEl>
                                        <p:attrNameLst>
                                          <p:attrName>ppt_y</p:attrName>
                                        </p:attrNameLst>
                                      </p:cBhvr>
                                      <p:tavLst>
                                        <p:tav tm="0">
                                          <p:val>
                                            <p:strVal val="#ppt_y"/>
                                          </p:val>
                                        </p:tav>
                                        <p:tav tm="100000">
                                          <p:val>
                                            <p:strVal val="#ppt_y"/>
                                          </p:val>
                                        </p:tav>
                                      </p:tavLst>
                                    </p:anim>
                                    <p:anim calcmode="lin" valueType="num">
                                      <p:cBhvr>
                                        <p:cTn id="28" dur="3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3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300" tmFilter="0,0; .5, 1; 1, 1"/>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animEffect transition="in" filter="fade">
                                      <p:cBhvr>
                                        <p:cTn id="33" dur="300"/>
                                        <p:tgtEl>
                                          <p:spTgt spid="220"/>
                                        </p:tgtEl>
                                      </p:cBhvr>
                                    </p:animEffect>
                                  </p:childTnLst>
                                </p:cTn>
                              </p:par>
                            </p:childTnLst>
                          </p:cTn>
                        </p:par>
                        <p:par>
                          <p:cTn id="34" fill="hold">
                            <p:stCondLst>
                              <p:cond delay="1300"/>
                            </p:stCondLst>
                            <p:childTnLst>
                              <p:par>
                                <p:cTn id="35"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6" dur="1000" fill="hold"/>
                                        <p:tgtEl>
                                          <p:spTgt spid="7"/>
                                        </p:tgtEl>
                                      </p:cBhvr>
                                      <p:by x="104000" y="104000"/>
                                    </p:animScale>
                                  </p:childTnLst>
                                </p:cTn>
                              </p:par>
                            </p:childTnLst>
                          </p:cTn>
                        </p:par>
                      </p:childTnLst>
                    </p:cTn>
                  </p:par>
                  <p:par>
                    <p:cTn id="37" fill="hold">
                      <p:stCondLst>
                        <p:cond delay="indefinite"/>
                      </p:stCondLst>
                      <p:childTnLst>
                        <p:par>
                          <p:cTn id="38" fill="hold">
                            <p:stCondLst>
                              <p:cond delay="0"/>
                            </p:stCondLst>
                            <p:childTnLst>
                              <p:par>
                                <p:cTn id="39" presetID="41" presetClass="exit" presetSubtype="0" fill="hold" grpId="1" nodeType="clickEffect">
                                  <p:stCondLst>
                                    <p:cond delay="0"/>
                                  </p:stCondLst>
                                  <p:childTnLst>
                                    <p:anim calcmode="lin" valueType="num">
                                      <p:cBhvr>
                                        <p:cTn id="40" dur="200"/>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1" dur="200"/>
                                        <p:tgtEl>
                                          <p:spTgt spid="7"/>
                                        </p:tgtEl>
                                        <p:attrNameLst>
                                          <p:attrName>ppt_y</p:attrName>
                                        </p:attrNameLst>
                                      </p:cBhvr>
                                      <p:tavLst>
                                        <p:tav tm="0">
                                          <p:val>
                                            <p:strVal val="ppt_y"/>
                                          </p:val>
                                        </p:tav>
                                        <p:tav tm="100000">
                                          <p:val>
                                            <p:strVal val="ppt_y"/>
                                          </p:val>
                                        </p:tav>
                                      </p:tavLst>
                                    </p:anim>
                                    <p:anim calcmode="lin" valueType="num">
                                      <p:cBhvr>
                                        <p:cTn id="42" dur="200"/>
                                        <p:tgtEl>
                                          <p:spTgt spid="7"/>
                                        </p:tgtEl>
                                        <p:attrNameLst>
                                          <p:attrName>ppt_h</p:attrName>
                                        </p:attrNameLst>
                                      </p:cBhvr>
                                      <p:tavLst>
                                        <p:tav tm="0">
                                          <p:val>
                                            <p:strVal val="ppt_h"/>
                                          </p:val>
                                        </p:tav>
                                        <p:tav tm="50000">
                                          <p:val>
                                            <p:strVal val="ppt_h+.01"/>
                                          </p:val>
                                        </p:tav>
                                        <p:tav tm="100000">
                                          <p:val>
                                            <p:strVal val="ppt_h/10"/>
                                          </p:val>
                                        </p:tav>
                                      </p:tavLst>
                                    </p:anim>
                                    <p:anim calcmode="lin" valueType="num">
                                      <p:cBhvr>
                                        <p:cTn id="43" dur="200"/>
                                        <p:tgtEl>
                                          <p:spTgt spid="7"/>
                                        </p:tgtEl>
                                        <p:attrNameLst>
                                          <p:attrName>ppt_w</p:attrName>
                                        </p:attrNameLst>
                                      </p:cBhvr>
                                      <p:tavLst>
                                        <p:tav tm="0">
                                          <p:val>
                                            <p:strVal val="ppt_w"/>
                                          </p:val>
                                        </p:tav>
                                        <p:tav tm="50000">
                                          <p:val>
                                            <p:strVal val="ppt_w+.01"/>
                                          </p:val>
                                        </p:tav>
                                        <p:tav tm="100000">
                                          <p:val>
                                            <p:strVal val="ppt_w/10"/>
                                          </p:val>
                                        </p:tav>
                                      </p:tavLst>
                                    </p:anim>
                                    <p:animEffect transition="out" filter="fade">
                                      <p:cBhvr>
                                        <p:cTn id="44" dur="200" tmFilter="0,0; .5, 0; 1, 1"/>
                                        <p:tgtEl>
                                          <p:spTgt spid="7"/>
                                        </p:tgtEl>
                                      </p:cBhvr>
                                    </p:animEffect>
                                    <p:set>
                                      <p:cBhvr>
                                        <p:cTn id="45" dur="1" fill="hold">
                                          <p:stCondLst>
                                            <p:cond delay="1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300"/>
                                        <p:tgtEl>
                                          <p:spTgt spid="220"/>
                                        </p:tgtEl>
                                      </p:cBhvr>
                                    </p:animEffect>
                                    <p:set>
                                      <p:cBhvr>
                                        <p:cTn id="48" dur="1" fill="hold">
                                          <p:stCondLst>
                                            <p:cond delay="299"/>
                                          </p:stCondLst>
                                        </p:cTn>
                                        <p:tgtEl>
                                          <p:spTgt spid="220"/>
                                        </p:tgtEl>
                                        <p:attrNameLst>
                                          <p:attrName>style.visibility</p:attrName>
                                        </p:attrNameLst>
                                      </p:cBhvr>
                                      <p:to>
                                        <p:strVal val="hidden"/>
                                      </p:to>
                                    </p:set>
                                  </p:childTnLst>
                                </p:cTn>
                              </p:par>
                              <p:par>
                                <p:cTn id="49" presetID="63" presetClass="path" presetSubtype="0" decel="100000" fill="hold" grpId="2" nodeType="withEffect">
                                  <p:stCondLst>
                                    <p:cond delay="0"/>
                                  </p:stCondLst>
                                  <p:childTnLst>
                                    <p:animMotion origin="layout" path="M -0.01185 -0.00046 L 0.03815 -0.00046 " pathEditMode="relative" rAng="0" ptsTypes="AA">
                                      <p:cBhvr>
                                        <p:cTn id="50" dur="700" fill="hold"/>
                                        <p:tgtEl>
                                          <p:spTgt spid="153"/>
                                        </p:tgtEl>
                                        <p:attrNameLst>
                                          <p:attrName>ppt_x</p:attrName>
                                          <p:attrName>ppt_y</p:attrName>
                                        </p:attrNameLst>
                                      </p:cBhvr>
                                      <p:rCtr x="2500" y="0"/>
                                    </p:animMotion>
                                  </p:childTnLst>
                                </p:cTn>
                              </p:par>
                            </p:childTnLst>
                          </p:cTn>
                        </p:par>
                        <p:par>
                          <p:cTn id="51" fill="hold">
                            <p:stCondLst>
                              <p:cond delay="700"/>
                            </p:stCondLst>
                            <p:childTnLst>
                              <p:par>
                                <p:cTn id="52" presetID="41" presetClass="entr" presetSubtype="0" fill="hold" grpId="0" nodeType="afterEffect">
                                  <p:stCondLst>
                                    <p:cond delay="0"/>
                                  </p:stCondLst>
                                  <p:childTnLst>
                                    <p:set>
                                      <p:cBhvr>
                                        <p:cTn id="53" dur="1" fill="hold">
                                          <p:stCondLst>
                                            <p:cond delay="0"/>
                                          </p:stCondLst>
                                        </p:cTn>
                                        <p:tgtEl>
                                          <p:spTgt spid="144"/>
                                        </p:tgtEl>
                                        <p:attrNameLst>
                                          <p:attrName>style.visibility</p:attrName>
                                        </p:attrNameLst>
                                      </p:cBhvr>
                                      <p:to>
                                        <p:strVal val="visible"/>
                                      </p:to>
                                    </p:set>
                                    <p:anim calcmode="lin" valueType="num">
                                      <p:cBhvr>
                                        <p:cTn id="54"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55" dur="300" fill="hold"/>
                                        <p:tgtEl>
                                          <p:spTgt spid="144"/>
                                        </p:tgtEl>
                                        <p:attrNameLst>
                                          <p:attrName>ppt_y</p:attrName>
                                        </p:attrNameLst>
                                      </p:cBhvr>
                                      <p:tavLst>
                                        <p:tav tm="0">
                                          <p:val>
                                            <p:strVal val="#ppt_y"/>
                                          </p:val>
                                        </p:tav>
                                        <p:tav tm="100000">
                                          <p:val>
                                            <p:strVal val="#ppt_y"/>
                                          </p:val>
                                        </p:tav>
                                      </p:tavLst>
                                    </p:anim>
                                    <p:anim calcmode="lin" valueType="num">
                                      <p:cBhvr>
                                        <p:cTn id="56"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57"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58" dur="300" tmFilter="0,0; .5, 1; 1, 1"/>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1"/>
                                        </p:tgtEl>
                                        <p:attrNameLst>
                                          <p:attrName>style.visibility</p:attrName>
                                        </p:attrNameLst>
                                      </p:cBhvr>
                                      <p:to>
                                        <p:strVal val="visible"/>
                                      </p:to>
                                    </p:set>
                                    <p:animEffect transition="in" filter="fade">
                                      <p:cBhvr>
                                        <p:cTn id="61" dur="300"/>
                                        <p:tgtEl>
                                          <p:spTgt spid="221"/>
                                        </p:tgtEl>
                                      </p:cBhvr>
                                    </p:animEffect>
                                  </p:childTnLst>
                                </p:cTn>
                              </p:par>
                            </p:childTnLst>
                          </p:cTn>
                        </p:par>
                        <p:par>
                          <p:cTn id="62" fill="hold">
                            <p:stCondLst>
                              <p:cond delay="1000"/>
                            </p:stCondLst>
                            <p:childTnLst>
                              <p:par>
                                <p:cTn id="63"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4" dur="1000" fill="hold"/>
                                        <p:tgtEl>
                                          <p:spTgt spid="144"/>
                                        </p:tgtEl>
                                      </p:cBhvr>
                                      <p:by x="104000" y="104000"/>
                                    </p:animScale>
                                  </p:childTnLst>
                                </p:cTn>
                              </p:par>
                            </p:childTnLst>
                          </p:cTn>
                        </p:par>
                      </p:childTnLst>
                    </p:cTn>
                  </p:par>
                  <p:par>
                    <p:cTn id="65" fill="hold">
                      <p:stCondLst>
                        <p:cond delay="indefinite"/>
                      </p:stCondLst>
                      <p:childTnLst>
                        <p:par>
                          <p:cTn id="66" fill="hold">
                            <p:stCondLst>
                              <p:cond delay="0"/>
                            </p:stCondLst>
                            <p:childTnLst>
                              <p:par>
                                <p:cTn id="67" presetID="41" presetClass="exit" presetSubtype="0" fill="hold" grpId="1" nodeType="clickEffect">
                                  <p:stCondLst>
                                    <p:cond delay="0"/>
                                  </p:stCondLst>
                                  <p:childTnLst>
                                    <p:anim calcmode="lin" valueType="num">
                                      <p:cBhvr>
                                        <p:cTn id="68"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69" dur="200"/>
                                        <p:tgtEl>
                                          <p:spTgt spid="144"/>
                                        </p:tgtEl>
                                        <p:attrNameLst>
                                          <p:attrName>ppt_y</p:attrName>
                                        </p:attrNameLst>
                                      </p:cBhvr>
                                      <p:tavLst>
                                        <p:tav tm="0">
                                          <p:val>
                                            <p:strVal val="ppt_y"/>
                                          </p:val>
                                        </p:tav>
                                        <p:tav tm="100000">
                                          <p:val>
                                            <p:strVal val="ppt_y"/>
                                          </p:val>
                                        </p:tav>
                                      </p:tavLst>
                                    </p:anim>
                                    <p:anim calcmode="lin" valueType="num">
                                      <p:cBhvr>
                                        <p:cTn id="70"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71"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72" dur="200" tmFilter="0,0; .5, 0; 1, 1"/>
                                        <p:tgtEl>
                                          <p:spTgt spid="144"/>
                                        </p:tgtEl>
                                      </p:cBhvr>
                                    </p:animEffect>
                                    <p:set>
                                      <p:cBhvr>
                                        <p:cTn id="73" dur="1" fill="hold">
                                          <p:stCondLst>
                                            <p:cond delay="199"/>
                                          </p:stCondLst>
                                        </p:cTn>
                                        <p:tgtEl>
                                          <p:spTgt spid="14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300"/>
                                        <p:tgtEl>
                                          <p:spTgt spid="221"/>
                                        </p:tgtEl>
                                      </p:cBhvr>
                                    </p:animEffect>
                                    <p:set>
                                      <p:cBhvr>
                                        <p:cTn id="76" dur="1" fill="hold">
                                          <p:stCondLst>
                                            <p:cond delay="299"/>
                                          </p:stCondLst>
                                        </p:cTn>
                                        <p:tgtEl>
                                          <p:spTgt spid="221"/>
                                        </p:tgtEl>
                                        <p:attrNameLst>
                                          <p:attrName>style.visibility</p:attrName>
                                        </p:attrNameLst>
                                      </p:cBhvr>
                                      <p:to>
                                        <p:strVal val="hidden"/>
                                      </p:to>
                                    </p:set>
                                  </p:childTnLst>
                                </p:cTn>
                              </p:par>
                              <p:par>
                                <p:cTn id="77" presetID="37" presetClass="exit" presetSubtype="0" fill="hold" grpId="0" nodeType="withEffect">
                                  <p:stCondLst>
                                    <p:cond delay="0"/>
                                  </p:stCondLst>
                                  <p:childTnLst>
                                    <p:animEffect transition="out" filter="fade">
                                      <p:cBhvr>
                                        <p:cTn id="78" dur="500"/>
                                        <p:tgtEl>
                                          <p:spTgt spid="153"/>
                                        </p:tgtEl>
                                      </p:cBhvr>
                                    </p:animEffect>
                                    <p:anim calcmode="lin" valueType="num">
                                      <p:cBhvr>
                                        <p:cTn id="79" dur="500"/>
                                        <p:tgtEl>
                                          <p:spTgt spid="153"/>
                                        </p:tgtEl>
                                        <p:attrNameLst>
                                          <p:attrName>ppt_x</p:attrName>
                                        </p:attrNameLst>
                                      </p:cBhvr>
                                      <p:tavLst>
                                        <p:tav tm="0">
                                          <p:val>
                                            <p:strVal val="ppt_x"/>
                                          </p:val>
                                        </p:tav>
                                        <p:tav tm="100000">
                                          <p:val>
                                            <p:strVal val="ppt_x"/>
                                          </p:val>
                                        </p:tav>
                                      </p:tavLst>
                                    </p:anim>
                                    <p:anim calcmode="lin" valueType="num">
                                      <p:cBhvr>
                                        <p:cTn id="80" dur="50" decel="100000"/>
                                        <p:tgtEl>
                                          <p:spTgt spid="153"/>
                                        </p:tgtEl>
                                        <p:attrNameLst>
                                          <p:attrName>ppt_y</p:attrName>
                                        </p:attrNameLst>
                                      </p:cBhvr>
                                      <p:tavLst>
                                        <p:tav tm="0">
                                          <p:val>
                                            <p:strVal val="ppt_y"/>
                                          </p:val>
                                        </p:tav>
                                        <p:tav tm="100000">
                                          <p:val>
                                            <p:strVal val="ppt_y-.03"/>
                                          </p:val>
                                        </p:tav>
                                      </p:tavLst>
                                    </p:anim>
                                    <p:anim calcmode="lin" valueType="num">
                                      <p:cBhvr>
                                        <p:cTn id="81" dur="450" accel="100000">
                                          <p:stCondLst>
                                            <p:cond delay="50"/>
                                          </p:stCondLst>
                                        </p:cTn>
                                        <p:tgtEl>
                                          <p:spTgt spid="153"/>
                                        </p:tgtEl>
                                        <p:attrNameLst>
                                          <p:attrName>ppt_y</p:attrName>
                                        </p:attrNameLst>
                                      </p:cBhvr>
                                      <p:tavLst>
                                        <p:tav tm="0">
                                          <p:val>
                                            <p:strVal val="ppt_y"/>
                                          </p:val>
                                        </p:tav>
                                        <p:tav tm="100000">
                                          <p:val>
                                            <p:strVal val="ppt_y+1"/>
                                          </p:val>
                                        </p:tav>
                                      </p:tavLst>
                                    </p:anim>
                                    <p:set>
                                      <p:cBhvr>
                                        <p:cTn id="82" dur="1" fill="hold">
                                          <p:stCondLst>
                                            <p:cond delay="499"/>
                                          </p:stCondLst>
                                        </p:cTn>
                                        <p:tgtEl>
                                          <p:spTgt spid="153"/>
                                        </p:tgtEl>
                                        <p:attrNameLst>
                                          <p:attrName>style.visibility</p:attrName>
                                        </p:attrNameLst>
                                      </p:cBhvr>
                                      <p:to>
                                        <p:strVal val="hidden"/>
                                      </p:to>
                                    </p:set>
                                  </p:childTnLst>
                                </p:cTn>
                              </p:par>
                              <p:par>
                                <p:cTn id="83" presetID="22" presetClass="exit" presetSubtype="8" fill="hold" nodeType="withEffect">
                                  <p:stCondLst>
                                    <p:cond delay="0"/>
                                  </p:stCondLst>
                                  <p:childTnLst>
                                    <p:animEffect transition="out" filter="wipe(left)">
                                      <p:cBhvr>
                                        <p:cTn id="84" dur="1000"/>
                                        <p:tgtEl>
                                          <p:spTgt spid="154"/>
                                        </p:tgtEl>
                                      </p:cBhvr>
                                    </p:animEffect>
                                    <p:set>
                                      <p:cBhvr>
                                        <p:cTn id="85" dur="1" fill="hold">
                                          <p:stCondLst>
                                            <p:cond delay="999"/>
                                          </p:stCondLst>
                                        </p:cTn>
                                        <p:tgtEl>
                                          <p:spTgt spid="154"/>
                                        </p:tgtEl>
                                        <p:attrNameLst>
                                          <p:attrName>style.visibility</p:attrName>
                                        </p:attrNameLst>
                                      </p:cBhvr>
                                      <p:to>
                                        <p:strVal val="hidden"/>
                                      </p:to>
                                    </p:set>
                                  </p:childTnLst>
                                </p:cTn>
                              </p:par>
                              <p:par>
                                <p:cTn id="86" presetID="22" presetClass="exit" presetSubtype="4" fill="hold" grpId="0" nodeType="withEffect">
                                  <p:stCondLst>
                                    <p:cond delay="0"/>
                                  </p:stCondLst>
                                  <p:childTnLst>
                                    <p:animEffect transition="out" filter="wipe(down)">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22" presetClass="exit" presetSubtype="4" fill="hold" grpId="0" nodeType="withEffect">
                                  <p:stCondLst>
                                    <p:cond delay="300"/>
                                  </p:stCondLst>
                                  <p:childTnLst>
                                    <p:animEffect transition="out" filter="wipe(down)">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22" presetClass="exit" presetSubtype="4" fill="hold" grpId="0" nodeType="withEffect">
                                  <p:stCondLst>
                                    <p:cond delay="500"/>
                                  </p:stCondLst>
                                  <p:childTnLst>
                                    <p:animEffect transition="out" filter="wipe(down)">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20" grpId="0" animBg="1"/>
      <p:bldP spid="220" grpId="1" animBg="1"/>
      <p:bldP spid="221" grpId="0" animBg="1"/>
      <p:bldP spid="221" grpId="1" animBg="1"/>
      <p:bldP spid="144" grpId="0" animBg="1"/>
      <p:bldP spid="144" grpId="1" animBg="1"/>
      <p:bldP spid="144" grpId="2" animBg="1"/>
      <p:bldP spid="153" grpId="0" animBg="1"/>
      <p:bldP spid="153" grpId="1" animBg="1"/>
      <p:bldP spid="153" grpId="2" animBg="1"/>
      <p:bldP spid="7" grpId="0" animBg="1"/>
      <p:bldP spid="7" grpId="1" animBg="1"/>
      <p:bldP spid="7" grpId="2" animBg="1"/>
      <p:bldP spid="8" grpId="0" animBg="1"/>
      <p:bldP spid="8" grpId="1" animBg="1"/>
      <p:bldP spid="10" grpId="0" animBg="1"/>
      <p:bldP spid="10"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45C11DE-F06C-4072-916F-4E674D26E4C0}"/>
              </a:ext>
            </a:extLst>
          </p:cNvPr>
          <p:cNvSpPr>
            <a:spLocks noGrp="1"/>
          </p:cNvSpPr>
          <p:nvPr>
            <p:ph type="sldNum" sz="quarter" idx="12"/>
          </p:nvPr>
        </p:nvSpPr>
        <p:spPr/>
        <p:txBody>
          <a:bodyPr/>
          <a:lstStyle/>
          <a:p>
            <a:r>
              <a:rPr lang="en-US" altLang="zh-TW" dirty="0"/>
              <a:t>108</a:t>
            </a:r>
            <a:endParaRPr lang="zh-TW" altLang="en-US" dirty="0"/>
          </a:p>
        </p:txBody>
      </p:sp>
      <p:sp>
        <p:nvSpPr>
          <p:cNvPr id="4" name="矩形 3"/>
          <p:cNvSpPr/>
          <p:nvPr/>
        </p:nvSpPr>
        <p:spPr>
          <a:xfrm>
            <a:off x="2676524" y="2233396"/>
            <a:ext cx="6877050" cy="3914775"/>
          </a:xfrm>
          <a:prstGeom prst="rect">
            <a:avLst/>
          </a:prstGeom>
          <a:solidFill>
            <a:schemeClr val="tx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7" name="群組 6"/>
          <p:cNvGrpSpPr/>
          <p:nvPr/>
        </p:nvGrpSpPr>
        <p:grpSpPr>
          <a:xfrm>
            <a:off x="3409950" y="2923957"/>
            <a:ext cx="1466850" cy="1466850"/>
            <a:chOff x="2619375" y="3514725"/>
            <a:chExt cx="1466850" cy="1466850"/>
          </a:xfrm>
        </p:grpSpPr>
        <p:sp>
          <p:nvSpPr>
            <p:cNvPr id="5" name="矩形 4"/>
            <p:cNvSpPr/>
            <p:nvPr/>
          </p:nvSpPr>
          <p:spPr>
            <a:xfrm>
              <a:off x="2619375" y="3514725"/>
              <a:ext cx="1466850"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243262" y="4138612"/>
              <a:ext cx="219075" cy="219075"/>
            </a:xfrm>
            <a:prstGeom prst="rect">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24" name="群組 23"/>
          <p:cNvGrpSpPr/>
          <p:nvPr/>
        </p:nvGrpSpPr>
        <p:grpSpPr>
          <a:xfrm>
            <a:off x="3241702" y="2755487"/>
            <a:ext cx="2063167" cy="2128266"/>
            <a:chOff x="1708176" y="2745962"/>
            <a:chExt cx="2063167" cy="2128266"/>
          </a:xfrm>
          <a:solidFill>
            <a:schemeClr val="tx1"/>
          </a:solidFill>
        </p:grpSpPr>
        <p:cxnSp>
          <p:nvCxnSpPr>
            <p:cNvPr id="9" name="直線單箭頭接點 8"/>
            <p:cNvCxnSpPr/>
            <p:nvPr/>
          </p:nvCxnSpPr>
          <p:spPr>
            <a:xfrm flipV="1">
              <a:off x="1708176" y="3647636"/>
              <a:ext cx="1822395" cy="0"/>
            </a:xfrm>
            <a:prstGeom prst="straightConnector1">
              <a:avLst/>
            </a:prstGeom>
            <a:grpFill/>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rot="5400000" flipV="1">
              <a:off x="1698652" y="3657160"/>
              <a:ext cx="1822395" cy="0"/>
            </a:xfrm>
            <a:prstGeom prst="straightConnector1">
              <a:avLst/>
            </a:prstGeom>
            <a:grpFill/>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2500590" y="4504896"/>
              <a:ext cx="247184" cy="369332"/>
            </a:xfrm>
            <a:prstGeom prst="rect">
              <a:avLst/>
            </a:prstGeom>
            <a:grpFill/>
          </p:spPr>
          <p:txBody>
            <a:bodyPr wrap="none" rtlCol="0">
              <a:spAutoFit/>
            </a:bodyPr>
            <a:lstStyle/>
            <a:p>
              <a:r>
                <a:rPr lang="en-US" altLang="zh-TW" i="1" dirty="0" err="1">
                  <a:solidFill>
                    <a:schemeClr val="bg2"/>
                  </a:solidFill>
                </a:rPr>
                <a:t>i</a:t>
              </a:r>
              <a:endParaRPr lang="zh-TW" altLang="en-US" i="1" dirty="0">
                <a:solidFill>
                  <a:schemeClr val="bg2"/>
                </a:solidFill>
              </a:endParaRPr>
            </a:p>
          </p:txBody>
        </p:sp>
        <p:sp>
          <p:nvSpPr>
            <p:cNvPr id="29" name="文字方塊 28"/>
            <p:cNvSpPr txBox="1"/>
            <p:nvPr/>
          </p:nvSpPr>
          <p:spPr>
            <a:xfrm>
              <a:off x="3530571" y="3449549"/>
              <a:ext cx="240772" cy="369332"/>
            </a:xfrm>
            <a:prstGeom prst="rect">
              <a:avLst/>
            </a:prstGeom>
            <a:grpFill/>
          </p:spPr>
          <p:txBody>
            <a:bodyPr wrap="none" rtlCol="0">
              <a:spAutoFit/>
            </a:bodyPr>
            <a:lstStyle/>
            <a:p>
              <a:r>
                <a:rPr lang="en-US" altLang="zh-TW" i="1" dirty="0">
                  <a:solidFill>
                    <a:schemeClr val="bg2"/>
                  </a:solidFill>
                </a:rPr>
                <a:t>j</a:t>
              </a:r>
              <a:endParaRPr lang="zh-TW" altLang="en-US" i="1" dirty="0">
                <a:solidFill>
                  <a:schemeClr val="bg2"/>
                </a:solidFill>
              </a:endParaRPr>
            </a:p>
          </p:txBody>
        </p:sp>
      </p:grpSp>
      <p:grpSp>
        <p:nvGrpSpPr>
          <p:cNvPr id="34" name="群組 33"/>
          <p:cNvGrpSpPr/>
          <p:nvPr/>
        </p:nvGrpSpPr>
        <p:grpSpPr>
          <a:xfrm>
            <a:off x="4198012" y="2450062"/>
            <a:ext cx="807624" cy="1056925"/>
            <a:chOff x="2674012" y="2450061"/>
            <a:chExt cx="807624" cy="1056925"/>
          </a:xfrm>
        </p:grpSpPr>
        <p:sp>
          <p:nvSpPr>
            <p:cNvPr id="25" name="文字方塊 24"/>
            <p:cNvSpPr txBox="1"/>
            <p:nvPr/>
          </p:nvSpPr>
          <p:spPr>
            <a:xfrm>
              <a:off x="2887947" y="2450061"/>
              <a:ext cx="593689" cy="369332"/>
            </a:xfrm>
            <a:prstGeom prst="rect">
              <a:avLst/>
            </a:prstGeom>
            <a:noFill/>
          </p:spPr>
          <p:txBody>
            <a:bodyPr wrap="none" rtlCol="0">
              <a:spAutoFit/>
            </a:bodyPr>
            <a:lstStyle/>
            <a:p>
              <a:r>
                <a:rPr lang="en-US" altLang="zh-TW" dirty="0">
                  <a:solidFill>
                    <a:schemeClr val="bg2"/>
                  </a:solidFill>
                </a:rPr>
                <a:t>(</a:t>
              </a:r>
              <a:r>
                <a:rPr lang="en-US" altLang="zh-TW" i="1" dirty="0">
                  <a:solidFill>
                    <a:schemeClr val="bg2"/>
                  </a:solidFill>
                </a:rPr>
                <a:t>r, c</a:t>
              </a:r>
              <a:r>
                <a:rPr lang="en-US" altLang="zh-TW" dirty="0">
                  <a:solidFill>
                    <a:schemeClr val="bg2"/>
                  </a:solidFill>
                </a:rPr>
                <a:t>)</a:t>
              </a:r>
              <a:endParaRPr lang="zh-TW" altLang="en-US" dirty="0">
                <a:solidFill>
                  <a:schemeClr val="bg2"/>
                </a:solidFill>
              </a:endParaRPr>
            </a:p>
          </p:txBody>
        </p:sp>
        <p:cxnSp>
          <p:nvCxnSpPr>
            <p:cNvPr id="28" name="弧形接點 27"/>
            <p:cNvCxnSpPr/>
            <p:nvPr/>
          </p:nvCxnSpPr>
          <p:spPr>
            <a:xfrm rot="5400000">
              <a:off x="2565448" y="2908694"/>
              <a:ext cx="706856" cy="489728"/>
            </a:xfrm>
            <a:prstGeom prst="curvedConnector3">
              <a:avLst>
                <a:gd name="adj1" fmla="val 50000"/>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9251518" y="4390366"/>
            <a:ext cx="31158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p:cNvGrpSpPr/>
          <p:nvPr/>
        </p:nvGrpSpPr>
        <p:grpSpPr>
          <a:xfrm>
            <a:off x="2171563" y="1742860"/>
            <a:ext cx="7639186" cy="4627437"/>
            <a:chOff x="647563" y="1742859"/>
            <a:chExt cx="7639186" cy="4627437"/>
          </a:xfrm>
        </p:grpSpPr>
        <p:cxnSp>
          <p:nvCxnSpPr>
            <p:cNvPr id="11" name="直線單箭頭接點 10"/>
            <p:cNvCxnSpPr/>
            <p:nvPr/>
          </p:nvCxnSpPr>
          <p:spPr>
            <a:xfrm>
              <a:off x="838200" y="2076450"/>
              <a:ext cx="74485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990599" y="1943100"/>
              <a:ext cx="0" cy="44271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647563" y="5963504"/>
              <a:ext cx="309700" cy="369332"/>
            </a:xfrm>
            <a:prstGeom prst="rect">
              <a:avLst/>
            </a:prstGeom>
            <a:noFill/>
          </p:spPr>
          <p:txBody>
            <a:bodyPr wrap="none" rtlCol="0">
              <a:spAutoFit/>
            </a:bodyPr>
            <a:lstStyle/>
            <a:p>
              <a:r>
                <a:rPr lang="en-US" altLang="zh-TW" i="1" dirty="0"/>
                <a:t>R</a:t>
              </a:r>
              <a:endParaRPr lang="zh-TW" altLang="en-US" i="1" dirty="0"/>
            </a:p>
          </p:txBody>
        </p:sp>
        <p:sp>
          <p:nvSpPr>
            <p:cNvPr id="26" name="文字方塊 25"/>
            <p:cNvSpPr txBox="1"/>
            <p:nvPr/>
          </p:nvSpPr>
          <p:spPr>
            <a:xfrm>
              <a:off x="7953234" y="1742859"/>
              <a:ext cx="309700" cy="369332"/>
            </a:xfrm>
            <a:prstGeom prst="rect">
              <a:avLst/>
            </a:prstGeom>
            <a:noFill/>
          </p:spPr>
          <p:txBody>
            <a:bodyPr wrap="none" rtlCol="0">
              <a:spAutoFit/>
            </a:bodyPr>
            <a:lstStyle/>
            <a:p>
              <a:r>
                <a:rPr lang="en-US" altLang="zh-TW" i="1" dirty="0"/>
                <a:t>C</a:t>
              </a:r>
              <a:endParaRPr lang="zh-TW" altLang="en-US" i="1" dirty="0"/>
            </a:p>
          </p:txBody>
        </p:sp>
      </p:grpSp>
      <p:grpSp>
        <p:nvGrpSpPr>
          <p:cNvPr id="8" name="群組 7">
            <a:extLst>
              <a:ext uri="{FF2B5EF4-FFF2-40B4-BE49-F238E27FC236}">
                <a16:creationId xmlns:a16="http://schemas.microsoft.com/office/drawing/2014/main" id="{7951FE18-1A60-480C-B388-51B55A03E313}"/>
              </a:ext>
            </a:extLst>
          </p:cNvPr>
          <p:cNvGrpSpPr/>
          <p:nvPr/>
        </p:nvGrpSpPr>
        <p:grpSpPr>
          <a:xfrm>
            <a:off x="2666997" y="4390366"/>
            <a:ext cx="1179822" cy="1466850"/>
            <a:chOff x="1142997" y="4390366"/>
            <a:chExt cx="1179822" cy="1466850"/>
          </a:xfrm>
        </p:grpSpPr>
        <p:sp>
          <p:nvSpPr>
            <p:cNvPr id="33" name="矩形 32">
              <a:extLst>
                <a:ext uri="{FF2B5EF4-FFF2-40B4-BE49-F238E27FC236}">
                  <a16:creationId xmlns:a16="http://schemas.microsoft.com/office/drawing/2014/main" id="{70442F16-50D5-498B-8B2D-6CF456645C35}"/>
                </a:ext>
              </a:extLst>
            </p:cNvPr>
            <p:cNvSpPr/>
            <p:nvPr/>
          </p:nvSpPr>
          <p:spPr>
            <a:xfrm>
              <a:off x="1142997" y="4390366"/>
              <a:ext cx="117982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62AE66F8-3EBC-4EC7-95C5-7426682A6884}"/>
                </a:ext>
              </a:extLst>
            </p:cNvPr>
            <p:cNvSpPr/>
            <p:nvPr/>
          </p:nvSpPr>
          <p:spPr>
            <a:xfrm>
              <a:off x="1476854" y="5014253"/>
              <a:ext cx="219075" cy="219075"/>
            </a:xfrm>
            <a:prstGeom prst="rect">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281025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strips(down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3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nodeType="clickEffect">
                                  <p:stCondLst>
                                    <p:cond delay="0"/>
                                  </p:stCondLst>
                                  <p:childTnLst>
                                    <p:animEffect transition="out" filter="wipe(up)">
                                      <p:cBhvr>
                                        <p:cTn id="31" dur="300"/>
                                        <p:tgtEl>
                                          <p:spTgt spid="34"/>
                                        </p:tgtEl>
                                      </p:cBhvr>
                                    </p:animEffect>
                                    <p:set>
                                      <p:cBhvr>
                                        <p:cTn id="32" dur="1" fill="hold">
                                          <p:stCondLst>
                                            <p:cond delay="299"/>
                                          </p:stCondLst>
                                        </p:cTn>
                                        <p:tgtEl>
                                          <p:spTgt spid="34"/>
                                        </p:tgtEl>
                                        <p:attrNameLst>
                                          <p:attrName>style.visibility</p:attrName>
                                        </p:attrNameLst>
                                      </p:cBhvr>
                                      <p:to>
                                        <p:strVal val="hidden"/>
                                      </p:to>
                                    </p:set>
                                  </p:childTnLst>
                                </p:cTn>
                              </p:par>
                              <p:par>
                                <p:cTn id="33" presetID="6" presetClass="entr" presetSubtype="32"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out)">
                                      <p:cBhvr>
                                        <p:cTn id="35" dur="3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xit" presetSubtype="16" fill="hold" nodeType="clickEffect">
                                  <p:stCondLst>
                                    <p:cond delay="0"/>
                                  </p:stCondLst>
                                  <p:childTnLst>
                                    <p:animEffect transition="out" filter="circle(in)">
                                      <p:cBhvr>
                                        <p:cTn id="39" dur="300"/>
                                        <p:tgtEl>
                                          <p:spTgt spid="24"/>
                                        </p:tgtEl>
                                      </p:cBhvr>
                                    </p:animEffect>
                                    <p:set>
                                      <p:cBhvr>
                                        <p:cTn id="40" dur="1" fill="hold">
                                          <p:stCondLst>
                                            <p:cond delay="299"/>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6" presetClass="path" presetSubtype="0" accel="50000" decel="50000" fill="hold" nodeType="clickEffect">
                                  <p:stCondLst>
                                    <p:cond delay="0"/>
                                  </p:stCondLst>
                                  <p:childTnLst>
                                    <p:animMotion origin="layout" path="M 1.66667E-6 -3.33333E-6 L 0.19792 -0.09074 " pathEditMode="relative" rAng="0" ptsTypes="AA">
                                      <p:cBhvr>
                                        <p:cTn id="44" dur="500" fill="hold"/>
                                        <p:tgtEl>
                                          <p:spTgt spid="7"/>
                                        </p:tgtEl>
                                        <p:attrNameLst>
                                          <p:attrName>ppt_x</p:attrName>
                                          <p:attrName>ppt_y</p:attrName>
                                        </p:attrNameLst>
                                      </p:cBhvr>
                                      <p:rCtr x="9896" y="-4537"/>
                                    </p:animMotion>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0.19792 -0.09074 L 0.42083 0.23611 " pathEditMode="relative" rAng="0" ptsTypes="AA">
                                      <p:cBhvr>
                                        <p:cTn id="48" dur="500" fill="hold"/>
                                        <p:tgtEl>
                                          <p:spTgt spid="7"/>
                                        </p:tgtEl>
                                        <p:attrNameLst>
                                          <p:attrName>ppt_x</p:attrName>
                                          <p:attrName>ppt_y</p:attrName>
                                        </p:attrNameLst>
                                      </p:cBhvr>
                                      <p:rCtr x="11146" y="16343"/>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30000" fill="hold" nodeType="clickEffect">
                                  <p:stCondLst>
                                    <p:cond delay="0"/>
                                  </p:stCondLst>
                                  <p:childTnLst>
                                    <p:animMotion origin="layout" path="M 0.42083 0.23611 L 0.35833 -0.07361 L 0.27708 0.21389 L 0.17604 -0.03194 L 0.09479 0.18611 L -0.01979 -0.05972 L 0.44167 0.0125 L 0.01042 0.05139 L 0.47396 0.13195 L -0.11354 0.21389 " pathEditMode="relative" ptsTypes="AAAAAAAAAA">
                                      <p:cBhvr>
                                        <p:cTn id="52" dur="1000" fill="hold"/>
                                        <p:tgtEl>
                                          <p:spTgt spid="7"/>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22" presetClass="entr" presetSubtype="1"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300"/>
                                        <p:tgtEl>
                                          <p:spTgt spid="41"/>
                                        </p:tgtEl>
                                      </p:cBhvr>
                                    </p:animEffect>
                                  </p:childTnLst>
                                </p:cTn>
                              </p:par>
                              <p:par>
                                <p:cTn id="60" presetID="1"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4"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149230"/>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Primitive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139270" y="1418075"/>
            <a:ext cx="8112368" cy="4710107"/>
          </a:xfrm>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rPr>
              <a:t>Connected set of pixels characterized by attribute set.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Simplest primitive: pixel with gray level attribute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More complicated primitive: connected set of pixels homogeneous in level, characterized by size, elongation, orientation, and average gray level</a:t>
            </a:r>
          </a:p>
        </p:txBody>
      </p:sp>
      <p:sp>
        <p:nvSpPr>
          <p:cNvPr id="4" name="投影片編號版面配置區 3">
            <a:extLst>
              <a:ext uri="{FF2B5EF4-FFF2-40B4-BE49-F238E27FC236}">
                <a16:creationId xmlns:a16="http://schemas.microsoft.com/office/drawing/2014/main" id="{3772A82A-D972-4B4E-8CF8-44F3272A5298}"/>
              </a:ext>
            </a:extLst>
          </p:cNvPr>
          <p:cNvSpPr>
            <a:spLocks noGrp="1"/>
          </p:cNvSpPr>
          <p:nvPr>
            <p:ph type="sldNum" sz="quarter" idx="12"/>
          </p:nvPr>
        </p:nvSpPr>
        <p:spPr/>
        <p:txBody>
          <a:bodyPr/>
          <a:lstStyle/>
          <a:p>
            <a:r>
              <a:rPr lang="en-US" altLang="zh-TW" dirty="0"/>
              <a:t>10</a:t>
            </a:r>
            <a:endParaRPr lang="zh-TW" altLang="en-US" dirty="0"/>
          </a:p>
        </p:txBody>
      </p:sp>
      <p:pic>
        <p:nvPicPr>
          <p:cNvPr id="11"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409" y="1889669"/>
            <a:ext cx="2253167" cy="2253167"/>
          </a:xfrm>
          <a:prstGeom prst="rect">
            <a:avLst/>
          </a:prstGeom>
        </p:spPr>
      </p:pic>
      <p:sp>
        <p:nvSpPr>
          <p:cNvPr id="5" name="矩形 4"/>
          <p:cNvSpPr/>
          <p:nvPr/>
        </p:nvSpPr>
        <p:spPr>
          <a:xfrm>
            <a:off x="9626409" y="1889669"/>
            <a:ext cx="1133031" cy="11265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626409" y="1889669"/>
            <a:ext cx="2253167" cy="225316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632857" y="1897985"/>
            <a:ext cx="1720944" cy="16834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8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800839"/>
                <a:ext cx="8058150" cy="4342895"/>
              </a:xfrm>
            </p:spPr>
            <p:txBody>
              <a:bodyPr numCol="1">
                <a:normAutofit lnSpcReduction="10000"/>
              </a:bodyPr>
              <a:lstStyle/>
              <a:p>
                <a:r>
                  <a:rPr lang="en-US" altLang="zh-TW" sz="3200" dirty="0">
                    <a:latin typeface="Times New Roman" panose="02020603050405020304" pitchFamily="18" charset="0"/>
                    <a:cs typeface="Times New Roman" panose="02020603050405020304" pitchFamily="18" charset="0"/>
                  </a:rPr>
                  <a:t>Each pixel’s value is a linear combination of the values in its neighborhood plus a correlated noise term:</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sub>
                        <m:sup/>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h</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r>
                            <a:rPr lang="en-US" altLang="zh-TW" sz="2000" i="1">
                              <a:latin typeface="Cambria Math" panose="02040503050406030204" pitchFamily="18" charset="0"/>
                            </a:rPr>
                            <m:t>𝑢</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e>
                      </m:nary>
                    </m:oMath>
                  </m:oMathPara>
                </a14:m>
                <a:endParaRPr lang="en-US" altLang="zh-TW" sz="20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spcBef>
                    <a:spcPct val="50000"/>
                  </a:spcBef>
                  <a:buNone/>
                </a:pPr>
                <a14:m>
                  <m:oMath xmlns:m="http://schemas.openxmlformats.org/officeDocument/2006/math">
                    <m:r>
                      <a:rPr lang="en-US" altLang="zh-TW" sz="2400" i="1" dirty="0">
                        <a:latin typeface="Cambria Math" panose="02040503050406030204" pitchFamily="18" charset="0"/>
                      </a:rPr>
                      <m:t>h</m:t>
                    </m:r>
                  </m:oMath>
                </a14:m>
                <a:r>
                  <a:rPr lang="en-US" altLang="zh-TW" sz="2400" dirty="0">
                    <a:latin typeface="Times New Roman" panose="02020603050405020304" pitchFamily="18" charset="0"/>
                    <a:cs typeface="Times New Roman" panose="02020603050405020304" pitchFamily="18" charset="0"/>
                  </a:rPr>
                  <a:t>: coefficients, computed from texture image with least-square method</a:t>
                </a:r>
              </a:p>
              <a:p>
                <a:pPr marL="0" indent="0">
                  <a:spcBef>
                    <a:spcPct val="50000"/>
                  </a:spcBef>
                  <a:buNone/>
                </a:pPr>
                <a14:m>
                  <m:oMath xmlns:m="http://schemas.openxmlformats.org/officeDocument/2006/math">
                    <m:r>
                      <a:rPr lang="en-US" altLang="zh-TW" sz="2400" i="1" dirty="0">
                        <a:latin typeface="Cambria Math" panose="02040503050406030204" pitchFamily="18" charset="0"/>
                      </a:rPr>
                      <m:t>𝑢</m:t>
                    </m:r>
                  </m:oMath>
                </a14:m>
                <a:r>
                  <a:rPr lang="en-US" altLang="zh-TW" sz="2400" dirty="0">
                    <a:latin typeface="Times New Roman" panose="02020603050405020304" pitchFamily="18" charset="0"/>
                    <a:cs typeface="Times New Roman" panose="02020603050405020304" pitchFamily="18" charset="0"/>
                  </a:rPr>
                  <a:t>:</a:t>
                </a:r>
                <a:r>
                  <a:rPr lang="en-US" altLang="zh-TW" sz="2400" i="1"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joint set of possible correlated Gaussian random variables</a:t>
                </a:r>
                <a:endParaRPr lang="en-US" altLang="zh-TW" sz="2400" i="1"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800839"/>
                <a:ext cx="8058150" cy="4342895"/>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A4BEAAA-D90F-4D78-93AE-B2702E1A8AAB}"/>
              </a:ext>
            </a:extLst>
          </p:cNvPr>
          <p:cNvSpPr>
            <a:spLocks noGrp="1"/>
          </p:cNvSpPr>
          <p:nvPr>
            <p:ph type="sldNum" sz="quarter" idx="12"/>
          </p:nvPr>
        </p:nvSpPr>
        <p:spPr/>
        <p:txBody>
          <a:bodyPr/>
          <a:lstStyle/>
          <a:p>
            <a:r>
              <a:rPr lang="en-US" altLang="zh-TW" dirty="0"/>
              <a:t>109</a:t>
            </a:r>
            <a:endParaRPr lang="zh-TW" altLang="en-US" dirty="0"/>
          </a:p>
        </p:txBody>
      </p:sp>
    </p:spTree>
    <p:extLst>
      <p:ext uri="{BB962C8B-B14F-4D97-AF65-F5344CB8AC3E}">
        <p14:creationId xmlns:p14="http://schemas.microsoft.com/office/powerpoint/2010/main" val="233775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800839"/>
                <a:ext cx="8058150" cy="4342895"/>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To determine the coefficients </a:t>
                </a:r>
                <a14:m>
                  <m:oMath xmlns:m="http://schemas.openxmlformats.org/officeDocument/2006/math">
                    <m:r>
                      <a:rPr lang="en-US" altLang="zh-TW" b="0" i="1" dirty="0" smtClean="0">
                        <a:latin typeface="Cambria Math" panose="02040503050406030204" pitchFamily="18" charset="0"/>
                      </a:rPr>
                      <m:t>h</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oMath>
                </a14:m>
                <a:r>
                  <a:rPr lang="en-US" altLang="zh-TW" sz="3200" dirty="0">
                    <a:latin typeface="Times New Roman" panose="02020603050405020304" pitchFamily="18" charset="0"/>
                    <a:cs typeface="Times New Roman" panose="02020603050405020304" pitchFamily="18" charset="0"/>
                  </a:rPr>
                  <a:t> for </a:t>
                </a:r>
                <a14:m>
                  <m:oMath xmlns:m="http://schemas.openxmlformats.org/officeDocument/2006/math">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ea typeface="Cambria Math" panose="02040503050406030204" pitchFamily="18" charset="0"/>
                      </a:rPr>
                      <m:t>∈</m:t>
                    </m:r>
                    <m:r>
                      <a:rPr lang="en-US" altLang="zh-TW" b="0" i="1" dirty="0" smtClean="0">
                        <a:latin typeface="Cambria Math" panose="02040503050406030204" pitchFamily="18" charset="0"/>
                        <a:ea typeface="Cambria Math" panose="02040503050406030204" pitchFamily="18" charset="0"/>
                      </a:rPr>
                      <m:t>𝑁</m:t>
                    </m:r>
                  </m:oMath>
                </a14:m>
                <a:r>
                  <a:rPr lang="en-US" altLang="zh-TW" sz="3200" dirty="0">
                    <a:latin typeface="Times New Roman" panose="02020603050405020304" pitchFamily="18" charset="0"/>
                    <a:cs typeface="Times New Roman" panose="02020603050405020304" pitchFamily="18" charset="0"/>
                  </a:rPr>
                  <a:t>, we can proceed by least squares:</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𝜀</m:t>
                          </m:r>
                        </m:e>
                        <m:sup>
                          <m:r>
                            <a:rPr lang="en-US" altLang="zh-TW" sz="2000" i="1">
                              <a:latin typeface="Cambria Math" panose="02040503050406030204" pitchFamily="18" charset="0"/>
                            </a:rPr>
                            <m:t>2</m:t>
                          </m:r>
                        </m:sup>
                      </m:sSup>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r>
                            <m:rPr>
                              <m:brk m:alnAt="7"/>
                            </m:rPr>
                            <a:rPr lang="en-US" altLang="zh-TW" sz="2000" i="1">
                              <a:latin typeface="Cambria Math" panose="02040503050406030204" pitchFamily="18" charset="0"/>
                            </a:rPr>
                            <m:t>(</m:t>
                          </m:r>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sub>
                        <m:sup/>
                        <m:e>
                          <m:sSup>
                            <m:sSupPr>
                              <m:ctrlPr>
                                <a:rPr lang="en-US" altLang="zh-TW" sz="2000" i="1">
                                  <a:latin typeface="Cambria Math" panose="02040503050406030204" pitchFamily="18" charset="0"/>
                                </a:rPr>
                              </m:ctrlPr>
                            </m:sSupPr>
                            <m:e>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sub>
                                    <m:sup/>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h</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e>
                                  </m:nary>
                                </m:e>
                              </m:d>
                            </m:e>
                            <m:sup>
                              <m:r>
                                <a:rPr lang="en-US" altLang="zh-TW" sz="2000" i="1">
                                  <a:latin typeface="Cambria Math" panose="02040503050406030204" pitchFamily="18" charset="0"/>
                                </a:rPr>
                                <m:t>2</m:t>
                              </m:r>
                            </m:sup>
                          </m:sSup>
                        </m:e>
                      </m:nary>
                    </m:oMath>
                  </m:oMathPara>
                </a14:m>
                <a:endParaRPr lang="en-US" altLang="zh-TW" sz="2000" i="1" dirty="0">
                  <a:latin typeface="Times New Roman" panose="02020603050405020304" pitchFamily="18" charset="0"/>
                  <a:cs typeface="Times New Roman" panose="02020603050405020304" pitchFamily="18" charset="0"/>
                </a:endParaRPr>
              </a:p>
              <a:p>
                <a:pPr marL="0" indent="0">
                  <a:buNone/>
                </a:pPr>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classification can be done by comparing a computed set of coefficients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800839"/>
                <a:ext cx="8058150" cy="4342895"/>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597CDAF0-A787-4EB3-9076-225370576F36}"/>
              </a:ext>
            </a:extLst>
          </p:cNvPr>
          <p:cNvSpPr>
            <a:spLocks noGrp="1"/>
          </p:cNvSpPr>
          <p:nvPr>
            <p:ph type="sldNum" sz="quarter" idx="12"/>
          </p:nvPr>
        </p:nvSpPr>
        <p:spPr/>
        <p:txBody>
          <a:bodyPr/>
          <a:lstStyle/>
          <a:p>
            <a:r>
              <a:rPr lang="en-US" altLang="zh-TW" dirty="0"/>
              <a:t>110</a:t>
            </a:r>
            <a:endParaRPr lang="zh-TW" altLang="en-US" dirty="0"/>
          </a:p>
        </p:txBody>
      </p:sp>
    </p:spTree>
    <p:extLst>
      <p:ext uri="{BB962C8B-B14F-4D97-AF65-F5344CB8AC3E}">
        <p14:creationId xmlns:p14="http://schemas.microsoft.com/office/powerpoint/2010/main" val="1838518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111</a:t>
            </a:r>
            <a:endParaRPr lang="zh-TW" altLang="en-US" dirty="0"/>
          </a:p>
        </p:txBody>
      </p:sp>
    </p:spTree>
    <p:extLst>
      <p:ext uri="{BB962C8B-B14F-4D97-AF65-F5344CB8AC3E}">
        <p14:creationId xmlns:p14="http://schemas.microsoft.com/office/powerpoint/2010/main" val="36671412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19CA4570-3392-673D-2A73-7DFF644DDF2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155860"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3" name="圓角矩形圖說文字 142"/>
          <p:cNvSpPr/>
          <p:nvPr/>
        </p:nvSpPr>
        <p:spPr>
          <a:xfrm>
            <a:off x="7290540" y="1995514"/>
            <a:ext cx="2376952" cy="334613"/>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168B54E-B72C-47AE-9D04-3DDDF1C0C55D}"/>
              </a:ext>
            </a:extLst>
          </p:cNvPr>
          <p:cNvSpPr>
            <a:spLocks noGrp="1"/>
          </p:cNvSpPr>
          <p:nvPr>
            <p:ph type="sldNum" sz="quarter" idx="12"/>
          </p:nvPr>
        </p:nvSpPr>
        <p:spPr/>
        <p:txBody>
          <a:bodyPr/>
          <a:lstStyle/>
          <a:p>
            <a:r>
              <a:rPr lang="en-US" altLang="zh-TW" dirty="0"/>
              <a:t>112</a:t>
            </a:r>
            <a:endParaRPr lang="zh-TW" altLang="en-US" dirty="0"/>
          </a:p>
        </p:txBody>
      </p:sp>
      <p:sp>
        <p:nvSpPr>
          <p:cNvPr id="3" name="圓角矩形 129">
            <a:extLst>
              <a:ext uri="{FF2B5EF4-FFF2-40B4-BE49-F238E27FC236}">
                <a16:creationId xmlns:a16="http://schemas.microsoft.com/office/drawing/2014/main" id="{2A371929-B0C0-FEBC-E7F0-20043D1A265F}"/>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6" name="圓角矩形 127">
            <a:extLst>
              <a:ext uri="{FF2B5EF4-FFF2-40B4-BE49-F238E27FC236}">
                <a16:creationId xmlns:a16="http://schemas.microsoft.com/office/drawing/2014/main" id="{51B1C2AA-057C-BA00-EE26-C991AF27E46D}"/>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18290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4"/>
                                        </p:tgtEl>
                                        <p:attrNameLst>
                                          <p:attrName>ppt_y</p:attrName>
                                        </p:attrNameLst>
                                      </p:cBhvr>
                                      <p:tavLst>
                                        <p:tav tm="0">
                                          <p:val>
                                            <p:strVal val="#ppt_y"/>
                                          </p:val>
                                        </p:tav>
                                        <p:tav tm="100000">
                                          <p:val>
                                            <p:strVal val="#ppt_y"/>
                                          </p:val>
                                        </p:tav>
                                      </p:tavLst>
                                    </p:anim>
                                    <p:anim calcmode="lin" valueType="num">
                                      <p:cBhvr>
                                        <p:cTn id="27"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fade">
                                      <p:cBhvr>
                                        <p:cTn id="32" dur="300"/>
                                        <p:tgtEl>
                                          <p:spTgt spid="221"/>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4"/>
                                        </p:tgtEl>
                                        <p:attrNameLst>
                                          <p:attrName>ppt_y</p:attrName>
                                        </p:attrNameLst>
                                      </p:cBhvr>
                                      <p:tavLst>
                                        <p:tav tm="0">
                                          <p:val>
                                            <p:strVal val="ppt_y"/>
                                          </p:val>
                                        </p:tav>
                                        <p:tav tm="100000">
                                          <p:val>
                                            <p:strVal val="ppt_y"/>
                                          </p:val>
                                        </p:tav>
                                      </p:tavLst>
                                    </p:anim>
                                    <p:anim calcmode="lin" valueType="num">
                                      <p:cBhvr>
                                        <p:cTn id="41"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4"/>
                                        </p:tgtEl>
                                      </p:cBhvr>
                                    </p:animEffect>
                                    <p:set>
                                      <p:cBhvr>
                                        <p:cTn id="44" dur="1" fill="hold">
                                          <p:stCondLst>
                                            <p:cond delay="199"/>
                                          </p:stCondLst>
                                        </p:cTn>
                                        <p:tgtEl>
                                          <p:spTgt spid="1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1"/>
                                        </p:tgtEl>
                                      </p:cBhvr>
                                    </p:animEffect>
                                    <p:set>
                                      <p:cBhvr>
                                        <p:cTn id="47" dur="1" fill="hold">
                                          <p:stCondLst>
                                            <p:cond delay="299"/>
                                          </p:stCondLst>
                                        </p:cTn>
                                        <p:tgtEl>
                                          <p:spTgt spid="22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98 -2.59259E-6 L 0.03542 -2.59259E-6 " pathEditMode="relative" rAng="0" ptsTypes="AA">
                                      <p:cBhvr>
                                        <p:cTn id="49" dur="700" fill="hold"/>
                                        <p:tgtEl>
                                          <p:spTgt spid="153"/>
                                        </p:tgtEl>
                                        <p:attrNameLst>
                                          <p:attrName>ppt_x</p:attrName>
                                          <p:attrName>ppt_y</p:attrName>
                                        </p:attrNameLst>
                                      </p:cBhvr>
                                      <p:rCtr x="237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 calcmode="lin" valueType="num">
                                      <p:cBhvr>
                                        <p:cTn id="53"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3"/>
                                        </p:tgtEl>
                                        <p:attrNameLst>
                                          <p:attrName>ppt_y</p:attrName>
                                        </p:attrNameLst>
                                      </p:cBhvr>
                                      <p:tavLst>
                                        <p:tav tm="0">
                                          <p:val>
                                            <p:strVal val="#ppt_y"/>
                                          </p:val>
                                        </p:tav>
                                        <p:tav tm="100000">
                                          <p:val>
                                            <p:strVal val="#ppt_y"/>
                                          </p:val>
                                        </p:tav>
                                      </p:tavLst>
                                    </p:anim>
                                    <p:anim calcmode="lin" valueType="num">
                                      <p:cBhvr>
                                        <p:cTn id="55"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fade">
                                      <p:cBhvr>
                                        <p:cTn id="60" dur="300"/>
                                        <p:tgtEl>
                                          <p:spTgt spid="22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3"/>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3"/>
                                        </p:tgtEl>
                                        <p:attrNameLst>
                                          <p:attrName>ppt_y</p:attrName>
                                        </p:attrNameLst>
                                      </p:cBhvr>
                                      <p:tavLst>
                                        <p:tav tm="0">
                                          <p:val>
                                            <p:strVal val="ppt_y"/>
                                          </p:val>
                                        </p:tav>
                                        <p:tav tm="100000">
                                          <p:val>
                                            <p:strVal val="ppt_y"/>
                                          </p:val>
                                        </p:tav>
                                      </p:tavLst>
                                    </p:anim>
                                    <p:anim calcmode="lin" valueType="num">
                                      <p:cBhvr>
                                        <p:cTn id="69"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3"/>
                                        </p:tgtEl>
                                      </p:cBhvr>
                                    </p:animEffect>
                                    <p:set>
                                      <p:cBhvr>
                                        <p:cTn id="72" dur="1" fill="hold">
                                          <p:stCondLst>
                                            <p:cond delay="199"/>
                                          </p:stCondLst>
                                        </p:cTn>
                                        <p:tgtEl>
                                          <p:spTgt spid="14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2"/>
                                        </p:tgtEl>
                                      </p:cBhvr>
                                    </p:animEffect>
                                    <p:set>
                                      <p:cBhvr>
                                        <p:cTn id="75" dur="1" fill="hold">
                                          <p:stCondLst>
                                            <p:cond delay="299"/>
                                          </p:stCondLst>
                                        </p:cTn>
                                        <p:tgtEl>
                                          <p:spTgt spid="22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1" grpId="0" animBg="1"/>
      <p:bldP spid="221" grpId="1" animBg="1"/>
      <p:bldP spid="222" grpId="0" animBg="1"/>
      <p:bldP spid="222" grpId="1" animBg="1"/>
      <p:bldP spid="153" grpId="0" animBg="1"/>
      <p:bldP spid="153" grpId="1" animBg="1"/>
      <p:bldP spid="153" grpId="2" animBg="1"/>
      <p:bldP spid="144" grpId="0" animBg="1"/>
      <p:bldP spid="144" grpId="1" animBg="1"/>
      <p:bldP spid="144" grpId="2" animBg="1"/>
      <p:bldP spid="143" grpId="0" animBg="1"/>
      <p:bldP spid="143" grpId="1" animBg="1"/>
      <p:bldP spid="143" grpId="2" animBg="1"/>
      <p:bldP spid="3" grpId="0" animBg="1"/>
      <p:bldP spid="3" grpId="1" animBg="1"/>
      <p:bldP spid="6" grpId="0" animBg="1"/>
      <p:bldP spid="6"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48061"/>
            <a:ext cx="8515350" cy="1627950"/>
          </a:xfrm>
        </p:spPr>
        <p:txBody>
          <a:bodyPr numCol="1">
            <a:normAutofit lnSpcReduction="10000"/>
          </a:bodyPr>
          <a:lstStyle/>
          <a:p>
            <a:r>
              <a:rPr lang="en-US" altLang="zh-TW" sz="3200" b="1" dirty="0">
                <a:latin typeface="Times New Roman" panose="02020603050405020304" pitchFamily="18" charset="0"/>
                <a:cs typeface="Times New Roman" panose="02020603050405020304" pitchFamily="18" charset="0"/>
              </a:rPr>
              <a:t>Constructing steps:</a:t>
            </a:r>
          </a:p>
          <a:p>
            <a:pPr marL="971550" lvl="1" indent="-514350">
              <a:buFont typeface="+mj-lt"/>
              <a:buAutoNum type="arabicPeriod"/>
            </a:pPr>
            <a:r>
              <a:rPr lang="en-US" altLang="zh-TW" sz="2800" dirty="0">
                <a:latin typeface="Times New Roman" panose="02020603050405020304" pitchFamily="18" charset="0"/>
                <a:cs typeface="Times New Roman" panose="02020603050405020304" pitchFamily="18" charset="0"/>
              </a:rPr>
              <a:t>Provide a means of tessellating a plane into cells</a:t>
            </a:r>
          </a:p>
          <a:p>
            <a:pPr marL="971550" lvl="1" indent="-514350">
              <a:buFont typeface="+mj-lt"/>
              <a:buAutoNum type="arabicPeriod"/>
            </a:pPr>
            <a:r>
              <a:rPr lang="en-US" altLang="zh-TW" sz="2800" dirty="0">
                <a:latin typeface="Times New Roman" panose="02020603050405020304" pitchFamily="18" charset="0"/>
                <a:cs typeface="Times New Roman" panose="02020603050405020304" pitchFamily="18" charset="0"/>
              </a:rPr>
              <a:t>Assign a property value to each cell</a:t>
            </a:r>
          </a:p>
        </p:txBody>
      </p:sp>
      <p:sp>
        <p:nvSpPr>
          <p:cNvPr id="2" name="投影片編號版面配置區 1">
            <a:extLst>
              <a:ext uri="{FF2B5EF4-FFF2-40B4-BE49-F238E27FC236}">
                <a16:creationId xmlns:a16="http://schemas.microsoft.com/office/drawing/2014/main" id="{4B58771B-59FF-4186-9A28-3CA62B91BBF0}"/>
              </a:ext>
            </a:extLst>
          </p:cNvPr>
          <p:cNvSpPr>
            <a:spLocks noGrp="1"/>
          </p:cNvSpPr>
          <p:nvPr>
            <p:ph type="sldNum" sz="quarter" idx="12"/>
          </p:nvPr>
        </p:nvSpPr>
        <p:spPr/>
        <p:txBody>
          <a:bodyPr/>
          <a:lstStyle/>
          <a:p>
            <a:r>
              <a:rPr lang="en-US" altLang="zh-TW" dirty="0"/>
              <a:t>113</a:t>
            </a:r>
            <a:endParaRPr lang="zh-TW" altLang="en-US" dirty="0"/>
          </a:p>
        </p:txBody>
      </p:sp>
    </p:spTree>
    <p:extLst>
      <p:ext uri="{BB962C8B-B14F-4D97-AF65-F5344CB8AC3E}">
        <p14:creationId xmlns:p14="http://schemas.microsoft.com/office/powerpoint/2010/main" val="2396440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How to partition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48061"/>
            <a:ext cx="8058150" cy="342862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Occupancy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Delaunay Model</a:t>
            </a:r>
          </a:p>
        </p:txBody>
      </p:sp>
      <p:sp>
        <p:nvSpPr>
          <p:cNvPr id="2" name="投影片編號版面配置區 1">
            <a:extLst>
              <a:ext uri="{FF2B5EF4-FFF2-40B4-BE49-F238E27FC236}">
                <a16:creationId xmlns:a16="http://schemas.microsoft.com/office/drawing/2014/main" id="{8A06CFE1-B828-4B17-A305-2E554A3AEBBA}"/>
              </a:ext>
            </a:extLst>
          </p:cNvPr>
          <p:cNvSpPr>
            <a:spLocks noGrp="1"/>
          </p:cNvSpPr>
          <p:nvPr>
            <p:ph type="sldNum" sz="quarter" idx="12"/>
          </p:nvPr>
        </p:nvSpPr>
        <p:spPr/>
        <p:txBody>
          <a:bodyPr/>
          <a:lstStyle/>
          <a:p>
            <a:r>
              <a:rPr lang="en-US" altLang="zh-TW" dirty="0"/>
              <a:t>114</a:t>
            </a:r>
            <a:endParaRPr lang="zh-TW" altLang="en-US" dirty="0"/>
          </a:p>
        </p:txBody>
      </p:sp>
    </p:spTree>
    <p:extLst>
      <p:ext uri="{BB962C8B-B14F-4D97-AF65-F5344CB8AC3E}">
        <p14:creationId xmlns:p14="http://schemas.microsoft.com/office/powerpoint/2010/main" val="19938647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637690" y="4303989"/>
            <a:ext cx="3342290" cy="1923393"/>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39666"/>
                <a:ext cx="8058150" cy="189190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a Poisson process of intensity </a:t>
                </a:r>
                <a14:m>
                  <m:oMath xmlns:m="http://schemas.openxmlformats.org/officeDocument/2006/math">
                    <m:r>
                      <a:rPr lang="zh-TW" altLang="en-US" sz="2000" i="1">
                        <a:latin typeface="Cambria Math" panose="02040503050406030204" pitchFamily="18" charset="0"/>
                      </a:rPr>
                      <m:t>𝜆</m:t>
                    </m:r>
                    <m:r>
                      <a:rPr lang="en-US" altLang="zh-TW" sz="2000" i="1">
                        <a:latin typeface="Cambria Math" panose="02040503050406030204" pitchFamily="18" charset="0"/>
                      </a:rPr>
                      <m:t>/</m:t>
                    </m:r>
                    <m:r>
                      <a:rPr lang="zh-TW" altLang="en-US" sz="2000" i="1">
                        <a:latin typeface="Cambria Math" panose="02040503050406030204" pitchFamily="18" charset="0"/>
                      </a:rPr>
                      <m:t>𝜋</m:t>
                    </m:r>
                  </m:oMath>
                </a14:m>
                <a:r>
                  <a:rPr lang="en-US" altLang="zh-TW" dirty="0">
                    <a:latin typeface="Times New Roman" panose="02020603050405020304" pitchFamily="18" charset="0"/>
                    <a:cs typeface="Times New Roman" panose="02020603050405020304" pitchFamily="18" charset="0"/>
                  </a:rPr>
                  <a:t> determine ordered pairs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r>
                      <a:rPr lang="en-US" altLang="zh-TW" sz="2000" i="1" dirty="0">
                        <a:latin typeface="Cambria Math" panose="02040503050406030204" pitchFamily="18" charset="0"/>
                        <a:ea typeface="Cambria Math" panose="02040503050406030204" pitchFamily="18" charset="0"/>
                      </a:rPr>
                      <m:t>∈</m:t>
                    </m:r>
                    <m:d>
                      <m:dPr>
                        <m:begChr m:val="["/>
                        <m:endChr m:val="]"/>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0,</m:t>
                        </m:r>
                        <m:r>
                          <a:rPr lang="zh-TW" altLang="en-US" sz="2000" i="1" dirty="0">
                            <a:latin typeface="Cambria Math" panose="02040503050406030204" pitchFamily="18" charset="0"/>
                            <a:ea typeface="Cambria Math" panose="02040503050406030204" pitchFamily="18" charset="0"/>
                          </a:rPr>
                          <m:t>𝜋</m:t>
                        </m:r>
                      </m:e>
                    </m:d>
                    <m:r>
                      <a:rPr lang="en-US" altLang="zh-TW" sz="2000" i="1" dirty="0">
                        <a:latin typeface="Cambria Math" panose="02040503050406030204" pitchFamily="18" charset="0"/>
                        <a:ea typeface="Cambria Math" panose="02040503050406030204" pitchFamily="18" charset="0"/>
                      </a:rPr>
                      <m:t>×</m:t>
                    </m:r>
                    <m:d>
                      <m:dPr>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m:t>
                        </m:r>
                      </m:e>
                    </m:d>
                  </m:oMath>
                </a14:m>
                <a:r>
                  <a:rPr lang="en-US" altLang="zh-TW" dirty="0">
                    <a:latin typeface="Times New Roman" panose="02020603050405020304" pitchFamily="18" charset="0"/>
                    <a:cs typeface="Times New Roman" panose="02020603050405020304" pitchFamily="18" charset="0"/>
                  </a:rPr>
                  <a:t>.</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Each pair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oMath>
                </a14:m>
                <a:r>
                  <a:rPr lang="en-US" altLang="zh-TW" dirty="0">
                    <a:latin typeface="Times New Roman" panose="02020603050405020304" pitchFamily="18" charset="0"/>
                    <a:cs typeface="Times New Roman" panose="02020603050405020304" pitchFamily="18" charset="0"/>
                  </a:rPr>
                  <a:t> is associated with a line </a:t>
                </a:r>
                <a14:m>
                  <m:oMath xmlns:m="http://schemas.openxmlformats.org/officeDocument/2006/math">
                    <m:r>
                      <a:rPr lang="en-US" altLang="zh-TW" sz="2000" i="1">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oMath>
                </a14:m>
                <a:r>
                  <a:rPr lang="en-US" altLang="zh-TW" sz="2100" dirty="0">
                    <a:latin typeface="Times New Roman" panose="02020603050405020304" pitchFamily="18" charset="0"/>
                    <a:cs typeface="Times New Roman" panose="02020603050405020304" pitchFamily="18" charset="0"/>
                  </a:rPr>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39666"/>
                <a:ext cx="8058150" cy="1891903"/>
              </a:xfrm>
              <a:blipFill>
                <a:blip r:embed="rId3"/>
                <a:stretch>
                  <a:fillRect l="-1740" t="-7074" r="-605"/>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9E5FCE84-D959-4A3E-8B41-E1369EEF63BC}"/>
              </a:ext>
            </a:extLst>
          </p:cNvPr>
          <p:cNvSpPr>
            <a:spLocks noGrp="1"/>
          </p:cNvSpPr>
          <p:nvPr>
            <p:ph type="sldNum" sz="quarter" idx="12"/>
          </p:nvPr>
        </p:nvSpPr>
        <p:spPr/>
        <p:txBody>
          <a:bodyPr/>
          <a:lstStyle/>
          <a:p>
            <a:r>
              <a:rPr lang="en-US" altLang="zh-TW" dirty="0"/>
              <a:t>115</a:t>
            </a:r>
            <a:endParaRPr lang="zh-TW" altLang="en-US" dirty="0"/>
          </a:p>
        </p:txBody>
      </p:sp>
      <p:grpSp>
        <p:nvGrpSpPr>
          <p:cNvPr id="56" name="群組 55"/>
          <p:cNvGrpSpPr/>
          <p:nvPr/>
        </p:nvGrpSpPr>
        <p:grpSpPr>
          <a:xfrm>
            <a:off x="4637690" y="4303988"/>
            <a:ext cx="3342290" cy="1938026"/>
            <a:chOff x="3113690" y="4364265"/>
            <a:chExt cx="3342290" cy="1938026"/>
          </a:xfrm>
        </p:grpSpPr>
        <p:cxnSp>
          <p:nvCxnSpPr>
            <p:cNvPr id="5" name="直線接點 4"/>
            <p:cNvCxnSpPr/>
            <p:nvPr/>
          </p:nvCxnSpPr>
          <p:spPr>
            <a:xfrm>
              <a:off x="3113690" y="4540469"/>
              <a:ext cx="1756926" cy="175692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V="1">
              <a:off x="3113690" y="4497254"/>
              <a:ext cx="3342290" cy="5347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H="1">
              <a:off x="4570933" y="4364265"/>
              <a:ext cx="302591"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113690" y="4374932"/>
              <a:ext cx="2677537" cy="17063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480997" y="4364265"/>
              <a:ext cx="747322"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3113690" y="5816946"/>
              <a:ext cx="3342290" cy="2226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3207815" y="4374932"/>
              <a:ext cx="46854" cy="19233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113690" y="5219404"/>
              <a:ext cx="3342290" cy="6397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4311650" y="4384086"/>
              <a:ext cx="2144330" cy="1913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flipV="1">
              <a:off x="3387725" y="4392318"/>
              <a:ext cx="487007" cy="190600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flipV="1">
              <a:off x="3552825" y="4371473"/>
              <a:ext cx="2749550" cy="19308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4187825" y="4382612"/>
              <a:ext cx="1293172" cy="19147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55774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637690" y="4303989"/>
            <a:ext cx="3342290" cy="1923393"/>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28955" y="1647270"/>
                <a:ext cx="8058150" cy="2378730"/>
              </a:xfrm>
            </p:spPr>
            <p:txBody>
              <a:bodyPr numCol="1">
                <a:normAutofit fontScale="92500" lnSpcReduction="20000"/>
              </a:bodyPr>
              <a:lstStyle/>
              <a:p>
                <a:r>
                  <a:rPr lang="en-US" altLang="zh-TW" sz="3200" dirty="0">
                    <a:latin typeface="Times New Roman" panose="02020603050405020304" pitchFamily="18" charset="0"/>
                    <a:cs typeface="Times New Roman" panose="02020603050405020304" pitchFamily="18" charset="0"/>
                  </a:rPr>
                  <a:t>Occupancy Model</a:t>
                </a:r>
              </a:p>
              <a:p>
                <a:pPr lvl="1" indent="-360000">
                  <a:buFont typeface="Wingdings" panose="05000000000000000000" pitchFamily="2" charset="2"/>
                  <a:buChar char="Ø"/>
                </a:pPr>
                <a:r>
                  <a:rPr lang="en-US" altLang="zh-TW" sz="2600" dirty="0">
                    <a:latin typeface="Times New Roman" panose="02020603050405020304" pitchFamily="18" charset="0"/>
                    <a:cs typeface="Times New Roman" panose="02020603050405020304" pitchFamily="18" charset="0"/>
                  </a:rPr>
                  <a:t>Tessellation is  produced  by a Poisson process of intensity </a:t>
                </a:r>
                <a14:m>
                  <m:oMath xmlns:m="http://schemas.openxmlformats.org/officeDocument/2006/math">
                    <m:r>
                      <a:rPr lang="zh-TW" altLang="en-US" sz="2600" i="1">
                        <a:latin typeface="Cambria Math" panose="02040503050406030204" pitchFamily="18" charset="0"/>
                      </a:rPr>
                      <m:t>𝜆</m:t>
                    </m:r>
                  </m:oMath>
                </a14:m>
                <a:r>
                  <a:rPr lang="en-US" altLang="zh-TW" sz="2600" dirty="0">
                    <a:latin typeface="Times New Roman" panose="02020603050405020304" pitchFamily="18" charset="0"/>
                    <a:cs typeface="Times New Roman" panose="02020603050405020304" pitchFamily="18" charset="0"/>
                  </a:rPr>
                  <a:t>, which plants points in the plane.</a:t>
                </a:r>
              </a:p>
              <a:p>
                <a:pPr lvl="1" indent="-360000">
                  <a:buFont typeface="Wingdings" panose="05000000000000000000" pitchFamily="2" charset="2"/>
                  <a:buChar char="Ø"/>
                </a:pPr>
                <a:r>
                  <a:rPr lang="en-US" altLang="zh-TW" sz="2600" dirty="0">
                    <a:latin typeface="Times New Roman" panose="02020603050405020304" pitchFamily="18" charset="0"/>
                    <a:cs typeface="Times New Roman" panose="02020603050405020304" pitchFamily="18" charset="0"/>
                  </a:rPr>
                  <a:t>Each point determines a cell that consists of all points in the plane closest to the given planted point.</a:t>
                </a:r>
                <a:r>
                  <a:rPr lang="zh-TW" altLang="en-US" sz="2600" dirty="0">
                    <a:latin typeface="Times New Roman" panose="02020603050405020304" pitchFamily="18" charset="0"/>
                    <a:cs typeface="Times New Roman" panose="02020603050405020304" pitchFamily="18" charset="0"/>
                  </a:rPr>
                  <a:t> </a:t>
                </a:r>
                <a:r>
                  <a:rPr lang="en-US" altLang="zh-TW" sz="2600" dirty="0">
                    <a:latin typeface="Times New Roman" panose="02020603050405020304" pitchFamily="18" charset="0"/>
                    <a:cs typeface="Times New Roman" panose="02020603050405020304" pitchFamily="18" charset="0"/>
                  </a:rPr>
                  <a:t>(Voronoi Diagram)</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28955" y="1647270"/>
                <a:ext cx="8058150" cy="2378730"/>
              </a:xfrm>
              <a:blipFill>
                <a:blip r:embed="rId3"/>
                <a:stretch>
                  <a:fillRect/>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BD941300-7497-4D01-8DE1-C717823B7F5A}"/>
              </a:ext>
            </a:extLst>
          </p:cNvPr>
          <p:cNvSpPr>
            <a:spLocks noGrp="1"/>
          </p:cNvSpPr>
          <p:nvPr>
            <p:ph type="sldNum" sz="quarter" idx="12"/>
          </p:nvPr>
        </p:nvSpPr>
        <p:spPr/>
        <p:txBody>
          <a:bodyPr/>
          <a:lstStyle/>
          <a:p>
            <a:r>
              <a:rPr lang="en-US" altLang="zh-TW" dirty="0"/>
              <a:t>116</a:t>
            </a:r>
            <a:endParaRPr lang="zh-TW" altLang="en-US" dirty="0"/>
          </a:p>
        </p:txBody>
      </p:sp>
      <p:grpSp>
        <p:nvGrpSpPr>
          <p:cNvPr id="4" name="群組 3"/>
          <p:cNvGrpSpPr/>
          <p:nvPr/>
        </p:nvGrpSpPr>
        <p:grpSpPr>
          <a:xfrm>
            <a:off x="5064836" y="4475567"/>
            <a:ext cx="2768080" cy="1673379"/>
            <a:chOff x="3540836" y="4475566"/>
            <a:chExt cx="2768080" cy="1673379"/>
          </a:xfrm>
        </p:grpSpPr>
        <p:sp>
          <p:nvSpPr>
            <p:cNvPr id="2" name="流程圖: 接點 1"/>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接點 21"/>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流程圖: 接點 25"/>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流程圖: 接點 28"/>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5156145" y="4570819"/>
            <a:ext cx="2625374" cy="1555375"/>
            <a:chOff x="3632145" y="4570818"/>
            <a:chExt cx="2625374" cy="1555375"/>
          </a:xfrm>
        </p:grpSpPr>
        <p:cxnSp>
          <p:nvCxnSpPr>
            <p:cNvPr id="8" name="直線接點 7"/>
            <p:cNvCxnSpPr>
              <a:stCxn id="2" idx="1"/>
              <a:endCxn id="24" idx="5"/>
            </p:cNvCxnSpPr>
            <p:nvPr/>
          </p:nvCxnSpPr>
          <p:spPr>
            <a:xfrm>
              <a:off x="3844197" y="481146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接點 61"/>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115" name="群組 114"/>
          <p:cNvGrpSpPr/>
          <p:nvPr/>
        </p:nvGrpSpPr>
        <p:grpSpPr>
          <a:xfrm>
            <a:off x="4659862" y="4282341"/>
            <a:ext cx="3326965" cy="1962733"/>
            <a:chOff x="3135861" y="4282340"/>
            <a:chExt cx="3326965" cy="1962733"/>
          </a:xfrm>
        </p:grpSpPr>
        <p:cxnSp>
          <p:nvCxnSpPr>
            <p:cNvPr id="80" name="直線接點 79"/>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3" name="直線接點 82"/>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90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par>
                                <p:cTn id="29" presetID="9" presetClass="emph" presetSubtype="0" nodeType="withEffect">
                                  <p:stCondLst>
                                    <p:cond delay="0"/>
                                  </p:stCondLst>
                                  <p:childTnLst>
                                    <p:set>
                                      <p:cBhvr rctx="PPT">
                                        <p:cTn id="30" dur="indefinite"/>
                                        <p:tgtEl>
                                          <p:spTgt spid="74"/>
                                        </p:tgtEl>
                                        <p:attrNameLst>
                                          <p:attrName>style.opacity</p:attrName>
                                        </p:attrNameLst>
                                      </p:cBhvr>
                                      <p:to>
                                        <p:strVal val="0.25"/>
                                      </p:to>
                                    </p:set>
                                    <p:animEffect filter="image" prLst="opacity: 0.25">
                                      <p:cBhvr rctx="IE">
                                        <p:cTn id="31" dur="indefinite"/>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8" accel="100000" fill="hold" grpId="1" nodeType="clickEffect">
                                  <p:stCondLst>
                                    <p:cond delay="0"/>
                                  </p:stCondLst>
                                  <p:childTnLst>
                                    <p:anim calcmode="lin" valueType="num">
                                      <p:cBhvr additive="base">
                                        <p:cTn id="35"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6" dur="300"/>
                                        <p:tgtEl>
                                          <p:spTgt spid="3">
                                            <p:txEl>
                                              <p:pRg st="0" end="0"/>
                                            </p:txEl>
                                          </p:spTgt>
                                        </p:tgtEl>
                                        <p:attrNameLst>
                                          <p:attrName>ppt_y</p:attrName>
                                        </p:attrNameLst>
                                      </p:cBhvr>
                                      <p:tavLst>
                                        <p:tav tm="0">
                                          <p:val>
                                            <p:strVal val="ppt_y"/>
                                          </p:val>
                                        </p:tav>
                                        <p:tav tm="100000">
                                          <p:val>
                                            <p:strVal val="ppt_y"/>
                                          </p:val>
                                        </p:tav>
                                      </p:tavLst>
                                    </p:anim>
                                    <p:set>
                                      <p:cBhvr>
                                        <p:cTn id="37" dur="1" fill="hold">
                                          <p:stCondLst>
                                            <p:cond delay="299"/>
                                          </p:stCondLst>
                                        </p:cTn>
                                        <p:tgtEl>
                                          <p:spTgt spid="3">
                                            <p:txEl>
                                              <p:pRg st="0" end="0"/>
                                            </p:txEl>
                                          </p:spTgt>
                                        </p:tgtEl>
                                        <p:attrNameLst>
                                          <p:attrName>style.visibility</p:attrName>
                                        </p:attrNameLst>
                                      </p:cBhvr>
                                      <p:to>
                                        <p:strVal val="hidden"/>
                                      </p:to>
                                    </p:set>
                                  </p:childTnLst>
                                </p:cTn>
                              </p:par>
                              <p:par>
                                <p:cTn id="38" presetID="2" presetClass="exit" presetSubtype="8" accel="100000" fill="hold" grpId="1" nodeType="withEffect">
                                  <p:stCondLst>
                                    <p:cond delay="200"/>
                                  </p:stCondLst>
                                  <p:childTnLst>
                                    <p:anim calcmode="lin" valueType="num">
                                      <p:cBhvr additive="base">
                                        <p:cTn id="39"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40" dur="300"/>
                                        <p:tgtEl>
                                          <p:spTgt spid="3">
                                            <p:txEl>
                                              <p:pRg st="1" end="1"/>
                                            </p:txEl>
                                          </p:spTgt>
                                        </p:tgtEl>
                                        <p:attrNameLst>
                                          <p:attrName>ppt_y</p:attrName>
                                        </p:attrNameLst>
                                      </p:cBhvr>
                                      <p:tavLst>
                                        <p:tav tm="0">
                                          <p:val>
                                            <p:strVal val="ppt_y"/>
                                          </p:val>
                                        </p:tav>
                                        <p:tav tm="100000">
                                          <p:val>
                                            <p:strVal val="ppt_y"/>
                                          </p:val>
                                        </p:tav>
                                      </p:tavLst>
                                    </p:anim>
                                    <p:set>
                                      <p:cBhvr>
                                        <p:cTn id="41" dur="1" fill="hold">
                                          <p:stCondLst>
                                            <p:cond delay="299"/>
                                          </p:stCondLst>
                                        </p:cTn>
                                        <p:tgtEl>
                                          <p:spTgt spid="3">
                                            <p:txEl>
                                              <p:pRg st="1" end="1"/>
                                            </p:txEl>
                                          </p:spTgt>
                                        </p:tgtEl>
                                        <p:attrNameLst>
                                          <p:attrName>style.visibility</p:attrName>
                                        </p:attrNameLst>
                                      </p:cBhvr>
                                      <p:to>
                                        <p:strVal val="hidden"/>
                                      </p:to>
                                    </p:set>
                                  </p:childTnLst>
                                </p:cTn>
                              </p:par>
                              <p:par>
                                <p:cTn id="42" presetID="2" presetClass="exit" presetSubtype="8" accel="100000" fill="hold" grpId="1" nodeType="withEffect">
                                  <p:stCondLst>
                                    <p:cond delay="400"/>
                                  </p:stCondLst>
                                  <p:childTnLst>
                                    <p:anim calcmode="lin" valueType="num">
                                      <p:cBhvr additive="base">
                                        <p:cTn id="43"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4" dur="300"/>
                                        <p:tgtEl>
                                          <p:spTgt spid="3">
                                            <p:txEl>
                                              <p:pRg st="2" end="2"/>
                                            </p:txEl>
                                          </p:spTgt>
                                        </p:tgtEl>
                                        <p:attrNameLst>
                                          <p:attrName>ppt_y</p:attrName>
                                        </p:attrNameLst>
                                      </p:cBhvr>
                                      <p:tavLst>
                                        <p:tav tm="0">
                                          <p:val>
                                            <p:strVal val="ppt_y"/>
                                          </p:val>
                                        </p:tav>
                                        <p:tav tm="100000">
                                          <p:val>
                                            <p:strVal val="ppt_y"/>
                                          </p:val>
                                        </p:tav>
                                      </p:tavLst>
                                    </p:anim>
                                    <p:set>
                                      <p:cBhvr>
                                        <p:cTn id="45" dur="1" fill="hold">
                                          <p:stCondLst>
                                            <p:cond delay="2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矩形 356"/>
          <p:cNvSpPr/>
          <p:nvPr/>
        </p:nvSpPr>
        <p:spPr>
          <a:xfrm>
            <a:off x="4637690" y="4303989"/>
            <a:ext cx="3342290" cy="1923393"/>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8" name="群組 357"/>
          <p:cNvGrpSpPr/>
          <p:nvPr/>
        </p:nvGrpSpPr>
        <p:grpSpPr>
          <a:xfrm>
            <a:off x="5064836" y="4475567"/>
            <a:ext cx="2768080" cy="1673379"/>
            <a:chOff x="3540836" y="4475566"/>
            <a:chExt cx="2768080" cy="1673379"/>
          </a:xfrm>
        </p:grpSpPr>
        <p:sp>
          <p:nvSpPr>
            <p:cNvPr id="359" name="流程圖: 接點 358"/>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0" name="流程圖: 接點 359"/>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1" name="流程圖: 接點 360"/>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2" name="流程圖: 接點 361"/>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3" name="流程圖: 接點 362"/>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4" name="流程圖: 接點 363"/>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5" name="流程圖: 接點 364"/>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6" name="群組 365"/>
          <p:cNvGrpSpPr/>
          <p:nvPr/>
        </p:nvGrpSpPr>
        <p:grpSpPr>
          <a:xfrm>
            <a:off x="5156145" y="4570819"/>
            <a:ext cx="2625374" cy="1555375"/>
            <a:chOff x="3632145" y="4570818"/>
            <a:chExt cx="2625374" cy="1555375"/>
          </a:xfrm>
        </p:grpSpPr>
        <p:cxnSp>
          <p:nvCxnSpPr>
            <p:cNvPr id="367" name="直線接點 366"/>
            <p:cNvCxnSpPr>
              <a:stCxn id="359" idx="1"/>
              <a:endCxn id="361" idx="5"/>
            </p:cNvCxnSpPr>
            <p:nvPr/>
          </p:nvCxnSpPr>
          <p:spPr>
            <a:xfrm>
              <a:off x="3844197" y="481146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8" name="直線接點 367"/>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9" name="直線接點 368"/>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0" name="直線接點 369"/>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1" name="直線接點 370"/>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2" name="直線接點 371"/>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3" name="直線接點 372"/>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4" name="直線接點 373"/>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5" name="直線接點 374"/>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6" name="直線接點 375"/>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7" name="直線接點 376"/>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378" name="群組 377"/>
          <p:cNvGrpSpPr/>
          <p:nvPr/>
        </p:nvGrpSpPr>
        <p:grpSpPr>
          <a:xfrm>
            <a:off x="4659862" y="4282341"/>
            <a:ext cx="3326965" cy="1962733"/>
            <a:chOff x="3135861" y="4282340"/>
            <a:chExt cx="3326965" cy="1962733"/>
          </a:xfrm>
        </p:grpSpPr>
        <p:cxnSp>
          <p:nvCxnSpPr>
            <p:cNvPr id="379" name="直線接點 378"/>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0" name="直線接點 379"/>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1" name="直線接點 380"/>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2" name="直線接點 381"/>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3" name="直線接點 382"/>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4" name="直線接點 383"/>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接點 384"/>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6" name="直線接點 385"/>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7" name="直線接點 386"/>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8" name="直線接點 387"/>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9" name="直線接點 388"/>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39666"/>
            <a:ext cx="8058150" cy="2251725"/>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Delaunay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A line segmentation is drawn between each pair of planted points whose corresponding cells in the occupancy model share a common border segment.</a:t>
            </a:r>
            <a:endParaRPr lang="en-US" altLang="zh-TW" sz="21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C7D0FABE-1684-4BC9-8F72-70025DA5B772}"/>
              </a:ext>
            </a:extLst>
          </p:cNvPr>
          <p:cNvSpPr>
            <a:spLocks noGrp="1"/>
          </p:cNvSpPr>
          <p:nvPr>
            <p:ph type="sldNum" sz="quarter" idx="12"/>
          </p:nvPr>
        </p:nvSpPr>
        <p:spPr/>
        <p:txBody>
          <a:bodyPr/>
          <a:lstStyle/>
          <a:p>
            <a:r>
              <a:rPr lang="en-US" altLang="zh-TW" dirty="0"/>
              <a:t>117</a:t>
            </a:r>
            <a:endParaRPr lang="zh-TW" altLang="en-US" dirty="0"/>
          </a:p>
        </p:txBody>
      </p:sp>
      <p:grpSp>
        <p:nvGrpSpPr>
          <p:cNvPr id="312" name="群組 311"/>
          <p:cNvGrpSpPr/>
          <p:nvPr/>
        </p:nvGrpSpPr>
        <p:grpSpPr>
          <a:xfrm>
            <a:off x="5155714" y="4553210"/>
            <a:ext cx="2628193" cy="1480005"/>
            <a:chOff x="3631713" y="4553209"/>
            <a:chExt cx="2628193" cy="1480005"/>
          </a:xfrm>
        </p:grpSpPr>
        <p:cxnSp>
          <p:nvCxnSpPr>
            <p:cNvPr id="313" name="直線接點 312"/>
            <p:cNvCxnSpPr/>
            <p:nvPr/>
          </p:nvCxnSpPr>
          <p:spPr>
            <a:xfrm>
              <a:off x="3948788" y="4922776"/>
              <a:ext cx="753982" cy="78069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4" name="直線接點 313"/>
            <p:cNvCxnSpPr/>
            <p:nvPr/>
          </p:nvCxnSpPr>
          <p:spPr>
            <a:xfrm flipV="1">
              <a:off x="3631713" y="4925628"/>
              <a:ext cx="269112" cy="65896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5" name="直線接點 314"/>
            <p:cNvCxnSpPr/>
            <p:nvPr/>
          </p:nvCxnSpPr>
          <p:spPr>
            <a:xfrm flipV="1">
              <a:off x="3924441" y="4619334"/>
              <a:ext cx="941206" cy="27355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6" name="直線接點 315"/>
            <p:cNvCxnSpPr/>
            <p:nvPr/>
          </p:nvCxnSpPr>
          <p:spPr>
            <a:xfrm flipV="1">
              <a:off x="4645279" y="4672618"/>
              <a:ext cx="228805" cy="104231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7" name="直線接點 316"/>
            <p:cNvCxnSpPr/>
            <p:nvPr/>
          </p:nvCxnSpPr>
          <p:spPr>
            <a:xfrm>
              <a:off x="3664130" y="5557810"/>
              <a:ext cx="1014203" cy="107624"/>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8" name="直線接點 317"/>
            <p:cNvCxnSpPr/>
            <p:nvPr/>
          </p:nvCxnSpPr>
          <p:spPr>
            <a:xfrm flipH="1" flipV="1">
              <a:off x="4615021" y="5633672"/>
              <a:ext cx="750198" cy="39293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9" name="直線接點 318"/>
            <p:cNvCxnSpPr/>
            <p:nvPr/>
          </p:nvCxnSpPr>
          <p:spPr>
            <a:xfrm flipH="1">
              <a:off x="5413046" y="5334239"/>
              <a:ext cx="137321" cy="69897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0" name="直線接點 319"/>
            <p:cNvCxnSpPr/>
            <p:nvPr/>
          </p:nvCxnSpPr>
          <p:spPr>
            <a:xfrm flipV="1">
              <a:off x="4689088" y="5327308"/>
              <a:ext cx="940022" cy="32283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1" name="直線接點 320"/>
            <p:cNvCxnSpPr/>
            <p:nvPr/>
          </p:nvCxnSpPr>
          <p:spPr>
            <a:xfrm>
              <a:off x="4905333" y="4636466"/>
              <a:ext cx="705453" cy="79227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2" name="直線接點 321"/>
            <p:cNvCxnSpPr/>
            <p:nvPr/>
          </p:nvCxnSpPr>
          <p:spPr>
            <a:xfrm flipV="1">
              <a:off x="4838065" y="4574939"/>
              <a:ext cx="1421841" cy="3735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3" name="直線接點 322"/>
            <p:cNvCxnSpPr/>
            <p:nvPr/>
          </p:nvCxnSpPr>
          <p:spPr>
            <a:xfrm flipV="1">
              <a:off x="5521898" y="4553209"/>
              <a:ext cx="703019" cy="83179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817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66"/>
                                        </p:tgtEl>
                                        <p:attrNameLst>
                                          <p:attrName>style.opacity</p:attrName>
                                        </p:attrNameLst>
                                      </p:cBhvr>
                                      <p:to>
                                        <p:strVal val="0.25"/>
                                      </p:to>
                                    </p:set>
                                    <p:animEffect filter="image" prLst="opacity: 0.25">
                                      <p:cBhvr rctx="IE">
                                        <p:cTn id="7" dur="indefinite"/>
                                        <p:tgtEl>
                                          <p:spTgt spid="36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3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3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300"/>
                                  </p:stCondLst>
                                  <p:childTnLst>
                                    <p:set>
                                      <p:cBhvr rctx="PPT">
                                        <p:cTn id="17" dur="indefinite"/>
                                        <p:tgtEl>
                                          <p:spTgt spid="378"/>
                                        </p:tgtEl>
                                        <p:attrNameLst>
                                          <p:attrName>style.opacity</p:attrName>
                                        </p:attrNameLst>
                                      </p:cBhvr>
                                      <p:to>
                                        <p:strVal val="0.1"/>
                                      </p:to>
                                    </p:set>
                                    <p:animEffect filter="image" prLst="opacity: 0.1">
                                      <p:cBhvr rctx="IE">
                                        <p:cTn id="18" dur="indefinite"/>
                                        <p:tgtEl>
                                          <p:spTgt spid="378"/>
                                        </p:tgtEl>
                                      </p:cBhvr>
                                    </p:animEffect>
                                  </p:childTnLst>
                                </p:cTn>
                              </p:par>
                              <p:par>
                                <p:cTn id="19" presetID="10" presetClass="exit" presetSubtype="0" fill="hold" nodeType="withEffect">
                                  <p:stCondLst>
                                    <p:cond delay="1000"/>
                                  </p:stCondLst>
                                  <p:childTnLst>
                                    <p:animEffect transition="out" filter="fade">
                                      <p:cBhvr>
                                        <p:cTn id="20" dur="500"/>
                                        <p:tgtEl>
                                          <p:spTgt spid="366"/>
                                        </p:tgtEl>
                                      </p:cBhvr>
                                    </p:animEffect>
                                    <p:set>
                                      <p:cBhvr>
                                        <p:cTn id="21" dur="1" fill="hold">
                                          <p:stCondLst>
                                            <p:cond delay="499"/>
                                          </p:stCondLst>
                                        </p:cTn>
                                        <p:tgtEl>
                                          <p:spTgt spid="36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12"/>
                                        </p:tgtEl>
                                        <p:attrNameLst>
                                          <p:attrName>style.visibility</p:attrName>
                                        </p:attrNameLst>
                                      </p:cBhvr>
                                      <p:to>
                                        <p:strVal val="visible"/>
                                      </p:to>
                                    </p:set>
                                    <p:animEffect transition="in" filter="fade">
                                      <p:cBhvr>
                                        <p:cTn id="24" dur="1000"/>
                                        <p:tgtEl>
                                          <p:spTgt spid="3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accel="100000" fill="hold" grpId="1" nodeType="clickEffect">
                                  <p:stCondLst>
                                    <p:cond delay="0"/>
                                  </p:stCondLst>
                                  <p:childTnLst>
                                    <p:anim calcmode="lin" valueType="num">
                                      <p:cBhvr additive="base">
                                        <p:cTn id="28"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29" dur="300"/>
                                        <p:tgtEl>
                                          <p:spTgt spid="3">
                                            <p:txEl>
                                              <p:pRg st="0" end="0"/>
                                            </p:txEl>
                                          </p:spTgt>
                                        </p:tgtEl>
                                        <p:attrNameLst>
                                          <p:attrName>ppt_y</p:attrName>
                                        </p:attrNameLst>
                                      </p:cBhvr>
                                      <p:tavLst>
                                        <p:tav tm="0">
                                          <p:val>
                                            <p:strVal val="ppt_y"/>
                                          </p:val>
                                        </p:tav>
                                        <p:tav tm="100000">
                                          <p:val>
                                            <p:strVal val="ppt_y"/>
                                          </p:val>
                                        </p:tav>
                                      </p:tavLst>
                                    </p:anim>
                                    <p:set>
                                      <p:cBhvr>
                                        <p:cTn id="30" dur="1" fill="hold">
                                          <p:stCondLst>
                                            <p:cond delay="299"/>
                                          </p:stCondLst>
                                        </p:cTn>
                                        <p:tgtEl>
                                          <p:spTgt spid="3">
                                            <p:txEl>
                                              <p:pRg st="0" end="0"/>
                                            </p:txEl>
                                          </p:spTgt>
                                        </p:tgtEl>
                                        <p:attrNameLst>
                                          <p:attrName>style.visibility</p:attrName>
                                        </p:attrNameLst>
                                      </p:cBhvr>
                                      <p:to>
                                        <p:strVal val="hidden"/>
                                      </p:to>
                                    </p:set>
                                  </p:childTnLst>
                                </p:cTn>
                              </p:par>
                              <p:par>
                                <p:cTn id="31" presetID="2" presetClass="exit" presetSubtype="8" accel="100000" fill="hold" grpId="1" nodeType="withEffect">
                                  <p:stCondLst>
                                    <p:cond delay="200"/>
                                  </p:stCondLst>
                                  <p:childTnLst>
                                    <p:anim calcmode="lin" valueType="num">
                                      <p:cBhvr additive="base">
                                        <p:cTn id="32"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3" dur="300"/>
                                        <p:tgtEl>
                                          <p:spTgt spid="3">
                                            <p:txEl>
                                              <p:pRg st="1" end="1"/>
                                            </p:txEl>
                                          </p:spTgt>
                                        </p:tgtEl>
                                        <p:attrNameLst>
                                          <p:attrName>ppt_y</p:attrName>
                                        </p:attrNameLst>
                                      </p:cBhvr>
                                      <p:tavLst>
                                        <p:tav tm="0">
                                          <p:val>
                                            <p:strVal val="ppt_y"/>
                                          </p:val>
                                        </p:tav>
                                        <p:tav tm="100000">
                                          <p:val>
                                            <p:strVal val="ppt_y"/>
                                          </p:val>
                                        </p:tav>
                                      </p:tavLst>
                                    </p:anim>
                                    <p:set>
                                      <p:cBhvr>
                                        <p:cTn id="34" dur="1" fill="hold">
                                          <p:stCondLst>
                                            <p:cond delay="2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E399F87E-02EE-9CF0-2B1C-BDED2DD94642}"/>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59018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3" name="圓角矩形圖說文字 142"/>
          <p:cNvSpPr/>
          <p:nvPr/>
        </p:nvSpPr>
        <p:spPr>
          <a:xfrm>
            <a:off x="7290540" y="1995514"/>
            <a:ext cx="2376952" cy="334613"/>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6" name="圓角矩形圖說文字 145"/>
          <p:cNvSpPr/>
          <p:nvPr/>
        </p:nvSpPr>
        <p:spPr>
          <a:xfrm>
            <a:off x="7779318" y="1684026"/>
            <a:ext cx="2129928" cy="649816"/>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3A04456-AFDA-478B-9E9C-CA8C9A13C57C}"/>
              </a:ext>
            </a:extLst>
          </p:cNvPr>
          <p:cNvSpPr>
            <a:spLocks noGrp="1"/>
          </p:cNvSpPr>
          <p:nvPr>
            <p:ph type="sldNum" sz="quarter" idx="12"/>
          </p:nvPr>
        </p:nvSpPr>
        <p:spPr/>
        <p:txBody>
          <a:bodyPr/>
          <a:lstStyle/>
          <a:p>
            <a:r>
              <a:rPr lang="en-US" altLang="zh-TW" dirty="0"/>
              <a:t>118</a:t>
            </a:r>
            <a:endParaRPr lang="zh-TW" altLang="en-US" dirty="0"/>
          </a:p>
        </p:txBody>
      </p:sp>
      <p:sp>
        <p:nvSpPr>
          <p:cNvPr id="3" name="圓角矩形 129">
            <a:extLst>
              <a:ext uri="{FF2B5EF4-FFF2-40B4-BE49-F238E27FC236}">
                <a16:creationId xmlns:a16="http://schemas.microsoft.com/office/drawing/2014/main" id="{1F2A6A5C-9436-66D1-B433-6F176F124D37}"/>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6" name="圓角矩形 127">
            <a:extLst>
              <a:ext uri="{FF2B5EF4-FFF2-40B4-BE49-F238E27FC236}">
                <a16:creationId xmlns:a16="http://schemas.microsoft.com/office/drawing/2014/main" id="{1C8D2DFA-3025-6D51-7412-E5CB8D4595DE}"/>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2633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3"/>
                                        </p:tgtEl>
                                        <p:attrNameLst>
                                          <p:attrName>style.visibility</p:attrName>
                                        </p:attrNameLst>
                                      </p:cBhvr>
                                      <p:to>
                                        <p:strVal val="visible"/>
                                      </p:to>
                                    </p:set>
                                    <p:anim calcmode="lin" valueType="num">
                                      <p:cBhvr>
                                        <p:cTn id="25"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3"/>
                                        </p:tgtEl>
                                        <p:attrNameLst>
                                          <p:attrName>ppt_y</p:attrName>
                                        </p:attrNameLst>
                                      </p:cBhvr>
                                      <p:tavLst>
                                        <p:tav tm="0">
                                          <p:val>
                                            <p:strVal val="#ppt_y"/>
                                          </p:val>
                                        </p:tav>
                                        <p:tav tm="100000">
                                          <p:val>
                                            <p:strVal val="#ppt_y"/>
                                          </p:val>
                                        </p:tav>
                                      </p:tavLst>
                                    </p:anim>
                                    <p:anim calcmode="lin" valueType="num">
                                      <p:cBhvr>
                                        <p:cTn id="27"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fade">
                                      <p:cBhvr>
                                        <p:cTn id="32" dur="300"/>
                                        <p:tgtEl>
                                          <p:spTgt spid="222"/>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3"/>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3"/>
                                        </p:tgtEl>
                                        <p:attrNameLst>
                                          <p:attrName>ppt_y</p:attrName>
                                        </p:attrNameLst>
                                      </p:cBhvr>
                                      <p:tavLst>
                                        <p:tav tm="0">
                                          <p:val>
                                            <p:strVal val="ppt_y"/>
                                          </p:val>
                                        </p:tav>
                                        <p:tav tm="100000">
                                          <p:val>
                                            <p:strVal val="ppt_y"/>
                                          </p:val>
                                        </p:tav>
                                      </p:tavLst>
                                    </p:anim>
                                    <p:anim calcmode="lin" valueType="num">
                                      <p:cBhvr>
                                        <p:cTn id="41"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3"/>
                                        </p:tgtEl>
                                      </p:cBhvr>
                                    </p:animEffect>
                                    <p:set>
                                      <p:cBhvr>
                                        <p:cTn id="44" dur="1" fill="hold">
                                          <p:stCondLst>
                                            <p:cond delay="199"/>
                                          </p:stCondLst>
                                        </p:cTn>
                                        <p:tgtEl>
                                          <p:spTgt spid="14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2"/>
                                        </p:tgtEl>
                                      </p:cBhvr>
                                    </p:animEffect>
                                    <p:set>
                                      <p:cBhvr>
                                        <p:cTn id="47" dur="1" fill="hold">
                                          <p:stCondLst>
                                            <p:cond delay="299"/>
                                          </p:stCondLst>
                                        </p:cTn>
                                        <p:tgtEl>
                                          <p:spTgt spid="222"/>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068 -2.59259E-6 L 0.03685 0.00023 " pathEditMode="relative" rAng="0" ptsTypes="AA">
                                      <p:cBhvr>
                                        <p:cTn id="49" dur="700" fill="hold"/>
                                        <p:tgtEl>
                                          <p:spTgt spid="153"/>
                                        </p:tgtEl>
                                        <p:attrNameLst>
                                          <p:attrName>ppt_x</p:attrName>
                                          <p:attrName>ppt_y</p:attrName>
                                        </p:attrNameLst>
                                      </p:cBhvr>
                                      <p:rCtr x="237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6"/>
                                        </p:tgtEl>
                                        <p:attrNameLst>
                                          <p:attrName>style.visibility</p:attrName>
                                        </p:attrNameLst>
                                      </p:cBhvr>
                                      <p:to>
                                        <p:strVal val="visible"/>
                                      </p:to>
                                    </p:set>
                                    <p:anim calcmode="lin" valueType="num">
                                      <p:cBhvr>
                                        <p:cTn id="53"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6"/>
                                        </p:tgtEl>
                                        <p:attrNameLst>
                                          <p:attrName>ppt_y</p:attrName>
                                        </p:attrNameLst>
                                      </p:cBhvr>
                                      <p:tavLst>
                                        <p:tav tm="0">
                                          <p:val>
                                            <p:strVal val="#ppt_y"/>
                                          </p:val>
                                        </p:tav>
                                        <p:tav tm="100000">
                                          <p:val>
                                            <p:strVal val="#ppt_y"/>
                                          </p:val>
                                        </p:tav>
                                      </p:tavLst>
                                    </p:anim>
                                    <p:anim calcmode="lin" valueType="num">
                                      <p:cBhvr>
                                        <p:cTn id="55"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3"/>
                                        </p:tgtEl>
                                        <p:attrNameLst>
                                          <p:attrName>style.visibility</p:attrName>
                                        </p:attrNameLst>
                                      </p:cBhvr>
                                      <p:to>
                                        <p:strVal val="visible"/>
                                      </p:to>
                                    </p:set>
                                    <p:animEffect transition="in" filter="fade">
                                      <p:cBhvr>
                                        <p:cTn id="60" dur="300"/>
                                        <p:tgtEl>
                                          <p:spTgt spid="223"/>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6"/>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6"/>
                                        </p:tgtEl>
                                        <p:attrNameLst>
                                          <p:attrName>ppt_y</p:attrName>
                                        </p:attrNameLst>
                                      </p:cBhvr>
                                      <p:tavLst>
                                        <p:tav tm="0">
                                          <p:val>
                                            <p:strVal val="ppt_y"/>
                                          </p:val>
                                        </p:tav>
                                        <p:tav tm="100000">
                                          <p:val>
                                            <p:strVal val="ppt_y"/>
                                          </p:val>
                                        </p:tav>
                                      </p:tavLst>
                                    </p:anim>
                                    <p:anim calcmode="lin" valueType="num">
                                      <p:cBhvr>
                                        <p:cTn id="69"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6"/>
                                        </p:tgtEl>
                                      </p:cBhvr>
                                    </p:animEffect>
                                    <p:set>
                                      <p:cBhvr>
                                        <p:cTn id="72" dur="1" fill="hold">
                                          <p:stCondLst>
                                            <p:cond delay="199"/>
                                          </p:stCondLst>
                                        </p:cTn>
                                        <p:tgtEl>
                                          <p:spTgt spid="14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3"/>
                                        </p:tgtEl>
                                      </p:cBhvr>
                                    </p:animEffect>
                                    <p:set>
                                      <p:cBhvr>
                                        <p:cTn id="75" dur="1" fill="hold">
                                          <p:stCondLst>
                                            <p:cond delay="299"/>
                                          </p:stCondLst>
                                        </p:cTn>
                                        <p:tgtEl>
                                          <p:spTgt spid="223"/>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2" grpId="0" animBg="1"/>
      <p:bldP spid="222" grpId="1" animBg="1"/>
      <p:bldP spid="223" grpId="0" animBg="1"/>
      <p:bldP spid="223" grpId="1" animBg="1"/>
      <p:bldP spid="153" grpId="0" animBg="1"/>
      <p:bldP spid="153" grpId="1" animBg="1"/>
      <p:bldP spid="153" grpId="2" animBg="1"/>
      <p:bldP spid="143" grpId="0" animBg="1"/>
      <p:bldP spid="143" grpId="1" animBg="1"/>
      <p:bldP spid="143" grpId="2" animBg="1"/>
      <p:bldP spid="146" grpId="0" animBg="1"/>
      <p:bldP spid="146" grpId="1" animBg="1"/>
      <p:bldP spid="146" grpId="2" animBg="1"/>
      <p:bldP spid="3" grpId="0" animBg="1"/>
      <p:bldP spid="3" grpId="1"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219241"/>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413819"/>
            <a:ext cx="7886700" cy="4158063"/>
          </a:xfrm>
        </p:spPr>
        <p:txBody>
          <a:bodyPr>
            <a:normAutofit/>
          </a:bodyPr>
          <a:lstStyle/>
          <a:p>
            <a:r>
              <a:rPr lang="en-US" altLang="zh-TW" sz="3200" dirty="0">
                <a:latin typeface="Times New Roman" panose="02020603050405020304" pitchFamily="18" charset="0"/>
                <a:cs typeface="Times New Roman" panose="02020603050405020304" pitchFamily="18" charset="0"/>
              </a:rPr>
              <a:t>An image texture is described by </a:t>
            </a:r>
          </a:p>
          <a:p>
            <a:pPr lvl="1"/>
            <a:r>
              <a:rPr lang="en-US" altLang="zh-TW" sz="2800" dirty="0">
                <a:latin typeface="Times New Roman" panose="02020603050405020304" pitchFamily="18" charset="0"/>
                <a:cs typeface="Times New Roman" panose="02020603050405020304" pitchFamily="18" charset="0"/>
              </a:rPr>
              <a:t>types of its primitives</a:t>
            </a:r>
          </a:p>
          <a:p>
            <a:pPr lvl="1"/>
            <a:r>
              <a:rPr lang="en-US" altLang="zh-TW" sz="2800" dirty="0">
                <a:latin typeface="Times New Roman" panose="02020603050405020304" pitchFamily="18" charset="0"/>
                <a:cs typeface="Times New Roman" panose="02020603050405020304" pitchFamily="18" charset="0"/>
              </a:rPr>
              <a:t>number of its primitives</a:t>
            </a:r>
          </a:p>
          <a:p>
            <a:pPr lvl="1"/>
            <a:r>
              <a:rPr lang="en-US" altLang="zh-TW" sz="2800" dirty="0">
                <a:latin typeface="Times New Roman" panose="02020603050405020304" pitchFamily="18" charset="0"/>
                <a:cs typeface="Times New Roman" panose="02020603050405020304" pitchFamily="18" charset="0"/>
              </a:rPr>
              <a:t>their spatial organization or layout. </a:t>
            </a: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Image texture can be qualitatively evaluated as some properties.</a:t>
            </a:r>
          </a:p>
        </p:txBody>
      </p:sp>
      <p:sp>
        <p:nvSpPr>
          <p:cNvPr id="4" name="投影片編號版面配置區 3">
            <a:extLst>
              <a:ext uri="{FF2B5EF4-FFF2-40B4-BE49-F238E27FC236}">
                <a16:creationId xmlns:a16="http://schemas.microsoft.com/office/drawing/2014/main" id="{A299F333-97A7-4C58-89B1-2926E9D42328}"/>
              </a:ext>
            </a:extLst>
          </p:cNvPr>
          <p:cNvSpPr>
            <a:spLocks noGrp="1"/>
          </p:cNvSpPr>
          <p:nvPr>
            <p:ph type="sldNum" sz="quarter" idx="12"/>
          </p:nvPr>
        </p:nvSpPr>
        <p:spPr/>
        <p:txBody>
          <a:bodyPr/>
          <a:lstStyle/>
          <a:p>
            <a:r>
              <a:rPr lang="en-US" altLang="zh-TW" dirty="0"/>
              <a:t>11</a:t>
            </a:r>
            <a:endParaRPr lang="zh-TW" altLang="en-US" dirty="0"/>
          </a:p>
        </p:txBody>
      </p:sp>
      <p:pic>
        <p:nvPicPr>
          <p:cNvPr id="8" name="圖片 10"/>
          <p:cNvPicPr>
            <a:picLocks noChangeAspect="1"/>
          </p:cNvPicPr>
          <p:nvPr/>
        </p:nvPicPr>
        <p:blipFill rotWithShape="1">
          <a:blip r:embed="rId3"/>
          <a:srcRect l="69369" t="2092" r="2346" b="68879"/>
          <a:stretch/>
        </p:blipFill>
        <p:spPr>
          <a:xfrm>
            <a:off x="2152650" y="5195456"/>
            <a:ext cx="2370859" cy="1443304"/>
          </a:xfrm>
          <a:prstGeom prst="rect">
            <a:avLst/>
          </a:prstGeom>
        </p:spPr>
      </p:pic>
      <p:pic>
        <p:nvPicPr>
          <p:cNvPr id="9" name="圖片 12"/>
          <p:cNvPicPr>
            <a:picLocks noChangeAspect="1"/>
          </p:cNvPicPr>
          <p:nvPr/>
        </p:nvPicPr>
        <p:blipFill rotWithShape="1">
          <a:blip r:embed="rId3"/>
          <a:srcRect l="69524" t="34827" r="2191" b="43857"/>
          <a:stretch/>
        </p:blipFill>
        <p:spPr>
          <a:xfrm>
            <a:off x="5013613" y="5514109"/>
            <a:ext cx="2370859" cy="1059873"/>
          </a:xfrm>
          <a:prstGeom prst="rect">
            <a:avLst/>
          </a:prstGeom>
        </p:spPr>
      </p:pic>
      <p:pic>
        <p:nvPicPr>
          <p:cNvPr id="11" name="圖片 14"/>
          <p:cNvPicPr>
            <a:picLocks noChangeAspect="1"/>
          </p:cNvPicPr>
          <p:nvPr/>
        </p:nvPicPr>
        <p:blipFill rotWithShape="1">
          <a:blip r:embed="rId3"/>
          <a:srcRect l="69348" t="60000" r="2367" b="3587"/>
          <a:stretch/>
        </p:blipFill>
        <p:spPr>
          <a:xfrm>
            <a:off x="7846868" y="4828309"/>
            <a:ext cx="2370859" cy="1810450"/>
          </a:xfrm>
          <a:prstGeom prst="rect">
            <a:avLst/>
          </a:prstGeom>
        </p:spPr>
      </p:pic>
    </p:spTree>
    <p:extLst>
      <p:ext uri="{BB962C8B-B14F-4D97-AF65-F5344CB8AC3E}">
        <p14:creationId xmlns:p14="http://schemas.microsoft.com/office/powerpoint/2010/main" val="1741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3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
                                        <p:tgtEl>
                                          <p:spTgt spid="8"/>
                                        </p:tgtEl>
                                      </p:cBhvr>
                                    </p:animEffect>
                                  </p:childTnLst>
                                </p:cTn>
                              </p:par>
                              <p:par>
                                <p:cTn id="22" presetID="10" presetClass="entr" presetSubtype="0" fill="hold" nodeType="withEffect">
                                  <p:stCondLst>
                                    <p:cond delay="2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par>
                                <p:cTn id="25" presetID="10" presetClass="entr" presetSubtype="0" fill="hold" nodeType="withEffect">
                                  <p:stCondLst>
                                    <p:cond delay="4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1981201" y="365127"/>
            <a:ext cx="8686800" cy="1325563"/>
          </a:xfrm>
        </p:spPr>
        <p:txBody>
          <a:bodyPr>
            <a:normAutofit/>
          </a:bodyPr>
          <a:lstStyle/>
          <a:p>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613235"/>
            <a:ext cx="8237558" cy="2264279"/>
          </a:xfrm>
        </p:spPr>
        <p:txBody>
          <a:bodyPr numCol="1">
            <a:normAutofit fontScale="85000" lnSpcReduction="20000"/>
          </a:bodyPr>
          <a:lstStyle/>
          <a:p>
            <a:r>
              <a:rPr lang="en-US" altLang="zh-TW" sz="3200" dirty="0">
                <a:latin typeface="Times New Roman" panose="02020603050405020304" pitchFamily="18" charset="0"/>
                <a:cs typeface="Times New Roman" panose="02020603050405020304" pitchFamily="18" charset="0"/>
              </a:rPr>
              <a:t>Pure structural models: </a:t>
            </a:r>
          </a:p>
          <a:p>
            <a:pPr marL="783000" lvl="1" indent="-4572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primitive in regular repetitive spatial arrangements. </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To describe the texture, describe the primitive and the placement rules</a:t>
            </a: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18BBC3B-8C7C-4C95-8589-500404CDD8AB}"/>
              </a:ext>
            </a:extLst>
          </p:cNvPr>
          <p:cNvSpPr>
            <a:spLocks noGrp="1"/>
          </p:cNvSpPr>
          <p:nvPr>
            <p:ph type="sldNum" sz="quarter" idx="12"/>
          </p:nvPr>
        </p:nvSpPr>
        <p:spPr/>
        <p:txBody>
          <a:bodyPr/>
          <a:lstStyle/>
          <a:p>
            <a:r>
              <a:rPr lang="en-US" altLang="zh-TW" dirty="0"/>
              <a:t>119</a:t>
            </a:r>
            <a:endParaRPr lang="zh-TW" altLang="en-US" dirty="0"/>
          </a:p>
        </p:txBody>
      </p:sp>
      <p:pic>
        <p:nvPicPr>
          <p:cNvPr id="10" name="Picture 4" descr="D95"/>
          <p:cNvPicPr>
            <a:picLocks noChangeAspect="1" noChangeArrowheads="1"/>
          </p:cNvPicPr>
          <p:nvPr/>
        </p:nvPicPr>
        <p:blipFill rotWithShape="1">
          <a:blip r:embed="rId3">
            <a:extLst>
              <a:ext uri="{28A0092B-C50C-407E-A947-70E740481C1C}">
                <a14:useLocalDpi xmlns:a14="http://schemas.microsoft.com/office/drawing/2010/main" val="0"/>
              </a:ext>
            </a:extLst>
          </a:blip>
          <a:srcRect t="15356"/>
          <a:stretch/>
        </p:blipFill>
        <p:spPr bwMode="auto">
          <a:xfrm>
            <a:off x="3817903" y="3877514"/>
            <a:ext cx="4556194" cy="276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8477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8370" y="308199"/>
            <a:ext cx="9916030" cy="1325563"/>
          </a:xfrm>
        </p:spPr>
        <p:txBody>
          <a:bodyPr>
            <a:normAutofit/>
          </a:bodyPr>
          <a:lstStyle/>
          <a:p>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latin typeface="Times New Roman" panose="02020603050405020304" pitchFamily="18" charset="0"/>
              <a:cs typeface="Times New Roman" panose="02020603050405020304" pitchFamily="18" charset="0"/>
            </a:endParaRPr>
          </a:p>
        </p:txBody>
      </p:sp>
      <p:pic>
        <p:nvPicPr>
          <p:cNvPr id="8" name="Picture 20">
            <a:extLst>
              <a:ext uri="{FF2B5EF4-FFF2-40B4-BE49-F238E27FC236}">
                <a16:creationId xmlns:a16="http://schemas.microsoft.com/office/drawing/2014/main" id="{FDFFF922-904A-CBDD-BEBC-F48FD9810A68}"/>
              </a:ext>
            </a:extLst>
          </p:cNvPr>
          <p:cNvPicPr>
            <a:picLocks noChangeAspect="1"/>
          </p:cNvPicPr>
          <p:nvPr/>
        </p:nvPicPr>
        <p:blipFill rotWithShape="1">
          <a:blip r:embed="rId3">
            <a:extLst>
              <a:ext uri="{28A0092B-C50C-407E-A947-70E740481C1C}">
                <a14:useLocalDpi xmlns:a14="http://schemas.microsoft.com/office/drawing/2010/main" val="0"/>
              </a:ext>
            </a:extLst>
          </a:blip>
          <a:srcRect l="14593" t="23097" r="74208" b="27126"/>
          <a:stretch/>
        </p:blipFill>
        <p:spPr>
          <a:xfrm>
            <a:off x="3927763" y="2937164"/>
            <a:ext cx="685801" cy="1787236"/>
          </a:xfrm>
          <a:prstGeom prst="rect">
            <a:avLst/>
          </a:prstGeom>
        </p:spPr>
      </p:pic>
      <p:pic>
        <p:nvPicPr>
          <p:cNvPr id="9" name="Picture 21">
            <a:extLst>
              <a:ext uri="{FF2B5EF4-FFF2-40B4-BE49-F238E27FC236}">
                <a16:creationId xmlns:a16="http://schemas.microsoft.com/office/drawing/2014/main" id="{0E10FDD8-D93F-B5B6-E20B-5B7C1E9B4468}"/>
              </a:ext>
            </a:extLst>
          </p:cNvPr>
          <p:cNvPicPr>
            <a:picLocks noChangeAspect="1"/>
          </p:cNvPicPr>
          <p:nvPr/>
        </p:nvPicPr>
        <p:blipFill rotWithShape="1">
          <a:blip r:embed="rId4">
            <a:extLst>
              <a:ext uri="{28A0092B-C50C-407E-A947-70E740481C1C}">
                <a14:useLocalDpi xmlns:a14="http://schemas.microsoft.com/office/drawing/2010/main" val="0"/>
              </a:ext>
            </a:extLst>
          </a:blip>
          <a:srcRect l="14071" t="23182" r="63078" b="26390"/>
          <a:stretch/>
        </p:blipFill>
        <p:spPr>
          <a:xfrm>
            <a:off x="3913909" y="2937164"/>
            <a:ext cx="1399310" cy="1810616"/>
          </a:xfrm>
          <a:prstGeom prst="rect">
            <a:avLst/>
          </a:prstGeom>
        </p:spPr>
      </p:pic>
      <p:pic>
        <p:nvPicPr>
          <p:cNvPr id="11" name="Picture 22">
            <a:extLst>
              <a:ext uri="{FF2B5EF4-FFF2-40B4-BE49-F238E27FC236}">
                <a16:creationId xmlns:a16="http://schemas.microsoft.com/office/drawing/2014/main" id="{EBC97ADD-49C1-E773-90AC-CF86A4EEDCBD}"/>
              </a:ext>
            </a:extLst>
          </p:cNvPr>
          <p:cNvPicPr>
            <a:picLocks noChangeAspect="1"/>
          </p:cNvPicPr>
          <p:nvPr/>
        </p:nvPicPr>
        <p:blipFill rotWithShape="1">
          <a:blip r:embed="rId5">
            <a:extLst>
              <a:ext uri="{28A0092B-C50C-407E-A947-70E740481C1C}">
                <a14:useLocalDpi xmlns:a14="http://schemas.microsoft.com/office/drawing/2010/main" val="0"/>
              </a:ext>
            </a:extLst>
          </a:blip>
          <a:srcRect l="14025" t="22713" r="20869" b="26858"/>
          <a:stretch/>
        </p:blipFill>
        <p:spPr>
          <a:xfrm>
            <a:off x="3911508" y="2937164"/>
            <a:ext cx="3987006" cy="1810616"/>
          </a:xfrm>
          <a:prstGeom prst="rect">
            <a:avLst/>
          </a:prstGeom>
        </p:spPr>
      </p:pic>
      <p:pic>
        <p:nvPicPr>
          <p:cNvPr id="13" name="Picture 23">
            <a:extLst>
              <a:ext uri="{FF2B5EF4-FFF2-40B4-BE49-F238E27FC236}">
                <a16:creationId xmlns:a16="http://schemas.microsoft.com/office/drawing/2014/main" id="{2309843A-967C-2810-5280-EC2B1903E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556" y="2123434"/>
            <a:ext cx="6123809" cy="3590476"/>
          </a:xfrm>
          <a:prstGeom prst="rect">
            <a:avLst/>
          </a:prstGeom>
        </p:spPr>
      </p:pic>
      <p:sp>
        <p:nvSpPr>
          <p:cNvPr id="16" name="投影片編號版面配置區 1">
            <a:extLst>
              <a:ext uri="{FF2B5EF4-FFF2-40B4-BE49-F238E27FC236}">
                <a16:creationId xmlns:a16="http://schemas.microsoft.com/office/drawing/2014/main" id="{0B2816E8-489E-6D32-3D6B-99E82AF58D22}"/>
              </a:ext>
            </a:extLst>
          </p:cNvPr>
          <p:cNvSpPr>
            <a:spLocks noGrp="1"/>
          </p:cNvSpPr>
          <p:nvPr>
            <p:ph type="sldNum" sz="quarter" idx="12"/>
          </p:nvPr>
        </p:nvSpPr>
        <p:spPr>
          <a:xfrm>
            <a:off x="10514011" y="5883275"/>
            <a:ext cx="753545" cy="365125"/>
          </a:xfrm>
        </p:spPr>
        <p:txBody>
          <a:bodyPr/>
          <a:lstStyle/>
          <a:p>
            <a:r>
              <a:rPr lang="en-US" altLang="zh-TW" dirty="0"/>
              <a:t>120</a:t>
            </a:r>
            <a:endParaRPr lang="zh-TW" altLang="en-US" dirty="0"/>
          </a:p>
        </p:txBody>
      </p:sp>
    </p:spTree>
    <p:extLst>
      <p:ext uri="{BB962C8B-B14F-4D97-AF65-F5344CB8AC3E}">
        <p14:creationId xmlns:p14="http://schemas.microsoft.com/office/powerpoint/2010/main" val="3894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Summary of Texture Analysis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EF1D667-C331-4FCC-8FE8-011F339C1333}"/>
              </a:ext>
            </a:extLst>
          </p:cNvPr>
          <p:cNvSpPr>
            <a:spLocks noGrp="1"/>
          </p:cNvSpPr>
          <p:nvPr>
            <p:ph type="sldNum" sz="quarter" idx="12"/>
          </p:nvPr>
        </p:nvSpPr>
        <p:spPr/>
        <p:txBody>
          <a:bodyPr/>
          <a:lstStyle/>
          <a:p>
            <a:r>
              <a:rPr lang="en-US" altLang="zh-TW" dirty="0"/>
              <a:t>121</a:t>
            </a:r>
            <a:endParaRPr lang="zh-TW" altLang="en-US" dirty="0"/>
          </a:p>
        </p:txBody>
      </p:sp>
      <p:sp>
        <p:nvSpPr>
          <p:cNvPr id="19" name="內容版面配置區 2"/>
          <p:cNvSpPr txBox="1">
            <a:spLocks/>
          </p:cNvSpPr>
          <p:nvPr/>
        </p:nvSpPr>
        <p:spPr>
          <a:xfrm>
            <a:off x="1732344" y="1449281"/>
            <a:ext cx="8900811" cy="550015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9.2 &amp; 9.3 co-occurrence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顆粒大小</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9.4 autocorrelation</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顆粒、隨機性</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9.5 digital transform methods</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方向、顆粒</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9.6 texture energy (convolution)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segmentation</a:t>
            </a: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9.7 texture </a:t>
            </a:r>
            <a:r>
              <a:rPr lang="en-US" altLang="zh-TW" sz="3000" dirty="0" err="1">
                <a:latin typeface="Times New Roman" panose="02020603050405020304" pitchFamily="18" charset="0"/>
                <a:ea typeface="標楷體" panose="03000509000000000000" pitchFamily="65" charset="-120"/>
                <a:cs typeface="Times New Roman" panose="02020603050405020304" pitchFamily="18" charset="0"/>
              </a:rPr>
              <a:t>edgeness</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Edge</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的粗細、方向</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9.8 vector dispersion</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粗糙、平坦</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9.9 relative extrema density</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9.10 mathematical morphology</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顆粒、碎形</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9.11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9.13 autoregression, Markov random field, random mosaic models </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係數推測</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6104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Application</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71A9918-08A1-45AF-979B-6310860F0339}"/>
              </a:ext>
            </a:extLst>
          </p:cNvPr>
          <p:cNvSpPr>
            <a:spLocks noGrp="1"/>
          </p:cNvSpPr>
          <p:nvPr>
            <p:ph type="sldNum" sz="quarter" idx="12"/>
          </p:nvPr>
        </p:nvSpPr>
        <p:spPr/>
        <p:txBody>
          <a:bodyPr/>
          <a:lstStyle/>
          <a:p>
            <a:r>
              <a:rPr lang="en-US" altLang="zh-TW" dirty="0"/>
              <a:t>122</a:t>
            </a:r>
            <a:endParaRPr lang="zh-TW" altLang="en-US" dirty="0"/>
          </a:p>
        </p:txBody>
      </p:sp>
    </p:spTree>
    <p:extLst>
      <p:ext uri="{BB962C8B-B14F-4D97-AF65-F5344CB8AC3E}">
        <p14:creationId xmlns:p14="http://schemas.microsoft.com/office/powerpoint/2010/main" val="33662297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6AFF9DC8-8860-642F-DE3C-ADB70395F2CD}"/>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909B77EF-9657-BB3D-F953-7FF32A92721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04793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6" name="圓角矩形圖說文字 145"/>
          <p:cNvSpPr/>
          <p:nvPr/>
        </p:nvSpPr>
        <p:spPr>
          <a:xfrm>
            <a:off x="7779318" y="1668782"/>
            <a:ext cx="2129928" cy="665060"/>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7" name="圓角矩形圖說文字 146"/>
          <p:cNvSpPr/>
          <p:nvPr/>
        </p:nvSpPr>
        <p:spPr>
          <a:xfrm flipH="1">
            <a:off x="6782488" y="1937436"/>
            <a:ext cx="2294768" cy="392702"/>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Texture Segmentation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A5354E0-ABF0-4020-8646-B1206ED52DA1}"/>
              </a:ext>
            </a:extLst>
          </p:cNvPr>
          <p:cNvSpPr>
            <a:spLocks noGrp="1"/>
          </p:cNvSpPr>
          <p:nvPr>
            <p:ph type="sldNum" sz="quarter" idx="12"/>
          </p:nvPr>
        </p:nvSpPr>
        <p:spPr/>
        <p:txBody>
          <a:bodyPr/>
          <a:lstStyle/>
          <a:p>
            <a:r>
              <a:rPr lang="en-US" altLang="zh-TW" dirty="0"/>
              <a:t>123</a:t>
            </a:r>
            <a:endParaRPr lang="zh-TW" altLang="en-US" dirty="0"/>
          </a:p>
        </p:txBody>
      </p:sp>
      <p:sp>
        <p:nvSpPr>
          <p:cNvPr id="6" name="圓角矩形 127">
            <a:extLst>
              <a:ext uri="{FF2B5EF4-FFF2-40B4-BE49-F238E27FC236}">
                <a16:creationId xmlns:a16="http://schemas.microsoft.com/office/drawing/2014/main" id="{EBA2764E-F247-0307-7805-33B2BAEFD208}"/>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24556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 calcmode="lin" valueType="num">
                                      <p:cBhvr>
                                        <p:cTn id="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6"/>
                                        </p:tgtEl>
                                        <p:attrNameLst>
                                          <p:attrName>ppt_y</p:attrName>
                                        </p:attrNameLst>
                                      </p:cBhvr>
                                      <p:tavLst>
                                        <p:tav tm="0">
                                          <p:val>
                                            <p:strVal val="#ppt_y"/>
                                          </p:val>
                                        </p:tav>
                                        <p:tav tm="100000">
                                          <p:val>
                                            <p:strVal val="#ppt_y"/>
                                          </p:val>
                                        </p:tav>
                                      </p:tavLst>
                                    </p:anim>
                                    <p:anim calcmode="lin" valueType="num">
                                      <p:cBhvr>
                                        <p:cTn id="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3"/>
                                        </p:tgtEl>
                                        <p:attrNameLst>
                                          <p:attrName>style.visibility</p:attrName>
                                        </p:attrNameLst>
                                      </p:cBhvr>
                                      <p:to>
                                        <p:strVal val="visible"/>
                                      </p:to>
                                    </p:set>
                                    <p:animEffect transition="in" filter="fade">
                                      <p:cBhvr>
                                        <p:cTn id="32" dur="300"/>
                                        <p:tgtEl>
                                          <p:spTgt spid="223"/>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6"/>
                                        </p:tgtEl>
                                        <p:attrNameLst>
                                          <p:attrName>ppt_y</p:attrName>
                                        </p:attrNameLst>
                                      </p:cBhvr>
                                      <p:tavLst>
                                        <p:tav tm="0">
                                          <p:val>
                                            <p:strVal val="ppt_y"/>
                                          </p:val>
                                        </p:tav>
                                        <p:tav tm="100000">
                                          <p:val>
                                            <p:strVal val="ppt_y"/>
                                          </p:val>
                                        </p:tav>
                                      </p:tavLst>
                                    </p:anim>
                                    <p:anim calcmode="lin" valueType="num">
                                      <p:cBhvr>
                                        <p:cTn id="41"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6"/>
                                        </p:tgtEl>
                                      </p:cBhvr>
                                    </p:animEffect>
                                    <p:set>
                                      <p:cBhvr>
                                        <p:cTn id="44" dur="1" fill="hold">
                                          <p:stCondLst>
                                            <p:cond delay="199"/>
                                          </p:stCondLst>
                                        </p:cTn>
                                        <p:tgtEl>
                                          <p:spTgt spid="14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3"/>
                                        </p:tgtEl>
                                      </p:cBhvr>
                                    </p:animEffect>
                                    <p:set>
                                      <p:cBhvr>
                                        <p:cTn id="47" dur="1" fill="hold">
                                          <p:stCondLst>
                                            <p:cond delay="299"/>
                                          </p:stCondLst>
                                        </p:cTn>
                                        <p:tgtEl>
                                          <p:spTgt spid="22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38 -2.59259E-6 L 0.04466 -0.00023 " pathEditMode="relative" rAng="0" ptsTypes="AA">
                                      <p:cBhvr>
                                        <p:cTn id="49" dur="700" fill="hold"/>
                                        <p:tgtEl>
                                          <p:spTgt spid="153"/>
                                        </p:tgtEl>
                                        <p:attrNameLst>
                                          <p:attrName>ppt_x</p:attrName>
                                          <p:attrName>ppt_y</p:attrName>
                                        </p:attrNameLst>
                                      </p:cBhvr>
                                      <p:rCtr x="2917" y="-23"/>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7"/>
                                        </p:tgtEl>
                                        <p:attrNameLst>
                                          <p:attrName>style.visibility</p:attrName>
                                        </p:attrNameLst>
                                      </p:cBhvr>
                                      <p:to>
                                        <p:strVal val="visible"/>
                                      </p:to>
                                    </p:set>
                                    <p:anim calcmode="lin" valueType="num">
                                      <p:cBhvr>
                                        <p:cTn id="53"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7"/>
                                        </p:tgtEl>
                                        <p:attrNameLst>
                                          <p:attrName>ppt_y</p:attrName>
                                        </p:attrNameLst>
                                      </p:cBhvr>
                                      <p:tavLst>
                                        <p:tav tm="0">
                                          <p:val>
                                            <p:strVal val="#ppt_y"/>
                                          </p:val>
                                        </p:tav>
                                        <p:tav tm="100000">
                                          <p:val>
                                            <p:strVal val="#ppt_y"/>
                                          </p:val>
                                        </p:tav>
                                      </p:tavLst>
                                    </p:anim>
                                    <p:anim calcmode="lin" valueType="num">
                                      <p:cBhvr>
                                        <p:cTn id="55"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4"/>
                                        </p:tgtEl>
                                        <p:attrNameLst>
                                          <p:attrName>style.visibility</p:attrName>
                                        </p:attrNameLst>
                                      </p:cBhvr>
                                      <p:to>
                                        <p:strVal val="visible"/>
                                      </p:to>
                                    </p:set>
                                    <p:animEffect transition="in" filter="fade">
                                      <p:cBhvr>
                                        <p:cTn id="60" dur="300"/>
                                        <p:tgtEl>
                                          <p:spTgt spid="22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7"/>
                                        </p:tgtEl>
                                        <p:attrNameLst>
                                          <p:attrName>ppt_y</p:attrName>
                                        </p:attrNameLst>
                                      </p:cBhvr>
                                      <p:tavLst>
                                        <p:tav tm="0">
                                          <p:val>
                                            <p:strVal val="ppt_y"/>
                                          </p:val>
                                        </p:tav>
                                        <p:tav tm="100000">
                                          <p:val>
                                            <p:strVal val="ppt_y"/>
                                          </p:val>
                                        </p:tav>
                                      </p:tavLst>
                                    </p:anim>
                                    <p:anim calcmode="lin" valueType="num">
                                      <p:cBhvr>
                                        <p:cTn id="69"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7"/>
                                        </p:tgtEl>
                                      </p:cBhvr>
                                    </p:animEffect>
                                    <p:set>
                                      <p:cBhvr>
                                        <p:cTn id="72" dur="1" fill="hold">
                                          <p:stCondLst>
                                            <p:cond delay="199"/>
                                          </p:stCondLst>
                                        </p:cTn>
                                        <p:tgtEl>
                                          <p:spTgt spid="14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4"/>
                                        </p:tgtEl>
                                      </p:cBhvr>
                                    </p:animEffect>
                                    <p:set>
                                      <p:cBhvr>
                                        <p:cTn id="75" dur="1" fill="hold">
                                          <p:stCondLst>
                                            <p:cond delay="299"/>
                                          </p:stCondLst>
                                        </p:cTn>
                                        <p:tgtEl>
                                          <p:spTgt spid="22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23" grpId="0" animBg="1"/>
      <p:bldP spid="223" grpId="1" animBg="1"/>
      <p:bldP spid="224" grpId="0" animBg="1"/>
      <p:bldP spid="224" grpId="1" animBg="1"/>
      <p:bldP spid="153" grpId="0" animBg="1"/>
      <p:bldP spid="153" grpId="1" animBg="1"/>
      <p:bldP spid="153" grpId="2" animBg="1"/>
      <p:bldP spid="146" grpId="0" animBg="1"/>
      <p:bldP spid="146" grpId="1" animBg="1"/>
      <p:bldP spid="146" grpId="2" animBg="1"/>
      <p:bldP spid="147" grpId="0" animBg="1"/>
      <p:bldP spid="147" grpId="1" animBg="1"/>
      <p:bldP spid="147" grpId="2" animBg="1"/>
      <p:bldP spid="6" grpId="0" animBg="1"/>
      <p:bldP spid="6"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2132332"/>
            <a:ext cx="8058150" cy="1430741"/>
          </a:xfrm>
        </p:spPr>
        <p:txBody>
          <a:bodyPr numCol="1">
            <a:normAutofit lnSpcReduction="10000"/>
          </a:bodyPr>
          <a:lstStyle/>
          <a:p>
            <a:r>
              <a:rPr lang="en-US" altLang="zh-TW" sz="3200" dirty="0">
                <a:latin typeface="Times New Roman" panose="02020603050405020304" pitchFamily="18" charset="0"/>
                <a:cs typeface="Times New Roman" panose="02020603050405020304" pitchFamily="18" charset="0"/>
              </a:rPr>
              <a:t>Each region has homogeneous texture, and each pair of adjacent region is differently textured</a:t>
            </a:r>
          </a:p>
        </p:txBody>
      </p:sp>
      <p:sp>
        <p:nvSpPr>
          <p:cNvPr id="2" name="投影片編號版面配置區 1">
            <a:extLst>
              <a:ext uri="{FF2B5EF4-FFF2-40B4-BE49-F238E27FC236}">
                <a16:creationId xmlns:a16="http://schemas.microsoft.com/office/drawing/2014/main" id="{DA5C5904-C5D6-4BEE-8203-CBD2DF5633D2}"/>
              </a:ext>
            </a:extLst>
          </p:cNvPr>
          <p:cNvSpPr>
            <a:spLocks noGrp="1"/>
          </p:cNvSpPr>
          <p:nvPr>
            <p:ph type="sldNum" sz="quarter" idx="12"/>
          </p:nvPr>
        </p:nvSpPr>
        <p:spPr/>
        <p:txBody>
          <a:bodyPr/>
          <a:lstStyle/>
          <a:p>
            <a:r>
              <a:rPr lang="en-US" altLang="zh-TW" dirty="0"/>
              <a:t>124</a:t>
            </a:r>
            <a:endParaRPr lang="zh-TW" altLang="en-US" dirty="0"/>
          </a:p>
        </p:txBody>
      </p:sp>
      <p:pic>
        <p:nvPicPr>
          <p:cNvPr id="1026" name="Picture 2" descr="「texture segmentation」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14" y="4010298"/>
            <a:ext cx="3836288" cy="256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616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8324C191-2017-241A-BCE8-AC4668860078}"/>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60008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7" name="圓角矩形圖說文字 146"/>
          <p:cNvSpPr/>
          <p:nvPr/>
        </p:nvSpPr>
        <p:spPr>
          <a:xfrm flipH="1">
            <a:off x="6782488" y="1995163"/>
            <a:ext cx="2294768" cy="334975"/>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Texture Segmentation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149" name="圓角矩形圖說文字 148"/>
          <p:cNvSpPr/>
          <p:nvPr/>
        </p:nvSpPr>
        <p:spPr>
          <a:xfrm flipH="1">
            <a:off x="7479978" y="1699268"/>
            <a:ext cx="1971336" cy="634574"/>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20277DA-F31F-4CAA-8EA1-99066C34A456}"/>
              </a:ext>
            </a:extLst>
          </p:cNvPr>
          <p:cNvSpPr>
            <a:spLocks noGrp="1"/>
          </p:cNvSpPr>
          <p:nvPr>
            <p:ph type="sldNum" sz="quarter" idx="12"/>
          </p:nvPr>
        </p:nvSpPr>
        <p:spPr/>
        <p:txBody>
          <a:bodyPr/>
          <a:lstStyle/>
          <a:p>
            <a:r>
              <a:rPr lang="en-US" altLang="zh-TW" dirty="0"/>
              <a:t>125</a:t>
            </a:r>
            <a:endParaRPr lang="zh-TW" altLang="en-US" dirty="0"/>
          </a:p>
        </p:txBody>
      </p:sp>
      <p:sp>
        <p:nvSpPr>
          <p:cNvPr id="4" name="圓角矩形 128">
            <a:extLst>
              <a:ext uri="{FF2B5EF4-FFF2-40B4-BE49-F238E27FC236}">
                <a16:creationId xmlns:a16="http://schemas.microsoft.com/office/drawing/2014/main" id="{EF242DEE-E1B3-6DD5-D8EB-75FE0F2168B6}"/>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5E892C01-6FF7-F40B-506C-CA4304972936}"/>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23753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7"/>
                                        </p:tgtEl>
                                        <p:attrNameLst>
                                          <p:attrName>ppt_y</p:attrName>
                                        </p:attrNameLst>
                                      </p:cBhvr>
                                      <p:tavLst>
                                        <p:tav tm="0">
                                          <p:val>
                                            <p:strVal val="#ppt_y"/>
                                          </p:val>
                                        </p:tav>
                                        <p:tav tm="100000">
                                          <p:val>
                                            <p:strVal val="#ppt_y"/>
                                          </p:val>
                                        </p:tav>
                                      </p:tavLst>
                                    </p:anim>
                                    <p:anim calcmode="lin" valueType="num">
                                      <p:cBhvr>
                                        <p:cTn id="27"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4"/>
                                        </p:tgtEl>
                                        <p:attrNameLst>
                                          <p:attrName>style.visibility</p:attrName>
                                        </p:attrNameLst>
                                      </p:cBhvr>
                                      <p:to>
                                        <p:strVal val="visible"/>
                                      </p:to>
                                    </p:set>
                                    <p:animEffect transition="in" filter="fade">
                                      <p:cBhvr>
                                        <p:cTn id="32" dur="300"/>
                                        <p:tgtEl>
                                          <p:spTgt spid="22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7"/>
                                        </p:tgtEl>
                                        <p:attrNameLst>
                                          <p:attrName>ppt_y</p:attrName>
                                        </p:attrNameLst>
                                      </p:cBhvr>
                                      <p:tavLst>
                                        <p:tav tm="0">
                                          <p:val>
                                            <p:strVal val="ppt_y"/>
                                          </p:val>
                                        </p:tav>
                                        <p:tav tm="100000">
                                          <p:val>
                                            <p:strVal val="ppt_y"/>
                                          </p:val>
                                        </p:tav>
                                      </p:tavLst>
                                    </p:anim>
                                    <p:anim calcmode="lin" valueType="num">
                                      <p:cBhvr>
                                        <p:cTn id="41"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7"/>
                                        </p:tgtEl>
                                      </p:cBhvr>
                                    </p:animEffect>
                                    <p:set>
                                      <p:cBhvr>
                                        <p:cTn id="44" dur="1" fill="hold">
                                          <p:stCondLst>
                                            <p:cond delay="199"/>
                                          </p:stCondLst>
                                        </p:cTn>
                                        <p:tgtEl>
                                          <p:spTgt spid="14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4"/>
                                        </p:tgtEl>
                                      </p:cBhvr>
                                    </p:animEffect>
                                    <p:set>
                                      <p:cBhvr>
                                        <p:cTn id="47" dur="1" fill="hold">
                                          <p:stCondLst>
                                            <p:cond delay="299"/>
                                          </p:stCondLst>
                                        </p:cTn>
                                        <p:tgtEl>
                                          <p:spTgt spid="22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72 -0.00069 L 0.0362 -0.00069 " pathEditMode="relative" rAng="0" ptsTypes="AA">
                                      <p:cBhvr>
                                        <p:cTn id="49" dur="700" fill="hold"/>
                                        <p:tgtEl>
                                          <p:spTgt spid="153"/>
                                        </p:tgtEl>
                                        <p:attrNameLst>
                                          <p:attrName>ppt_x</p:attrName>
                                          <p:attrName>ppt_y</p:attrName>
                                        </p:attrNameLst>
                                      </p:cBhvr>
                                      <p:rCtr x="2396"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9"/>
                                        </p:tgtEl>
                                        <p:attrNameLst>
                                          <p:attrName>style.visibility</p:attrName>
                                        </p:attrNameLst>
                                      </p:cBhvr>
                                      <p:to>
                                        <p:strVal val="visible"/>
                                      </p:to>
                                    </p:set>
                                    <p:anim calcmode="lin" valueType="num">
                                      <p:cBhvr>
                                        <p:cTn id="53"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9"/>
                                        </p:tgtEl>
                                        <p:attrNameLst>
                                          <p:attrName>ppt_y</p:attrName>
                                        </p:attrNameLst>
                                      </p:cBhvr>
                                      <p:tavLst>
                                        <p:tav tm="0">
                                          <p:val>
                                            <p:strVal val="#ppt_y"/>
                                          </p:val>
                                        </p:tav>
                                        <p:tav tm="100000">
                                          <p:val>
                                            <p:strVal val="#ppt_y"/>
                                          </p:val>
                                        </p:tav>
                                      </p:tavLst>
                                    </p:anim>
                                    <p:anim calcmode="lin" valueType="num">
                                      <p:cBhvr>
                                        <p:cTn id="55"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6"/>
                                        </p:tgtEl>
                                        <p:attrNameLst>
                                          <p:attrName>style.visibility</p:attrName>
                                        </p:attrNameLst>
                                      </p:cBhvr>
                                      <p:to>
                                        <p:strVal val="visible"/>
                                      </p:to>
                                    </p:set>
                                    <p:animEffect transition="in" filter="fade">
                                      <p:cBhvr>
                                        <p:cTn id="60" dur="300"/>
                                        <p:tgtEl>
                                          <p:spTgt spid="22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9"/>
                                        </p:tgtEl>
                                        <p:attrNameLst>
                                          <p:attrName>ppt_y</p:attrName>
                                        </p:attrNameLst>
                                      </p:cBhvr>
                                      <p:tavLst>
                                        <p:tav tm="0">
                                          <p:val>
                                            <p:strVal val="ppt_y"/>
                                          </p:val>
                                        </p:tav>
                                        <p:tav tm="100000">
                                          <p:val>
                                            <p:strVal val="ppt_y"/>
                                          </p:val>
                                        </p:tav>
                                      </p:tavLst>
                                    </p:anim>
                                    <p:anim calcmode="lin" valueType="num">
                                      <p:cBhvr>
                                        <p:cTn id="69"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9"/>
                                        </p:tgtEl>
                                      </p:cBhvr>
                                    </p:animEffect>
                                    <p:set>
                                      <p:cBhvr>
                                        <p:cTn id="72" dur="1" fill="hold">
                                          <p:stCondLst>
                                            <p:cond delay="199"/>
                                          </p:stCondLst>
                                        </p:cTn>
                                        <p:tgtEl>
                                          <p:spTgt spid="14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6"/>
                                        </p:tgtEl>
                                      </p:cBhvr>
                                    </p:animEffect>
                                    <p:set>
                                      <p:cBhvr>
                                        <p:cTn id="75" dur="1" fill="hold">
                                          <p:stCondLst>
                                            <p:cond delay="299"/>
                                          </p:stCondLst>
                                        </p:cTn>
                                        <p:tgtEl>
                                          <p:spTgt spid="22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24" grpId="0" animBg="1"/>
      <p:bldP spid="224" grpId="1" animBg="1"/>
      <p:bldP spid="226" grpId="0" animBg="1"/>
      <p:bldP spid="226" grpId="1" animBg="1"/>
      <p:bldP spid="153" grpId="0" animBg="1"/>
      <p:bldP spid="153" grpId="1" animBg="1"/>
      <p:bldP spid="153" grpId="2" animBg="1"/>
      <p:bldP spid="147" grpId="0" animBg="1"/>
      <p:bldP spid="147" grpId="1" animBg="1"/>
      <p:bldP spid="147" grpId="2" animBg="1"/>
      <p:bldP spid="149" grpId="0" animBg="1"/>
      <p:bldP spid="149" grpId="1" animBg="1"/>
      <p:bldP spid="149" grpId="2" animBg="1"/>
      <p:bldP spid="4" grpId="0" animBg="1"/>
      <p:bldP spid="4" grpId="1" animBg="1"/>
      <p:bldP spid="6" grpId="0" animBg="1"/>
      <p:bldP spid="6"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E2900663-E21E-49B0-A96C-DC0F4188B715}"/>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7385C9A-6243-4DAC-BF15-0D173F44963F}"/>
              </a:ext>
            </a:extLst>
          </p:cNvPr>
          <p:cNvSpPr>
            <a:spLocks noGrp="1"/>
          </p:cNvSpPr>
          <p:nvPr>
            <p:ph type="sldNum" sz="quarter" idx="12"/>
          </p:nvPr>
        </p:nvSpPr>
        <p:spPr/>
        <p:txBody>
          <a:bodyPr/>
          <a:lstStyle/>
          <a:p>
            <a:r>
              <a:rPr lang="en-US" altLang="zh-TW" dirty="0"/>
              <a:t>126</a:t>
            </a:r>
            <a:endParaRPr lang="zh-TW" altLang="en-US" dirty="0"/>
          </a:p>
        </p:txBody>
      </p:sp>
      <p:pic>
        <p:nvPicPr>
          <p:cNvPr id="2" name="圖片 1"/>
          <p:cNvPicPr>
            <a:picLocks noChangeAspect="1"/>
          </p:cNvPicPr>
          <p:nvPr/>
        </p:nvPicPr>
        <p:blipFill rotWithShape="1">
          <a:blip r:embed="rId3"/>
          <a:srcRect l="547" r="1195" b="1605"/>
          <a:stretch/>
        </p:blipFill>
        <p:spPr>
          <a:xfrm>
            <a:off x="2481263" y="1449282"/>
            <a:ext cx="3365355" cy="5043592"/>
          </a:xfrm>
          <a:prstGeom prst="rect">
            <a:avLst/>
          </a:prstGeom>
        </p:spPr>
      </p:pic>
      <p:pic>
        <p:nvPicPr>
          <p:cNvPr id="3" name="圖片 2"/>
          <p:cNvPicPr>
            <a:picLocks noChangeAspect="1"/>
          </p:cNvPicPr>
          <p:nvPr/>
        </p:nvPicPr>
        <p:blipFill rotWithShape="1">
          <a:blip r:embed="rId4"/>
          <a:srcRect r="3013" b="1605"/>
          <a:stretch/>
        </p:blipFill>
        <p:spPr>
          <a:xfrm>
            <a:off x="6259581" y="1449282"/>
            <a:ext cx="3365355" cy="5043591"/>
          </a:xfrm>
          <a:prstGeom prst="rect">
            <a:avLst/>
          </a:prstGeom>
        </p:spPr>
      </p:pic>
    </p:spTree>
    <p:extLst>
      <p:ext uri="{BB962C8B-B14F-4D97-AF65-F5344CB8AC3E}">
        <p14:creationId xmlns:p14="http://schemas.microsoft.com/office/powerpoint/2010/main" val="41112219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C122D50E-F0B8-4F19-8AF6-3818A7A7526D}"/>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AA1FBA8-ACD8-46BA-98B5-D45BE5FE3EFA}"/>
              </a:ext>
            </a:extLst>
          </p:cNvPr>
          <p:cNvSpPr>
            <a:spLocks noGrp="1"/>
          </p:cNvSpPr>
          <p:nvPr>
            <p:ph type="sldNum" sz="quarter" idx="12"/>
          </p:nvPr>
        </p:nvSpPr>
        <p:spPr/>
        <p:txBody>
          <a:bodyPr/>
          <a:lstStyle/>
          <a:p>
            <a:r>
              <a:rPr lang="en-US" altLang="zh-TW" dirty="0"/>
              <a:t>127</a:t>
            </a:r>
            <a:endParaRPr lang="zh-TW" altLang="en-US" dirty="0"/>
          </a:p>
        </p:txBody>
      </p:sp>
      <p:pic>
        <p:nvPicPr>
          <p:cNvPr id="2" name="圖片 1"/>
          <p:cNvPicPr>
            <a:picLocks noChangeAspect="1"/>
          </p:cNvPicPr>
          <p:nvPr/>
        </p:nvPicPr>
        <p:blipFill rotWithShape="1">
          <a:blip r:embed="rId3"/>
          <a:srcRect l="1202" r="1227"/>
          <a:stretch/>
        </p:blipFill>
        <p:spPr>
          <a:xfrm>
            <a:off x="2521542" y="1690690"/>
            <a:ext cx="3270946" cy="4909213"/>
          </a:xfrm>
          <a:prstGeom prst="rect">
            <a:avLst/>
          </a:prstGeom>
        </p:spPr>
      </p:pic>
      <p:pic>
        <p:nvPicPr>
          <p:cNvPr id="3" name="圖片 2"/>
          <p:cNvPicPr>
            <a:picLocks noChangeAspect="1"/>
          </p:cNvPicPr>
          <p:nvPr/>
        </p:nvPicPr>
        <p:blipFill>
          <a:blip r:embed="rId4"/>
          <a:stretch>
            <a:fillRect/>
          </a:stretch>
        </p:blipFill>
        <p:spPr>
          <a:xfrm>
            <a:off x="6399513" y="1690690"/>
            <a:ext cx="3270945" cy="4909213"/>
          </a:xfrm>
          <a:prstGeom prst="rect">
            <a:avLst/>
          </a:prstGeom>
        </p:spPr>
      </p:pic>
    </p:spTree>
    <p:extLst>
      <p:ext uri="{BB962C8B-B14F-4D97-AF65-F5344CB8AC3E}">
        <p14:creationId xmlns:p14="http://schemas.microsoft.com/office/powerpoint/2010/main" val="3573159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084168DD-AF1D-45D4-A3B2-3F9BCADD92BB}"/>
              </a:ext>
            </a:extLst>
          </p:cNvPr>
          <p:cNvSpPr>
            <a:spLocks noGrp="1"/>
          </p:cNvSpPr>
          <p:nvPr>
            <p:ph type="title"/>
          </p:nvPr>
        </p:nvSpPr>
        <p:spPr>
          <a:xfrm>
            <a:off x="2152649" y="365127"/>
            <a:ext cx="8939894" cy="1325563"/>
          </a:xfrm>
        </p:spPr>
        <p:txBody>
          <a:bodyPr>
            <a:normAutofit/>
          </a:bodyPr>
          <a:lstStyle/>
          <a:p>
            <a:r>
              <a:rPr lang="en-US" altLang="zh-TW" sz="3200" dirty="0">
                <a:latin typeface="Times New Roman" panose="02020603050405020304" pitchFamily="18" charset="0"/>
                <a:cs typeface="Times New Roman" panose="02020603050405020304" pitchFamily="18" charset="0"/>
              </a:rPr>
              <a:t>Synthetic Texture Image Generation</a:t>
            </a:r>
            <a:endParaRPr lang="zh-TW" altLang="en-US" sz="3200" dirty="0">
              <a:solidFill>
                <a:srgbClr val="FF0000"/>
              </a:solidFill>
              <a:latin typeface="Times New Roman" panose="02020603050405020304" pitchFamily="18" charset="0"/>
              <a:cs typeface="Times New Roman" panose="02020603050405020304" pitchFamily="18" charset="0"/>
            </a:endParaRPr>
          </a:p>
        </p:txBody>
      </p:sp>
      <p:sp>
        <p:nvSpPr>
          <p:cNvPr id="11" name="內容版面配置區 2">
            <a:extLst>
              <a:ext uri="{FF2B5EF4-FFF2-40B4-BE49-F238E27FC236}">
                <a16:creationId xmlns:a16="http://schemas.microsoft.com/office/drawing/2014/main" id="{ABC9EA7F-5471-4105-AF40-A11265A19D92}"/>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Step0</a:t>
            </a:r>
            <a:r>
              <a:rPr lang="en-US" altLang="zh-TW" sz="3200" dirty="0">
                <a:latin typeface="Times New Roman" panose="02020603050405020304" pitchFamily="18" charset="0"/>
                <a:cs typeface="Times New Roman" panose="02020603050405020304" pitchFamily="18" charset="0"/>
              </a:rPr>
              <a:t> : Input sample texture</a:t>
            </a:r>
          </a:p>
        </p:txBody>
      </p:sp>
      <p:sp>
        <p:nvSpPr>
          <p:cNvPr id="2" name="投影片編號版面配置區 1">
            <a:extLst>
              <a:ext uri="{FF2B5EF4-FFF2-40B4-BE49-F238E27FC236}">
                <a16:creationId xmlns:a16="http://schemas.microsoft.com/office/drawing/2014/main" id="{5A67CDF6-5D0F-49EF-9668-C0639D8C7FB8}"/>
              </a:ext>
            </a:extLst>
          </p:cNvPr>
          <p:cNvSpPr>
            <a:spLocks noGrp="1"/>
          </p:cNvSpPr>
          <p:nvPr>
            <p:ph type="sldNum" sz="quarter" idx="12"/>
          </p:nvPr>
        </p:nvSpPr>
        <p:spPr/>
        <p:txBody>
          <a:bodyPr/>
          <a:lstStyle/>
          <a:p>
            <a:r>
              <a:rPr lang="en-US" altLang="zh-TW" dirty="0"/>
              <a:t>128</a:t>
            </a:r>
            <a:endParaRPr lang="zh-TW" altLang="en-US" dirty="0"/>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060770"/>
            <a:ext cx="714475" cy="714475"/>
          </a:xfrm>
          <a:prstGeom prst="rect">
            <a:avLst/>
          </a:prstGeom>
        </p:spPr>
      </p:pic>
      <p:pic>
        <p:nvPicPr>
          <p:cNvPr id="23" name="圖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479665"/>
            <a:ext cx="1876687" cy="1876687"/>
          </a:xfrm>
          <a:prstGeom prst="rect">
            <a:avLst/>
          </a:prstGeom>
        </p:spPr>
      </p:pic>
    </p:spTree>
    <p:extLst>
      <p:ext uri="{BB962C8B-B14F-4D97-AF65-F5344CB8AC3E}">
        <p14:creationId xmlns:p14="http://schemas.microsoft.com/office/powerpoint/2010/main" val="23614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341683"/>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1" y="1960955"/>
            <a:ext cx="3427535" cy="4104882"/>
          </a:xfrm>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rPr>
              <a:t>Fineness</a:t>
            </a:r>
          </a:p>
          <a:p>
            <a:r>
              <a:rPr lang="en-US" altLang="zh-TW" sz="3200" dirty="0">
                <a:latin typeface="Times New Roman" panose="02020603050405020304" pitchFamily="18" charset="0"/>
                <a:cs typeface="Times New Roman" panose="02020603050405020304" pitchFamily="18" charset="0"/>
              </a:rPr>
              <a:t>Coarseness</a:t>
            </a:r>
          </a:p>
          <a:p>
            <a:r>
              <a:rPr lang="en-US" altLang="zh-TW" sz="3200" dirty="0">
                <a:latin typeface="Times New Roman" panose="02020603050405020304" pitchFamily="18" charset="0"/>
                <a:cs typeface="Times New Roman" panose="02020603050405020304" pitchFamily="18" charset="0"/>
              </a:rPr>
              <a:t>Contrast</a:t>
            </a:r>
          </a:p>
          <a:p>
            <a:r>
              <a:rPr lang="en-US" altLang="zh-TW" sz="3200" dirty="0">
                <a:latin typeface="Times New Roman" panose="02020603050405020304" pitchFamily="18" charset="0"/>
                <a:cs typeface="Times New Roman" panose="02020603050405020304" pitchFamily="18" charset="0"/>
              </a:rPr>
              <a:t>Directionality</a:t>
            </a:r>
          </a:p>
          <a:p>
            <a:r>
              <a:rPr lang="en-US" altLang="zh-TW" sz="3200" dirty="0">
                <a:latin typeface="Times New Roman" panose="02020603050405020304" pitchFamily="18" charset="0"/>
                <a:cs typeface="Times New Roman" panose="02020603050405020304" pitchFamily="18" charset="0"/>
              </a:rPr>
              <a:t>Roughness</a:t>
            </a:r>
          </a:p>
          <a:p>
            <a:r>
              <a:rPr lang="en-US" altLang="zh-TW" sz="3200" dirty="0">
                <a:latin typeface="Times New Roman" panose="02020603050405020304" pitchFamily="18" charset="0"/>
                <a:cs typeface="Times New Roman" panose="02020603050405020304" pitchFamily="18" charset="0"/>
              </a:rPr>
              <a:t>Regularity</a:t>
            </a:r>
          </a:p>
          <a:p>
            <a:r>
              <a:rPr lang="en-US" altLang="zh-TW" sz="3200" dirty="0">
                <a:latin typeface="Times New Roman" panose="02020603050405020304" pitchFamily="18" charset="0"/>
                <a:cs typeface="Times New Roman" panose="02020603050405020304" pitchFamily="18" charset="0"/>
              </a:rPr>
              <a:t>Smoothness</a:t>
            </a:r>
          </a:p>
        </p:txBody>
      </p:sp>
      <p:sp>
        <p:nvSpPr>
          <p:cNvPr id="6" name="投影片編號版面配置區 5">
            <a:extLst>
              <a:ext uri="{FF2B5EF4-FFF2-40B4-BE49-F238E27FC236}">
                <a16:creationId xmlns:a16="http://schemas.microsoft.com/office/drawing/2014/main" id="{D1EB7AE5-F202-49BB-9D42-F1D5856F829F}"/>
              </a:ext>
            </a:extLst>
          </p:cNvPr>
          <p:cNvSpPr>
            <a:spLocks noGrp="1"/>
          </p:cNvSpPr>
          <p:nvPr>
            <p:ph type="sldNum" sz="quarter" idx="12"/>
          </p:nvPr>
        </p:nvSpPr>
        <p:spPr/>
        <p:txBody>
          <a:bodyPr/>
          <a:lstStyle/>
          <a:p>
            <a:r>
              <a:rPr lang="en-US" altLang="zh-TW" dirty="0"/>
              <a:t>12</a:t>
            </a:r>
            <a:endParaRPr lang="zh-TW" alt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71" t="7642" r="3415" b="4651"/>
          <a:stretch/>
        </p:blipFill>
        <p:spPr>
          <a:xfrm>
            <a:off x="6906491" y="2823051"/>
            <a:ext cx="3132858" cy="186671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779" t="3205" r="3415" b="4079"/>
          <a:stretch/>
        </p:blipFill>
        <p:spPr>
          <a:xfrm>
            <a:off x="6906491" y="2553305"/>
            <a:ext cx="3075620" cy="23460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196" y="2553305"/>
            <a:ext cx="3383565" cy="224668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3973" r="43939"/>
          <a:stretch/>
        </p:blipFill>
        <p:spPr>
          <a:xfrm>
            <a:off x="6793279" y="2577228"/>
            <a:ext cx="3302043" cy="2187603"/>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18525" b="21545"/>
          <a:stretch/>
        </p:blipFill>
        <p:spPr>
          <a:xfrm>
            <a:off x="6793279" y="2547508"/>
            <a:ext cx="3337778" cy="244923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858" y="2591210"/>
            <a:ext cx="3838123" cy="2250346"/>
          </a:xfrm>
          <a:prstGeom prst="rect">
            <a:avLst/>
          </a:prstGeom>
        </p:spPr>
      </p:pic>
    </p:spTree>
    <p:extLst>
      <p:ext uri="{BB962C8B-B14F-4D97-AF65-F5344CB8AC3E}">
        <p14:creationId xmlns:p14="http://schemas.microsoft.com/office/powerpoint/2010/main" val="111628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1E4F880B-E1DE-4F3D-A238-8D8BDF770585}"/>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3" name="內容版面配置區 2">
            <a:extLst>
              <a:ext uri="{FF2B5EF4-FFF2-40B4-BE49-F238E27FC236}">
                <a16:creationId xmlns:a16="http://schemas.microsoft.com/office/drawing/2014/main" id="{35BC2D98-E6AB-4190-9560-BB2987AB890E}"/>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Step1: </a:t>
            </a:r>
            <a:r>
              <a:rPr lang="en-US" altLang="zh-TW" sz="3200" dirty="0">
                <a:latin typeface="Times New Roman" panose="02020603050405020304" pitchFamily="18" charset="0"/>
                <a:cs typeface="Times New Roman" panose="02020603050405020304" pitchFamily="18" charset="0"/>
              </a:rPr>
              <a:t>Choose a region from the original texture sample image as the initial region.</a:t>
            </a:r>
          </a:p>
        </p:txBody>
      </p:sp>
      <p:sp>
        <p:nvSpPr>
          <p:cNvPr id="2" name="投影片編號版面配置區 1">
            <a:extLst>
              <a:ext uri="{FF2B5EF4-FFF2-40B4-BE49-F238E27FC236}">
                <a16:creationId xmlns:a16="http://schemas.microsoft.com/office/drawing/2014/main" id="{65D2843F-9B38-4B11-87A9-E9CC45DAFD6D}"/>
              </a:ext>
            </a:extLst>
          </p:cNvPr>
          <p:cNvSpPr>
            <a:spLocks noGrp="1"/>
          </p:cNvSpPr>
          <p:nvPr>
            <p:ph type="sldNum" sz="quarter" idx="12"/>
          </p:nvPr>
        </p:nvSpPr>
        <p:spPr/>
        <p:txBody>
          <a:bodyPr/>
          <a:lstStyle/>
          <a:p>
            <a:r>
              <a:rPr lang="en-US" altLang="zh-TW" dirty="0"/>
              <a:t>129</a:t>
            </a:r>
            <a:endParaRPr lang="zh-TW" altLang="en-US" dirty="0"/>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26494"/>
            <a:ext cx="714475" cy="714475"/>
          </a:xfrm>
          <a:prstGeom prst="rect">
            <a:avLst/>
          </a:prstGeom>
        </p:spPr>
      </p:pic>
      <p:sp>
        <p:nvSpPr>
          <p:cNvPr id="20" name="矩形 19"/>
          <p:cNvSpPr/>
          <p:nvPr/>
        </p:nvSpPr>
        <p:spPr>
          <a:xfrm>
            <a:off x="3991829" y="5357211"/>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45387"/>
            <a:ext cx="1876687" cy="1876687"/>
          </a:xfrm>
          <a:prstGeom prst="rect">
            <a:avLst/>
          </a:prstGeom>
        </p:spPr>
      </p:pic>
      <p:sp>
        <p:nvSpPr>
          <p:cNvPr id="14" name="弧形箭號 (下彎) 13"/>
          <p:cNvSpPr/>
          <p:nvPr/>
        </p:nvSpPr>
        <p:spPr>
          <a:xfrm rot="20653846">
            <a:off x="3840816" y="3705100"/>
            <a:ext cx="3020842"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63905"/>
            <a:ext cx="316048" cy="342726"/>
          </a:xfrm>
          <a:prstGeom prst="rect">
            <a:avLst/>
          </a:prstGeom>
        </p:spPr>
      </p:pic>
      <p:sp>
        <p:nvSpPr>
          <p:cNvPr id="9" name="矩形 8"/>
          <p:cNvSpPr/>
          <p:nvPr/>
        </p:nvSpPr>
        <p:spPr>
          <a:xfrm>
            <a:off x="6708754" y="4560024"/>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448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3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5" name="內容版面配置區 2">
            <a:extLst>
              <a:ext uri="{FF2B5EF4-FFF2-40B4-BE49-F238E27FC236}">
                <a16:creationId xmlns:a16="http://schemas.microsoft.com/office/drawing/2014/main" id="{49EE935E-4FB9-4C44-A03C-5DFB8831F076}"/>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Step2: </a:t>
            </a:r>
            <a:r>
              <a:rPr lang="en-US" altLang="zh-TW" sz="3200" dirty="0">
                <a:latin typeface="Times New Roman" panose="02020603050405020304" pitchFamily="18" charset="0"/>
                <a:cs typeface="Times New Roman" panose="02020603050405020304" pitchFamily="18" charset="0"/>
              </a:rPr>
              <a:t>Find the region with the similar edges in the original image.</a:t>
            </a:r>
          </a:p>
        </p:txBody>
      </p:sp>
      <p:sp>
        <p:nvSpPr>
          <p:cNvPr id="3" name="投影片編號版面配置區 2">
            <a:extLst>
              <a:ext uri="{FF2B5EF4-FFF2-40B4-BE49-F238E27FC236}">
                <a16:creationId xmlns:a16="http://schemas.microsoft.com/office/drawing/2014/main" id="{88C83C43-D95D-4994-8A19-5AA868598559}"/>
              </a:ext>
            </a:extLst>
          </p:cNvPr>
          <p:cNvSpPr>
            <a:spLocks noGrp="1"/>
          </p:cNvSpPr>
          <p:nvPr>
            <p:ph type="sldNum" sz="quarter" idx="12"/>
          </p:nvPr>
        </p:nvSpPr>
        <p:spPr/>
        <p:txBody>
          <a:bodyPr/>
          <a:lstStyle/>
          <a:p>
            <a:r>
              <a:rPr lang="en-US" altLang="zh-TW" dirty="0"/>
              <a:t>130</a:t>
            </a:r>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19514"/>
            <a:ext cx="714475" cy="714475"/>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38407"/>
            <a:ext cx="1876687" cy="1876687"/>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56925"/>
            <a:ext cx="316048" cy="342726"/>
          </a:xfrm>
          <a:prstGeom prst="rect">
            <a:avLst/>
          </a:prstGeom>
        </p:spPr>
      </p:pic>
      <p:sp>
        <p:nvSpPr>
          <p:cNvPr id="9" name="矩形 8"/>
          <p:cNvSpPr/>
          <p:nvPr/>
        </p:nvSpPr>
        <p:spPr>
          <a:xfrm>
            <a:off x="6962386" y="4553044"/>
            <a:ext cx="93947"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弧形箭號 (下彎) 13"/>
          <p:cNvSpPr/>
          <p:nvPr/>
        </p:nvSpPr>
        <p:spPr>
          <a:xfrm rot="20837048" flipH="1">
            <a:off x="4047029" y="3694847"/>
            <a:ext cx="2895116" cy="1099319"/>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399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3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300"/>
                                        <p:tgtEl>
                                          <p:spTgt spid="9"/>
                                        </p:tgtEl>
                                      </p:cBhvr>
                                    </p:animEffect>
                                    <p:set>
                                      <p:cBhvr>
                                        <p:cTn id="17" dur="1" fill="hold">
                                          <p:stCondLst>
                                            <p:cond delay="299"/>
                                          </p:stCondLst>
                                        </p:cTn>
                                        <p:tgtEl>
                                          <p:spTgt spid="9"/>
                                        </p:tgtEl>
                                        <p:attrNameLst>
                                          <p:attrName>style.visibility</p:attrName>
                                        </p:attrNameLst>
                                      </p:cBhvr>
                                      <p:to>
                                        <p:strVal val="hidden"/>
                                      </p:to>
                                    </p:set>
                                  </p:childTnLst>
                                </p:cTn>
                              </p:par>
                              <p:par>
                                <p:cTn id="18" presetID="22" presetClass="exit" presetSubtype="2" fill="hold" grpId="1" nodeType="withEffect">
                                  <p:stCondLst>
                                    <p:cond delay="0"/>
                                  </p:stCondLst>
                                  <p:childTnLst>
                                    <p:animEffect transition="out" filter="wipe(right)">
                                      <p:cBhvr>
                                        <p:cTn id="19" dur="300"/>
                                        <p:tgtEl>
                                          <p:spTgt spid="14"/>
                                        </p:tgtEl>
                                      </p:cBhvr>
                                    </p:animEffect>
                                    <p:set>
                                      <p:cBhvr>
                                        <p:cTn id="20" dur="1" fill="hold">
                                          <p:stCondLst>
                                            <p:cond delay="2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5" name="內容版面配置區 2">
            <a:extLst>
              <a:ext uri="{FF2B5EF4-FFF2-40B4-BE49-F238E27FC236}">
                <a16:creationId xmlns:a16="http://schemas.microsoft.com/office/drawing/2014/main" id="{92F1F639-00E2-4896-A768-DF56CF4BC80A}"/>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Step3: </a:t>
            </a:r>
            <a:r>
              <a:rPr lang="en-US" altLang="zh-TW" sz="3200" dirty="0">
                <a:latin typeface="Times New Roman" panose="02020603050405020304" pitchFamily="18" charset="0"/>
                <a:cs typeface="Times New Roman" panose="02020603050405020304" pitchFamily="18" charset="0"/>
              </a:rPr>
              <a:t>Paste it on the result image.</a:t>
            </a:r>
          </a:p>
        </p:txBody>
      </p:sp>
      <p:sp>
        <p:nvSpPr>
          <p:cNvPr id="2" name="投影片編號版面配置區 1">
            <a:extLst>
              <a:ext uri="{FF2B5EF4-FFF2-40B4-BE49-F238E27FC236}">
                <a16:creationId xmlns:a16="http://schemas.microsoft.com/office/drawing/2014/main" id="{F96AD342-A40E-4616-81DA-C9066E6A2C5B}"/>
              </a:ext>
            </a:extLst>
          </p:cNvPr>
          <p:cNvSpPr>
            <a:spLocks noGrp="1"/>
          </p:cNvSpPr>
          <p:nvPr>
            <p:ph type="sldNum" sz="quarter" idx="12"/>
          </p:nvPr>
        </p:nvSpPr>
        <p:spPr/>
        <p:txBody>
          <a:bodyPr/>
          <a:lstStyle/>
          <a:p>
            <a:r>
              <a:rPr lang="en-US" altLang="zh-TW" dirty="0"/>
              <a:t>131</a:t>
            </a:r>
            <a:endParaRPr lang="zh-TW" altLang="en-US"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5" y="4479665"/>
            <a:ext cx="1876687" cy="1876687"/>
          </a:xfrm>
          <a:prstGeom prst="rect">
            <a:avLst/>
          </a:prstGeom>
        </p:spPr>
      </p:pic>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21947" t="17245" r="31715" b="35313"/>
          <a:stretch/>
        </p:blipFill>
        <p:spPr>
          <a:xfrm>
            <a:off x="7047714" y="4498184"/>
            <a:ext cx="331077" cy="338959"/>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060772"/>
            <a:ext cx="714475" cy="714475"/>
          </a:xfrm>
          <a:prstGeom prst="rect">
            <a:avLst/>
          </a:prstGeom>
        </p:spPr>
      </p:pic>
      <p:sp>
        <p:nvSpPr>
          <p:cNvPr id="20" name="矩形 19"/>
          <p:cNvSpPr/>
          <p:nvPr/>
        </p:nvSpPr>
        <p:spPr>
          <a:xfrm>
            <a:off x="4129777" y="5187675"/>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弧形箭號 (下彎) 13"/>
          <p:cNvSpPr/>
          <p:nvPr/>
        </p:nvSpPr>
        <p:spPr>
          <a:xfrm rot="20840541">
            <a:off x="4042396" y="3566739"/>
            <a:ext cx="3173148"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4">
            <a:extLst>
              <a:ext uri="{28A0092B-C50C-407E-A947-70E740481C1C}">
                <a14:useLocalDpi xmlns:a14="http://schemas.microsoft.com/office/drawing/2010/main" val="0"/>
              </a:ext>
            </a:extLst>
          </a:blip>
          <a:srcRect l="4558" t="32835" r="51207" b="19196"/>
          <a:stretch/>
        </p:blipFill>
        <p:spPr>
          <a:xfrm>
            <a:off x="6731665" y="4498183"/>
            <a:ext cx="316048" cy="342726"/>
          </a:xfrm>
          <a:prstGeom prst="rect">
            <a:avLst/>
          </a:prstGeom>
        </p:spPr>
      </p:pic>
      <p:sp>
        <p:nvSpPr>
          <p:cNvPr id="9" name="矩形 8"/>
          <p:cNvSpPr/>
          <p:nvPr/>
        </p:nvSpPr>
        <p:spPr>
          <a:xfrm>
            <a:off x="7020183" y="4487548"/>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2556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300"/>
                                        <p:tgtEl>
                                          <p:spTgt spid="12"/>
                                        </p:tgtEl>
                                      </p:cBhvr>
                                    </p:animEffect>
                                    <p:set>
                                      <p:cBhvr>
                                        <p:cTn id="33" dur="1" fill="hold">
                                          <p:stCondLst>
                                            <p:cond delay="2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
                                        <p:tgtEl>
                                          <p:spTgt spid="7"/>
                                        </p:tgtEl>
                                      </p:cBhvr>
                                    </p:animEffect>
                                    <p:set>
                                      <p:cBhvr>
                                        <p:cTn id="36" dur="1" fill="hold">
                                          <p:stCondLst>
                                            <p:cond delay="2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
                                        <p:tgtEl>
                                          <p:spTgt spid="30"/>
                                        </p:tgtEl>
                                      </p:cBhvr>
                                    </p:animEffect>
                                    <p:set>
                                      <p:cBhvr>
                                        <p:cTn id="39" dur="1" fill="hold">
                                          <p:stCondLst>
                                            <p:cond delay="2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1" name="內容版面配置區 2">
            <a:extLst>
              <a:ext uri="{FF2B5EF4-FFF2-40B4-BE49-F238E27FC236}">
                <a16:creationId xmlns:a16="http://schemas.microsoft.com/office/drawing/2014/main" id="{45610544-07D7-4BE1-A51F-0F9EAB54FF25}"/>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Step4: </a:t>
            </a:r>
            <a:r>
              <a:rPr lang="en-US" altLang="zh-TW" sz="3200" dirty="0">
                <a:latin typeface="Times New Roman" panose="02020603050405020304" pitchFamily="18" charset="0"/>
                <a:cs typeface="Times New Roman" panose="02020603050405020304" pitchFamily="18" charset="0"/>
              </a:rPr>
              <a:t>Back to Step2 and repeat.</a:t>
            </a:r>
          </a:p>
        </p:txBody>
      </p:sp>
      <p:sp>
        <p:nvSpPr>
          <p:cNvPr id="3" name="投影片編號版面配置區 2">
            <a:extLst>
              <a:ext uri="{FF2B5EF4-FFF2-40B4-BE49-F238E27FC236}">
                <a16:creationId xmlns:a16="http://schemas.microsoft.com/office/drawing/2014/main" id="{3E24E449-5FC4-488D-BF9B-9D6BA3750AC6}"/>
              </a:ext>
            </a:extLst>
          </p:cNvPr>
          <p:cNvSpPr>
            <a:spLocks noGrp="1"/>
          </p:cNvSpPr>
          <p:nvPr>
            <p:ph type="sldNum" sz="quarter" idx="12"/>
          </p:nvPr>
        </p:nvSpPr>
        <p:spPr/>
        <p:txBody>
          <a:bodyPr/>
          <a:lstStyle/>
          <a:p>
            <a:r>
              <a:rPr lang="en-US" altLang="zh-TW" dirty="0"/>
              <a:t>132</a:t>
            </a:r>
            <a:endParaRPr lang="zh-TW" altLang="en-US"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4" y="4584678"/>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165785"/>
            <a:ext cx="714475" cy="714475"/>
          </a:xfrm>
          <a:prstGeom prst="rect">
            <a:avLst/>
          </a:prstGeom>
        </p:spPr>
      </p:pic>
    </p:spTree>
    <p:extLst>
      <p:ext uri="{BB962C8B-B14F-4D97-AF65-F5344CB8AC3E}">
        <p14:creationId xmlns:p14="http://schemas.microsoft.com/office/powerpoint/2010/main" val="39277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A32143D0-A55B-4BA4-AAA7-E1AD1F54DC2B}"/>
              </a:ext>
            </a:extLst>
          </p:cNvPr>
          <p:cNvSpPr>
            <a:spLocks noGrp="1"/>
          </p:cNvSpPr>
          <p:nvPr>
            <p:ph type="sldNum" sz="quarter" idx="12"/>
          </p:nvPr>
        </p:nvSpPr>
        <p:spPr/>
        <p:txBody>
          <a:bodyPr/>
          <a:lstStyle/>
          <a:p>
            <a:r>
              <a:rPr lang="en-US" altLang="zh-TW" dirty="0"/>
              <a:t>133</a:t>
            </a:r>
            <a:endParaRPr lang="zh-TW" altLang="en-US"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13" y="2109826"/>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501" y="2690933"/>
            <a:ext cx="714475" cy="714475"/>
          </a:xfrm>
          <a:prstGeom prst="rect">
            <a:avLst/>
          </a:prstGeom>
        </p:spPr>
      </p:pic>
      <p:sp>
        <p:nvSpPr>
          <p:cNvPr id="4" name="向下箭號 3"/>
          <p:cNvSpPr/>
          <p:nvPr/>
        </p:nvSpPr>
        <p:spPr>
          <a:xfrm>
            <a:off x="7423874" y="4110154"/>
            <a:ext cx="180561" cy="36452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p:cNvGrpSpPr/>
          <p:nvPr/>
        </p:nvGrpSpPr>
        <p:grpSpPr>
          <a:xfrm>
            <a:off x="6575813" y="4598323"/>
            <a:ext cx="1876687" cy="1875600"/>
            <a:chOff x="5051812" y="4728163"/>
            <a:chExt cx="1876687" cy="1875600"/>
          </a:xfrm>
        </p:grpSpPr>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812" y="4728163"/>
              <a:ext cx="1866605" cy="1872000"/>
            </a:xfrm>
            <a:prstGeom prst="rect">
              <a:avLst/>
            </a:prstGeom>
          </p:spPr>
        </p:pic>
        <p:sp>
          <p:nvSpPr>
            <p:cNvPr id="6" name="矩形 5"/>
            <p:cNvSpPr/>
            <p:nvPr/>
          </p:nvSpPr>
          <p:spPr>
            <a:xfrm>
              <a:off x="5052899" y="4728163"/>
              <a:ext cx="1875600" cy="1875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文字方塊 13"/>
          <p:cNvSpPr txBox="1"/>
          <p:nvPr/>
        </p:nvSpPr>
        <p:spPr>
          <a:xfrm>
            <a:off x="5019098" y="4105350"/>
            <a:ext cx="2325252" cy="369332"/>
          </a:xfrm>
          <a:prstGeom prst="rect">
            <a:avLst/>
          </a:prstGeom>
          <a:noFill/>
        </p:spPr>
        <p:txBody>
          <a:bodyPr wrap="none" rtlCol="0">
            <a:spAutoFit/>
          </a:bodyPr>
          <a:lstStyle/>
          <a:p>
            <a:r>
              <a:rPr lang="en-US" altLang="zh-TW" dirty="0"/>
              <a:t>Boundary optimization</a:t>
            </a:r>
            <a:endParaRPr lang="zh-TW" altLang="en-US" dirty="0"/>
          </a:p>
        </p:txBody>
      </p:sp>
    </p:spTree>
    <p:extLst>
      <p:ext uri="{BB962C8B-B14F-4D97-AF65-F5344CB8AC3E}">
        <p14:creationId xmlns:p14="http://schemas.microsoft.com/office/powerpoint/2010/main" val="5737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300"/>
                                        <p:tgtEl>
                                          <p:spTgt spid="4"/>
                                        </p:tgtEl>
                                      </p:cBhvr>
                                    </p:animEffect>
                                    <p:set>
                                      <p:cBhvr>
                                        <p:cTn id="18" dur="1" fill="hold">
                                          <p:stCondLst>
                                            <p:cond delay="2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300"/>
                                        <p:tgtEl>
                                          <p:spTgt spid="7"/>
                                        </p:tgtEl>
                                      </p:cBhvr>
                                    </p:animEffect>
                                    <p:set>
                                      <p:cBhvr>
                                        <p:cTn id="21" dur="1" fill="hold">
                                          <p:stCondLst>
                                            <p:cond delay="2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300"/>
                                        <p:tgtEl>
                                          <p:spTgt spid="14"/>
                                        </p:tgtEl>
                                      </p:cBhvr>
                                    </p:animEffect>
                                    <p:set>
                                      <p:cBhvr>
                                        <p:cTn id="24" dur="1" fill="hold">
                                          <p:stCondLst>
                                            <p:cond delay="2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300"/>
                                        <p:tgtEl>
                                          <p:spTgt spid="2"/>
                                        </p:tgtEl>
                                      </p:cBhvr>
                                    </p:animEffect>
                                    <p:set>
                                      <p:cBhvr>
                                        <p:cTn id="27" dur="1" fill="hold">
                                          <p:stCondLst>
                                            <p:cond delay="2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300"/>
                                        <p:tgtEl>
                                          <p:spTgt spid="19"/>
                                        </p:tgtEl>
                                      </p:cBhvr>
                                    </p:animEffect>
                                    <p:set>
                                      <p:cBhvr>
                                        <p:cTn id="30" dur="1" fill="hold">
                                          <p:stCondLst>
                                            <p:cond delay="2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80809B-7304-483A-8FBE-CB4CD6D4220E}"/>
              </a:ext>
            </a:extLst>
          </p:cNvPr>
          <p:cNvSpPr>
            <a:spLocks noGrp="1"/>
          </p:cNvSpPr>
          <p:nvPr>
            <p:ph type="sldNum" sz="quarter" idx="12"/>
          </p:nvPr>
        </p:nvSpPr>
        <p:spPr/>
        <p:txBody>
          <a:bodyPr/>
          <a:lstStyle/>
          <a:p>
            <a:r>
              <a:rPr lang="en-US" altLang="zh-TW" dirty="0"/>
              <a:t>134</a:t>
            </a:r>
            <a:endParaRPr lang="zh-TW" altLang="en-US" dirty="0"/>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t>More result</a:t>
            </a:r>
            <a:endParaRPr lang="zh-TW" altLang="en-US" sz="3200" dirty="0"/>
          </a:p>
        </p:txBody>
      </p:sp>
      <p:pic>
        <p:nvPicPr>
          <p:cNvPr id="19" name="圖片 18"/>
          <p:cNvPicPr>
            <a:picLocks noChangeAspect="1"/>
          </p:cNvPicPr>
          <p:nvPr/>
        </p:nvPicPr>
        <p:blipFill rotWithShape="1">
          <a:blip r:embed="rId3"/>
          <a:srcRect l="5253" t="21694" r="73629" b="48092"/>
          <a:stretch/>
        </p:blipFill>
        <p:spPr>
          <a:xfrm>
            <a:off x="2957945" y="2562776"/>
            <a:ext cx="1648692" cy="1614370"/>
          </a:xfrm>
          <a:prstGeom prst="rect">
            <a:avLst/>
          </a:prstGeom>
        </p:spPr>
      </p:pic>
      <p:pic>
        <p:nvPicPr>
          <p:cNvPr id="22" name="圖片 21"/>
          <p:cNvPicPr>
            <a:picLocks noChangeAspect="1"/>
          </p:cNvPicPr>
          <p:nvPr/>
        </p:nvPicPr>
        <p:blipFill rotWithShape="1">
          <a:blip r:embed="rId3"/>
          <a:srcRect l="28775" t="21694" r="50107" b="48092"/>
          <a:stretch/>
        </p:blipFill>
        <p:spPr>
          <a:xfrm>
            <a:off x="4696694" y="2562776"/>
            <a:ext cx="1648692" cy="1614370"/>
          </a:xfrm>
          <a:prstGeom prst="rect">
            <a:avLst/>
          </a:prstGeom>
        </p:spPr>
      </p:pic>
      <p:pic>
        <p:nvPicPr>
          <p:cNvPr id="23" name="圖片 22"/>
          <p:cNvPicPr>
            <a:picLocks noChangeAspect="1"/>
          </p:cNvPicPr>
          <p:nvPr/>
        </p:nvPicPr>
        <p:blipFill rotWithShape="1">
          <a:blip r:embed="rId3"/>
          <a:srcRect l="52643" t="21694" r="26238" b="48092"/>
          <a:stretch/>
        </p:blipFill>
        <p:spPr>
          <a:xfrm>
            <a:off x="6421589" y="2562776"/>
            <a:ext cx="1648692" cy="1614370"/>
          </a:xfrm>
          <a:prstGeom prst="rect">
            <a:avLst/>
          </a:prstGeom>
        </p:spPr>
      </p:pic>
      <p:pic>
        <p:nvPicPr>
          <p:cNvPr id="24" name="圖片 23"/>
          <p:cNvPicPr>
            <a:picLocks noChangeAspect="1"/>
          </p:cNvPicPr>
          <p:nvPr/>
        </p:nvPicPr>
        <p:blipFill rotWithShape="1">
          <a:blip r:embed="rId3"/>
          <a:srcRect l="76934" t="21694" r="2657" b="48092"/>
          <a:stretch/>
        </p:blipFill>
        <p:spPr>
          <a:xfrm>
            <a:off x="8153399" y="2562774"/>
            <a:ext cx="1593281" cy="1614371"/>
          </a:xfrm>
          <a:prstGeom prst="rect">
            <a:avLst/>
          </a:prstGeom>
        </p:spPr>
      </p:pic>
      <p:pic>
        <p:nvPicPr>
          <p:cNvPr id="25" name="圖片 24"/>
          <p:cNvPicPr>
            <a:picLocks noChangeAspect="1"/>
          </p:cNvPicPr>
          <p:nvPr/>
        </p:nvPicPr>
        <p:blipFill rotWithShape="1">
          <a:blip r:embed="rId3"/>
          <a:srcRect l="1849" t="7022" r="91217" b="82796"/>
          <a:stretch/>
        </p:blipFill>
        <p:spPr>
          <a:xfrm>
            <a:off x="1918855" y="2333710"/>
            <a:ext cx="581890" cy="584775"/>
          </a:xfrm>
          <a:prstGeom prst="rect">
            <a:avLst/>
          </a:prstGeom>
        </p:spPr>
      </p:pic>
      <p:pic>
        <p:nvPicPr>
          <p:cNvPr id="26" name="圖片 25"/>
          <p:cNvPicPr>
            <a:picLocks noChangeAspect="1"/>
          </p:cNvPicPr>
          <p:nvPr/>
        </p:nvPicPr>
        <p:blipFill rotWithShape="1">
          <a:blip r:embed="rId3"/>
          <a:srcRect l="9899" t="68132" r="62603" b="2856"/>
          <a:stretch/>
        </p:blipFill>
        <p:spPr>
          <a:xfrm>
            <a:off x="2952542" y="4782634"/>
            <a:ext cx="2298332" cy="1659729"/>
          </a:xfrm>
          <a:prstGeom prst="rect">
            <a:avLst/>
          </a:prstGeom>
        </p:spPr>
      </p:pic>
      <p:pic>
        <p:nvPicPr>
          <p:cNvPr id="27" name="圖片 26"/>
          <p:cNvPicPr>
            <a:picLocks noChangeAspect="1"/>
          </p:cNvPicPr>
          <p:nvPr/>
        </p:nvPicPr>
        <p:blipFill rotWithShape="1">
          <a:blip r:embed="rId3"/>
          <a:srcRect l="40023" t="68132" r="33285" b="2856"/>
          <a:stretch/>
        </p:blipFill>
        <p:spPr>
          <a:xfrm>
            <a:off x="5382491" y="4782634"/>
            <a:ext cx="2230944" cy="1659728"/>
          </a:xfrm>
          <a:prstGeom prst="rect">
            <a:avLst/>
          </a:prstGeom>
        </p:spPr>
      </p:pic>
      <p:pic>
        <p:nvPicPr>
          <p:cNvPr id="28" name="圖片 27"/>
          <p:cNvPicPr>
            <a:picLocks noChangeAspect="1"/>
          </p:cNvPicPr>
          <p:nvPr/>
        </p:nvPicPr>
        <p:blipFill rotWithShape="1">
          <a:blip r:embed="rId3"/>
          <a:srcRect l="70212" t="68132" r="3097" b="2856"/>
          <a:stretch/>
        </p:blipFill>
        <p:spPr>
          <a:xfrm>
            <a:off x="7751254" y="4782634"/>
            <a:ext cx="2230944" cy="1659727"/>
          </a:xfrm>
          <a:prstGeom prst="rect">
            <a:avLst/>
          </a:prstGeom>
        </p:spPr>
      </p:pic>
      <p:pic>
        <p:nvPicPr>
          <p:cNvPr id="29" name="圖片 28"/>
          <p:cNvPicPr>
            <a:picLocks noChangeAspect="1"/>
          </p:cNvPicPr>
          <p:nvPr/>
        </p:nvPicPr>
        <p:blipFill rotWithShape="1">
          <a:blip r:embed="rId3"/>
          <a:srcRect l="1798" t="56642" r="89121" b="34279"/>
          <a:stretch/>
        </p:blipFill>
        <p:spPr>
          <a:xfrm>
            <a:off x="1801091" y="4590876"/>
            <a:ext cx="762000" cy="521451"/>
          </a:xfrm>
          <a:prstGeom prst="rect">
            <a:avLst/>
          </a:prstGeom>
        </p:spPr>
      </p:pic>
      <p:cxnSp>
        <p:nvCxnSpPr>
          <p:cNvPr id="4" name="直線單箭頭接點 3"/>
          <p:cNvCxnSpPr>
            <a:cxnSpLocks/>
          </p:cNvCxnSpPr>
          <p:nvPr/>
        </p:nvCxnSpPr>
        <p:spPr>
          <a:xfrm>
            <a:off x="5196174" y="4510887"/>
            <a:ext cx="511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文字方塊 4"/>
          <p:cNvSpPr txBox="1"/>
          <p:nvPr/>
        </p:nvSpPr>
        <p:spPr>
          <a:xfrm>
            <a:off x="2846306" y="4295224"/>
            <a:ext cx="2168094" cy="369332"/>
          </a:xfrm>
          <a:prstGeom prst="rect">
            <a:avLst/>
          </a:prstGeom>
          <a:noFill/>
        </p:spPr>
        <p:txBody>
          <a:bodyPr wrap="none" rtlCol="0">
            <a:spAutoFit/>
          </a:bodyPr>
          <a:lstStyle/>
          <a:p>
            <a:r>
              <a:rPr lang="en-US" altLang="zh-TW" dirty="0"/>
              <a:t>Increase window size</a:t>
            </a:r>
            <a:endParaRPr lang="zh-TW" altLang="en-US" dirty="0"/>
          </a:p>
        </p:txBody>
      </p:sp>
    </p:spTree>
    <p:extLst>
      <p:ext uri="{BB962C8B-B14F-4D97-AF65-F5344CB8AC3E}">
        <p14:creationId xmlns:p14="http://schemas.microsoft.com/office/powerpoint/2010/main" val="15531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3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300"/>
                                        <p:tgtEl>
                                          <p:spTgt spid="19"/>
                                        </p:tgtEl>
                                      </p:cBhvr>
                                    </p:animEffect>
                                  </p:childTnLst>
                                </p:cTn>
                              </p:par>
                              <p:par>
                                <p:cTn id="18" presetID="10" presetClass="entr" presetSubtype="0"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300"/>
                                        <p:tgtEl>
                                          <p:spTgt spid="22"/>
                                        </p:tgtEl>
                                      </p:cBhvr>
                                    </p:animEffect>
                                  </p:childTnLst>
                                </p:cTn>
                              </p:par>
                              <p:par>
                                <p:cTn id="21" presetID="10"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par>
                                <p:cTn id="24" presetID="10" presetClass="entr" presetSubtype="0" fill="hold" nodeType="withEffect">
                                  <p:stCondLst>
                                    <p:cond delay="15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3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00"/>
                                        <p:tgtEl>
                                          <p:spTgt spid="5"/>
                                        </p:tgtEl>
                                      </p:cBhvr>
                                    </p:animEffect>
                                  </p:childTnLst>
                                </p:cTn>
                              </p:par>
                              <p:par>
                                <p:cTn id="30" presetID="22" presetClass="entr" presetSubtype="8" fill="hold" nodeType="withEffect">
                                  <p:stCondLst>
                                    <p:cond delay="70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11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300"/>
                                        <p:tgtEl>
                                          <p:spTgt spid="26"/>
                                        </p:tgtEl>
                                      </p:cBhvr>
                                    </p:animEffect>
                                  </p:childTnLst>
                                </p:cTn>
                              </p:par>
                              <p:par>
                                <p:cTn id="43" presetID="10" presetClass="entr" presetSubtype="0" fill="hold" nodeType="withEffect">
                                  <p:stCondLst>
                                    <p:cond delay="5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300"/>
                                        <p:tgtEl>
                                          <p:spTgt spid="27"/>
                                        </p:tgtEl>
                                      </p:cBhvr>
                                    </p:animEffect>
                                  </p:childTnLst>
                                </p:cTn>
                              </p:par>
                              <p:par>
                                <p:cTn id="46" presetID="10" presetClass="entr" presetSubtype="0" fill="hold" nodeType="withEffect">
                                  <p:stCondLst>
                                    <p:cond delay="100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300"/>
                                        <p:tgtEl>
                                          <p:spTgt spid="25"/>
                                        </p:tgtEl>
                                      </p:cBhvr>
                                    </p:animEffect>
                                    <p:set>
                                      <p:cBhvr>
                                        <p:cTn id="53" dur="1" fill="hold">
                                          <p:stCondLst>
                                            <p:cond delay="299"/>
                                          </p:stCondLst>
                                        </p:cTn>
                                        <p:tgtEl>
                                          <p:spTgt spid="2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300"/>
                                        <p:tgtEl>
                                          <p:spTgt spid="19"/>
                                        </p:tgtEl>
                                      </p:cBhvr>
                                    </p:animEffect>
                                    <p:set>
                                      <p:cBhvr>
                                        <p:cTn id="56" dur="1" fill="hold">
                                          <p:stCondLst>
                                            <p:cond delay="2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300"/>
                                        <p:tgtEl>
                                          <p:spTgt spid="22"/>
                                        </p:tgtEl>
                                      </p:cBhvr>
                                    </p:animEffect>
                                    <p:set>
                                      <p:cBhvr>
                                        <p:cTn id="59" dur="1" fill="hold">
                                          <p:stCondLst>
                                            <p:cond delay="299"/>
                                          </p:stCondLst>
                                        </p:cTn>
                                        <p:tgtEl>
                                          <p:spTgt spid="2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300"/>
                                        <p:tgtEl>
                                          <p:spTgt spid="23"/>
                                        </p:tgtEl>
                                      </p:cBhvr>
                                    </p:animEffect>
                                    <p:set>
                                      <p:cBhvr>
                                        <p:cTn id="62" dur="1" fill="hold">
                                          <p:stCondLst>
                                            <p:cond delay="2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300"/>
                                        <p:tgtEl>
                                          <p:spTgt spid="24"/>
                                        </p:tgtEl>
                                      </p:cBhvr>
                                    </p:animEffect>
                                    <p:set>
                                      <p:cBhvr>
                                        <p:cTn id="65" dur="1" fill="hold">
                                          <p:stCondLst>
                                            <p:cond delay="299"/>
                                          </p:stCondLst>
                                        </p:cTn>
                                        <p:tgtEl>
                                          <p:spTgt spid="2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300"/>
                                        <p:tgtEl>
                                          <p:spTgt spid="5"/>
                                        </p:tgtEl>
                                      </p:cBhvr>
                                    </p:animEffect>
                                    <p:set>
                                      <p:cBhvr>
                                        <p:cTn id="68" dur="1" fill="hold">
                                          <p:stCondLst>
                                            <p:cond delay="2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300"/>
                                        <p:tgtEl>
                                          <p:spTgt spid="4"/>
                                        </p:tgtEl>
                                      </p:cBhvr>
                                    </p:animEffect>
                                    <p:set>
                                      <p:cBhvr>
                                        <p:cTn id="71" dur="1" fill="hold">
                                          <p:stCondLst>
                                            <p:cond delay="2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300"/>
                                        <p:tgtEl>
                                          <p:spTgt spid="29"/>
                                        </p:tgtEl>
                                      </p:cBhvr>
                                    </p:animEffect>
                                    <p:set>
                                      <p:cBhvr>
                                        <p:cTn id="74" dur="1" fill="hold">
                                          <p:stCondLst>
                                            <p:cond delay="2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300"/>
                                        <p:tgtEl>
                                          <p:spTgt spid="26"/>
                                        </p:tgtEl>
                                      </p:cBhvr>
                                    </p:animEffect>
                                    <p:set>
                                      <p:cBhvr>
                                        <p:cTn id="77" dur="1" fill="hold">
                                          <p:stCondLst>
                                            <p:cond delay="299"/>
                                          </p:stCondLst>
                                        </p:cTn>
                                        <p:tgtEl>
                                          <p:spTgt spid="2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300"/>
                                        <p:tgtEl>
                                          <p:spTgt spid="27"/>
                                        </p:tgtEl>
                                      </p:cBhvr>
                                    </p:animEffect>
                                    <p:set>
                                      <p:cBhvr>
                                        <p:cTn id="80" dur="1" fill="hold">
                                          <p:stCondLst>
                                            <p:cond delay="2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300"/>
                                        <p:tgtEl>
                                          <p:spTgt spid="28"/>
                                        </p:tgtEl>
                                      </p:cBhvr>
                                    </p:animEffect>
                                    <p:set>
                                      <p:cBhvr>
                                        <p:cTn id="83" dur="1" fill="hold">
                                          <p:stCondLst>
                                            <p:cond delay="2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3EB78B1-C2F0-4676-A182-C3FDB17A3255}"/>
              </a:ext>
            </a:extLst>
          </p:cNvPr>
          <p:cNvSpPr>
            <a:spLocks noGrp="1"/>
          </p:cNvSpPr>
          <p:nvPr>
            <p:ph type="sldNum" sz="quarter" idx="12"/>
          </p:nvPr>
        </p:nvSpPr>
        <p:spPr/>
        <p:txBody>
          <a:bodyPr/>
          <a:lstStyle/>
          <a:p>
            <a:r>
              <a:rPr lang="en-US" altLang="zh-TW" dirty="0"/>
              <a:t>135</a:t>
            </a:r>
            <a:endParaRPr lang="zh-TW" altLang="en-US" dirty="0"/>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latin typeface="Times New Roman" panose="02020603050405020304" pitchFamily="18" charset="0"/>
                <a:cs typeface="Times New Roman" panose="02020603050405020304" pitchFamily="18" charset="0"/>
              </a:rPr>
              <a:t>More result</a:t>
            </a:r>
            <a:endParaRPr lang="zh-TW" altLang="en-US" sz="3200" dirty="0">
              <a:latin typeface="Times New Roman" panose="02020603050405020304" pitchFamily="18" charset="0"/>
              <a:cs typeface="Times New Roman" panose="02020603050405020304" pitchFamily="18" charset="0"/>
            </a:endParaRPr>
          </a:p>
        </p:txBody>
      </p:sp>
      <p:pic>
        <p:nvPicPr>
          <p:cNvPr id="15" name="圖片 14"/>
          <p:cNvPicPr>
            <a:picLocks noChangeAspect="1"/>
          </p:cNvPicPr>
          <p:nvPr/>
        </p:nvPicPr>
        <p:blipFill rotWithShape="1">
          <a:blip r:embed="rId3"/>
          <a:srcRect l="2742" t="47126" r="54848" b="2188"/>
          <a:stretch/>
        </p:blipFill>
        <p:spPr>
          <a:xfrm>
            <a:off x="2355273" y="3837710"/>
            <a:ext cx="2784763" cy="2655163"/>
          </a:xfrm>
          <a:prstGeom prst="rect">
            <a:avLst/>
          </a:prstGeom>
        </p:spPr>
      </p:pic>
      <p:pic>
        <p:nvPicPr>
          <p:cNvPr id="16" name="圖片 15"/>
          <p:cNvPicPr>
            <a:picLocks noChangeAspect="1"/>
          </p:cNvPicPr>
          <p:nvPr/>
        </p:nvPicPr>
        <p:blipFill rotWithShape="1">
          <a:blip r:embed="rId3"/>
          <a:srcRect l="55135" t="46973" r="1506" b="2342"/>
          <a:stretch/>
        </p:blipFill>
        <p:spPr>
          <a:xfrm>
            <a:off x="7051966" y="3837711"/>
            <a:ext cx="2847107" cy="2655162"/>
          </a:xfrm>
          <a:prstGeom prst="rect">
            <a:avLst/>
          </a:prstGeom>
        </p:spPr>
      </p:pic>
      <p:pic>
        <p:nvPicPr>
          <p:cNvPr id="17" name="圖片 16"/>
          <p:cNvPicPr>
            <a:picLocks noChangeAspect="1"/>
          </p:cNvPicPr>
          <p:nvPr/>
        </p:nvPicPr>
        <p:blipFill rotWithShape="1">
          <a:blip r:embed="rId3"/>
          <a:srcRect l="69803" t="21545" r="17652" b="63154"/>
          <a:stretch/>
        </p:blipFill>
        <p:spPr>
          <a:xfrm>
            <a:off x="8084722" y="2343310"/>
            <a:ext cx="823751" cy="801459"/>
          </a:xfrm>
          <a:prstGeom prst="rect">
            <a:avLst/>
          </a:prstGeom>
        </p:spPr>
      </p:pic>
      <p:pic>
        <p:nvPicPr>
          <p:cNvPr id="18" name="圖片 17"/>
          <p:cNvPicPr>
            <a:picLocks noChangeAspect="1"/>
          </p:cNvPicPr>
          <p:nvPr/>
        </p:nvPicPr>
        <p:blipFill rotWithShape="1">
          <a:blip r:embed="rId3"/>
          <a:srcRect l="19192" t="21546" r="68261" b="63154"/>
          <a:stretch/>
        </p:blipFill>
        <p:spPr>
          <a:xfrm>
            <a:off x="3352799" y="2343310"/>
            <a:ext cx="823751" cy="801459"/>
          </a:xfrm>
          <a:prstGeom prst="rect">
            <a:avLst/>
          </a:prstGeom>
        </p:spPr>
      </p:pic>
      <p:sp>
        <p:nvSpPr>
          <p:cNvPr id="8" name="向下箭號 7"/>
          <p:cNvSpPr/>
          <p:nvPr/>
        </p:nvSpPr>
        <p:spPr>
          <a:xfrm>
            <a:off x="3625694"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下箭號 19"/>
          <p:cNvSpPr/>
          <p:nvPr/>
        </p:nvSpPr>
        <p:spPr>
          <a:xfrm>
            <a:off x="8350467"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122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3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300"/>
                                        <p:tgtEl>
                                          <p:spTgt spid="8"/>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300"/>
                                        <p:tgtEl>
                                          <p:spTgt spid="17"/>
                                        </p:tgtEl>
                                      </p:cBhvr>
                                    </p:animEffect>
                                  </p:childTnLst>
                                </p:cTn>
                              </p:par>
                            </p:childTnLst>
                          </p:cTn>
                        </p:par>
                        <p:par>
                          <p:cTn id="21" fill="hold">
                            <p:stCondLst>
                              <p:cond delay="300"/>
                            </p:stCondLst>
                            <p:childTnLst>
                              <p:par>
                                <p:cTn id="22" presetID="22"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300"/>
                                        <p:tgtEl>
                                          <p:spTgt spid="20"/>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03606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9" name="圓角矩形圖說文字 148"/>
          <p:cNvSpPr/>
          <p:nvPr/>
        </p:nvSpPr>
        <p:spPr>
          <a:xfrm flipH="1">
            <a:off x="7479978" y="1674788"/>
            <a:ext cx="1971336" cy="659053"/>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148" name="圓角矩形圖說文字 147"/>
          <p:cNvSpPr/>
          <p:nvPr/>
        </p:nvSpPr>
        <p:spPr>
          <a:xfrm flipH="1">
            <a:off x="7790022" y="1995515"/>
            <a:ext cx="2145676" cy="342230"/>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Shape from Texture</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3A5D633-82CD-4E45-BF71-4968B75C40E4}"/>
              </a:ext>
            </a:extLst>
          </p:cNvPr>
          <p:cNvSpPr>
            <a:spLocks noGrp="1"/>
          </p:cNvSpPr>
          <p:nvPr>
            <p:ph type="sldNum" sz="quarter" idx="12"/>
          </p:nvPr>
        </p:nvSpPr>
        <p:spPr/>
        <p:txBody>
          <a:bodyPr/>
          <a:lstStyle/>
          <a:p>
            <a:r>
              <a:rPr lang="en-US" altLang="zh-TW" dirty="0"/>
              <a:t>136</a:t>
            </a:r>
            <a:endParaRPr lang="zh-TW" altLang="en-US" dirty="0"/>
          </a:p>
        </p:txBody>
      </p:sp>
    </p:spTree>
    <p:extLst>
      <p:ext uri="{BB962C8B-B14F-4D97-AF65-F5344CB8AC3E}">
        <p14:creationId xmlns:p14="http://schemas.microsoft.com/office/powerpoint/2010/main" val="25955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9"/>
                                        </p:tgtEl>
                                        <p:attrNameLst>
                                          <p:attrName>ppt_y</p:attrName>
                                        </p:attrNameLst>
                                      </p:cBhvr>
                                      <p:tavLst>
                                        <p:tav tm="0">
                                          <p:val>
                                            <p:strVal val="#ppt_y"/>
                                          </p:val>
                                        </p:tav>
                                        <p:tav tm="100000">
                                          <p:val>
                                            <p:strVal val="#ppt_y"/>
                                          </p:val>
                                        </p:tav>
                                      </p:tavLst>
                                    </p:anim>
                                    <p:anim calcmode="lin" valueType="num">
                                      <p:cBhvr>
                                        <p:cTn id="27"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6"/>
                                        </p:tgtEl>
                                        <p:attrNameLst>
                                          <p:attrName>style.visibility</p:attrName>
                                        </p:attrNameLst>
                                      </p:cBhvr>
                                      <p:to>
                                        <p:strVal val="visible"/>
                                      </p:to>
                                    </p:set>
                                    <p:animEffect transition="in" filter="fade">
                                      <p:cBhvr>
                                        <p:cTn id="32" dur="300"/>
                                        <p:tgtEl>
                                          <p:spTgt spid="22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9"/>
                                        </p:tgtEl>
                                        <p:attrNameLst>
                                          <p:attrName>ppt_y</p:attrName>
                                        </p:attrNameLst>
                                      </p:cBhvr>
                                      <p:tavLst>
                                        <p:tav tm="0">
                                          <p:val>
                                            <p:strVal val="ppt_y"/>
                                          </p:val>
                                        </p:tav>
                                        <p:tav tm="100000">
                                          <p:val>
                                            <p:strVal val="ppt_y"/>
                                          </p:val>
                                        </p:tav>
                                      </p:tavLst>
                                    </p:anim>
                                    <p:anim calcmode="lin" valueType="num">
                                      <p:cBhvr>
                                        <p:cTn id="41"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9"/>
                                        </p:tgtEl>
                                      </p:cBhvr>
                                    </p:animEffect>
                                    <p:set>
                                      <p:cBhvr>
                                        <p:cTn id="44" dur="1" fill="hold">
                                          <p:stCondLst>
                                            <p:cond delay="199"/>
                                          </p:stCondLst>
                                        </p:cTn>
                                        <p:tgtEl>
                                          <p:spTgt spid="14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6"/>
                                        </p:tgtEl>
                                      </p:cBhvr>
                                    </p:animEffect>
                                    <p:set>
                                      <p:cBhvr>
                                        <p:cTn id="47" dur="1" fill="hold">
                                          <p:stCondLst>
                                            <p:cond delay="299"/>
                                          </p:stCondLst>
                                        </p:cTn>
                                        <p:tgtEl>
                                          <p:spTgt spid="22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85 -0.00069 L 0.03724 -0.00069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p:cTn id="5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8"/>
                                        </p:tgtEl>
                                        <p:attrNameLst>
                                          <p:attrName>ppt_y</p:attrName>
                                        </p:attrNameLst>
                                      </p:cBhvr>
                                      <p:tavLst>
                                        <p:tav tm="0">
                                          <p:val>
                                            <p:strVal val="#ppt_y"/>
                                          </p:val>
                                        </p:tav>
                                        <p:tav tm="100000">
                                          <p:val>
                                            <p:strVal val="#ppt_y"/>
                                          </p:val>
                                        </p:tav>
                                      </p:tavLst>
                                    </p:anim>
                                    <p:anim calcmode="lin" valueType="num">
                                      <p:cBhvr>
                                        <p:cTn id="5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5"/>
                                        </p:tgtEl>
                                        <p:attrNameLst>
                                          <p:attrName>style.visibility</p:attrName>
                                        </p:attrNameLst>
                                      </p:cBhvr>
                                      <p:to>
                                        <p:strVal val="visible"/>
                                      </p:to>
                                    </p:set>
                                    <p:animEffect transition="in" filter="fade">
                                      <p:cBhvr>
                                        <p:cTn id="60" dur="300"/>
                                        <p:tgtEl>
                                          <p:spTgt spid="22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8"/>
                                        </p:tgtEl>
                                        <p:attrNameLst>
                                          <p:attrName>ppt_y</p:attrName>
                                        </p:attrNameLst>
                                      </p:cBhvr>
                                      <p:tavLst>
                                        <p:tav tm="0">
                                          <p:val>
                                            <p:strVal val="ppt_y"/>
                                          </p:val>
                                        </p:tav>
                                        <p:tav tm="100000">
                                          <p:val>
                                            <p:strVal val="ppt_y"/>
                                          </p:val>
                                        </p:tav>
                                      </p:tavLst>
                                    </p:anim>
                                    <p:anim calcmode="lin" valueType="num">
                                      <p:cBhvr>
                                        <p:cTn id="69"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8"/>
                                        </p:tgtEl>
                                      </p:cBhvr>
                                    </p:animEffect>
                                    <p:set>
                                      <p:cBhvr>
                                        <p:cTn id="72" dur="1" fill="hold">
                                          <p:stCondLst>
                                            <p:cond delay="199"/>
                                          </p:stCondLst>
                                        </p:cTn>
                                        <p:tgtEl>
                                          <p:spTgt spid="14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5"/>
                                        </p:tgtEl>
                                      </p:cBhvr>
                                    </p:animEffect>
                                    <p:set>
                                      <p:cBhvr>
                                        <p:cTn id="75" dur="1" fill="hold">
                                          <p:stCondLst>
                                            <p:cond delay="299"/>
                                          </p:stCondLst>
                                        </p:cTn>
                                        <p:tgtEl>
                                          <p:spTgt spid="22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6" grpId="0" animBg="1"/>
      <p:bldP spid="226" grpId="1" animBg="1"/>
      <p:bldP spid="153" grpId="0" animBg="1"/>
      <p:bldP spid="153" grpId="1" animBg="1"/>
      <p:bldP spid="153" grpId="2" animBg="1"/>
      <p:bldP spid="149" grpId="0" animBg="1"/>
      <p:bldP spid="149" grpId="1" animBg="1"/>
      <p:bldP spid="149" grpId="2" animBg="1"/>
      <p:bldP spid="148" grpId="0" animBg="1"/>
      <p:bldP spid="148" grpId="1" animBg="1"/>
      <p:bldP spid="148" grpId="2"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49" y="1765699"/>
            <a:ext cx="8058150" cy="3778339"/>
          </a:xfrm>
        </p:spPr>
        <p:txBody>
          <a:bodyPr numCol="1">
            <a:normAutofit lnSpcReduction="10000"/>
          </a:bodyPr>
          <a:lstStyle/>
          <a:p>
            <a:r>
              <a:rPr lang="en-US" altLang="zh-TW" sz="3200" dirty="0">
                <a:latin typeface="Times New Roman" panose="02020603050405020304" pitchFamily="18" charset="0"/>
                <a:cs typeface="Times New Roman" panose="02020603050405020304" pitchFamily="18" charset="0"/>
              </a:rPr>
              <a:t>Using image texture gradients to estimate surface orientation of the observation 3D object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Assumption: the observed texture area no depth changes and no texture changes in observed texture area, and no sub-textures</a:t>
            </a:r>
          </a:p>
        </p:txBody>
      </p:sp>
      <p:sp>
        <p:nvSpPr>
          <p:cNvPr id="2" name="投影片編號版面配置區 1">
            <a:extLst>
              <a:ext uri="{FF2B5EF4-FFF2-40B4-BE49-F238E27FC236}">
                <a16:creationId xmlns:a16="http://schemas.microsoft.com/office/drawing/2014/main" id="{E4158839-78EB-4811-B73B-31EE3CD82386}"/>
              </a:ext>
            </a:extLst>
          </p:cNvPr>
          <p:cNvSpPr>
            <a:spLocks noGrp="1"/>
          </p:cNvSpPr>
          <p:nvPr>
            <p:ph type="sldNum" sz="quarter" idx="12"/>
          </p:nvPr>
        </p:nvSpPr>
        <p:spPr/>
        <p:txBody>
          <a:bodyPr/>
          <a:lstStyle/>
          <a:p>
            <a:r>
              <a:rPr lang="en-US" altLang="zh-TW" dirty="0"/>
              <a:t>137</a:t>
            </a:r>
            <a:endParaRPr lang="zh-TW" altLang="en-US" dirty="0"/>
          </a:p>
        </p:txBody>
      </p:sp>
    </p:spTree>
    <p:extLst>
      <p:ext uri="{BB962C8B-B14F-4D97-AF65-F5344CB8AC3E}">
        <p14:creationId xmlns:p14="http://schemas.microsoft.com/office/powerpoint/2010/main" val="35603519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7580" y="1731963"/>
            <a:ext cx="4107315" cy="4059237"/>
          </a:xfrm>
        </p:spPr>
      </p:pic>
      <p:sp>
        <p:nvSpPr>
          <p:cNvPr id="2" name="投影片編號版面配置區 1">
            <a:extLst>
              <a:ext uri="{FF2B5EF4-FFF2-40B4-BE49-F238E27FC236}">
                <a16:creationId xmlns:a16="http://schemas.microsoft.com/office/drawing/2014/main" id="{D2603E06-6A3E-45A9-95F7-60D6F7DDD809}"/>
              </a:ext>
            </a:extLst>
          </p:cNvPr>
          <p:cNvSpPr>
            <a:spLocks noGrp="1"/>
          </p:cNvSpPr>
          <p:nvPr>
            <p:ph type="sldNum" sz="quarter" idx="12"/>
          </p:nvPr>
        </p:nvSpPr>
        <p:spPr/>
        <p:txBody>
          <a:bodyPr/>
          <a:lstStyle/>
          <a:p>
            <a:r>
              <a:rPr lang="en-US" altLang="zh-TW" dirty="0"/>
              <a:t>138</a:t>
            </a:r>
            <a:endParaRPr lang="zh-TW" altLang="en-US" dirty="0"/>
          </a:p>
        </p:txBody>
      </p:sp>
    </p:spTree>
    <p:extLst>
      <p:ext uri="{BB962C8B-B14F-4D97-AF65-F5344CB8AC3E}">
        <p14:creationId xmlns:p14="http://schemas.microsoft.com/office/powerpoint/2010/main" val="1485823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69FF569-E865-9BF5-8620-2392906B36E7}"/>
              </a:ext>
            </a:extLst>
          </p:cNvPr>
          <p:cNvSpPr>
            <a:spLocks noGrp="1"/>
          </p:cNvSpPr>
          <p:nvPr>
            <p:ph type="title"/>
          </p:nvPr>
        </p:nvSpPr>
        <p:spPr>
          <a:xfrm>
            <a:off x="2096232" y="341683"/>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D1EB7AE5-F202-49BB-9D42-F1D5856F829F}"/>
              </a:ext>
            </a:extLst>
          </p:cNvPr>
          <p:cNvSpPr>
            <a:spLocks noGrp="1"/>
          </p:cNvSpPr>
          <p:nvPr>
            <p:ph type="sldNum" sz="quarter" idx="12"/>
          </p:nvPr>
        </p:nvSpPr>
        <p:spPr/>
        <p:txBody>
          <a:bodyPr/>
          <a:lstStyle/>
          <a:p>
            <a:r>
              <a:rPr lang="en-US" altLang="zh-TW" dirty="0"/>
              <a:t>13</a:t>
            </a:r>
            <a:endParaRPr lang="zh-TW" altLang="en-US" dirty="0"/>
          </a:p>
        </p:txBody>
      </p:sp>
      <p:sp>
        <p:nvSpPr>
          <p:cNvPr id="9" name="標題 1"/>
          <p:cNvSpPr txBox="1">
            <a:spLocks/>
          </p:cNvSpPr>
          <p:nvPr/>
        </p:nvSpPr>
        <p:spPr>
          <a:xfrm>
            <a:off x="4780879" y="1263543"/>
            <a:ext cx="4699182"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270" y="2511493"/>
            <a:ext cx="3275971" cy="218398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670"/>
          <a:stretch/>
        </p:blipFill>
        <p:spPr>
          <a:xfrm>
            <a:off x="6907389" y="1930125"/>
            <a:ext cx="2153784" cy="3252323"/>
          </a:xfrm>
          <a:prstGeom prst="rect">
            <a:avLst/>
          </a:prstGeom>
        </p:spPr>
      </p:pic>
      <p:pic>
        <p:nvPicPr>
          <p:cNvPr id="1026" name="Picture 2" descr="File:Stretching lineation.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4470" y="2491555"/>
            <a:ext cx="3199569" cy="2187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tled Texture | ClipPix ETC: Educational Photos for Students and Teac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729" y="2567621"/>
            <a:ext cx="2921104" cy="1943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kground,abstract,swirls,irregular,texture - free image from needpix.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2032" y="2466740"/>
            <a:ext cx="3018409" cy="2263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omparison between sketch of hummocky cross stratification by... |  Download Scientific Diagram"/>
          <p:cNvPicPr>
            <a:picLocks noChangeAspect="1" noChangeArrowheads="1"/>
          </p:cNvPicPr>
          <p:nvPr/>
        </p:nvPicPr>
        <p:blipFill rotWithShape="1">
          <a:blip r:embed="rId8">
            <a:extLst>
              <a:ext uri="{28A0092B-C50C-407E-A947-70E740481C1C}">
                <a14:useLocalDpi xmlns:a14="http://schemas.microsoft.com/office/drawing/2010/main" val="0"/>
              </a:ext>
            </a:extLst>
          </a:blip>
          <a:srcRect l="1184" t="45797" r="3010" b="-1"/>
          <a:stretch/>
        </p:blipFill>
        <p:spPr bwMode="auto">
          <a:xfrm>
            <a:off x="6124757" y="2533102"/>
            <a:ext cx="3719048" cy="2104109"/>
          </a:xfrm>
          <a:prstGeom prst="rect">
            <a:avLst/>
          </a:prstGeom>
          <a:noFill/>
          <a:extLst>
            <a:ext uri="{909E8E84-426E-40DD-AFC4-6F175D3DCCD1}">
              <a14:hiddenFill xmlns:a14="http://schemas.microsoft.com/office/drawing/2010/main">
                <a:solidFill>
                  <a:srgbClr val="FFFFFF"/>
                </a:solidFill>
              </a14:hiddenFill>
            </a:ext>
          </a:extLst>
        </p:spPr>
      </p:pic>
      <p:sp>
        <p:nvSpPr>
          <p:cNvPr id="11" name="內容版面配置區 2">
            <a:extLst>
              <a:ext uri="{FF2B5EF4-FFF2-40B4-BE49-F238E27FC236}">
                <a16:creationId xmlns:a16="http://schemas.microsoft.com/office/drawing/2014/main" id="{567D9265-3E62-07A5-CF35-E8300B082569}"/>
              </a:ext>
            </a:extLst>
          </p:cNvPr>
          <p:cNvSpPr>
            <a:spLocks noGrp="1"/>
          </p:cNvSpPr>
          <p:nvPr>
            <p:ph idx="1"/>
          </p:nvPr>
        </p:nvSpPr>
        <p:spPr>
          <a:xfrm>
            <a:off x="2016463" y="1861538"/>
            <a:ext cx="3427535" cy="4104882"/>
          </a:xfrm>
        </p:spPr>
        <p:txBody>
          <a:bodyPr>
            <a:normAutofit/>
          </a:bodyPr>
          <a:lstStyle/>
          <a:p>
            <a:r>
              <a:rPr lang="en-US" altLang="zh-TW" sz="3000" dirty="0">
                <a:latin typeface="Times New Roman" panose="02020603050405020304" pitchFamily="18" charset="0"/>
                <a:cs typeface="Times New Roman" panose="02020603050405020304" pitchFamily="18" charset="0"/>
              </a:rPr>
              <a:t>Granularity</a:t>
            </a:r>
          </a:p>
          <a:p>
            <a:r>
              <a:rPr lang="en-US" altLang="zh-TW" sz="3000" dirty="0">
                <a:latin typeface="Times New Roman" panose="02020603050405020304" pitchFamily="18" charset="0"/>
                <a:cs typeface="Times New Roman" panose="02020603050405020304" pitchFamily="18" charset="0"/>
              </a:rPr>
              <a:t>Randomness</a:t>
            </a:r>
          </a:p>
          <a:p>
            <a:r>
              <a:rPr lang="en-US" altLang="zh-TW" sz="3000" dirty="0">
                <a:latin typeface="Times New Roman" panose="02020603050405020304" pitchFamily="18" charset="0"/>
                <a:cs typeface="Times New Roman" panose="02020603050405020304" pitchFamily="18" charset="0"/>
              </a:rPr>
              <a:t>Lineation</a:t>
            </a:r>
          </a:p>
          <a:p>
            <a:r>
              <a:rPr lang="en-US" altLang="zh-TW" sz="3000" dirty="0">
                <a:latin typeface="Times New Roman" panose="02020603050405020304" pitchFamily="18" charset="0"/>
                <a:cs typeface="Times New Roman" panose="02020603050405020304" pitchFamily="18" charset="0"/>
              </a:rPr>
              <a:t>Mottled</a:t>
            </a:r>
          </a:p>
          <a:p>
            <a:r>
              <a:rPr lang="en-US" altLang="zh-TW" sz="3000" dirty="0">
                <a:latin typeface="Times New Roman" panose="02020603050405020304" pitchFamily="18" charset="0"/>
                <a:cs typeface="Times New Roman" panose="02020603050405020304" pitchFamily="18" charset="0"/>
              </a:rPr>
              <a:t>Irregular</a:t>
            </a:r>
          </a:p>
          <a:p>
            <a:r>
              <a:rPr lang="en-US" altLang="zh-TW" sz="3000" dirty="0">
                <a:latin typeface="Times New Roman" panose="02020603050405020304" pitchFamily="18" charset="0"/>
                <a:cs typeface="Times New Roman" panose="02020603050405020304" pitchFamily="18" charset="0"/>
              </a:rPr>
              <a:t>Hummocky</a:t>
            </a:r>
          </a:p>
        </p:txBody>
      </p:sp>
    </p:spTree>
    <p:extLst>
      <p:ext uri="{BB962C8B-B14F-4D97-AF65-F5344CB8AC3E}">
        <p14:creationId xmlns:p14="http://schemas.microsoft.com/office/powerpoint/2010/main" val="39058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28"/>
                                        </p:tgtEl>
                                      </p:cBhvr>
                                    </p:animEffect>
                                    <p:set>
                                      <p:cBhvr>
                                        <p:cTn id="42" dur="1" fill="hold">
                                          <p:stCondLst>
                                            <p:cond delay="499"/>
                                          </p:stCondLst>
                                        </p:cTn>
                                        <p:tgtEl>
                                          <p:spTgt spid="10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030"/>
                                        </p:tgtEl>
                                      </p:cBhvr>
                                    </p:animEffect>
                                    <p:set>
                                      <p:cBhvr>
                                        <p:cTn id="52" dur="1" fill="hold">
                                          <p:stCondLst>
                                            <p:cond delay="499"/>
                                          </p:stCondLst>
                                        </p:cTn>
                                        <p:tgtEl>
                                          <p:spTgt spid="10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32"/>
                                        </p:tgtEl>
                                      </p:cBhvr>
                                    </p:animEffect>
                                    <p:set>
                                      <p:cBhvr>
                                        <p:cTn id="62"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133FE0B8-14B8-4DAA-9C5E-E88A8C90FDCE}"/>
              </a:ext>
            </a:extLst>
          </p:cNvPr>
          <p:cNvSpPr>
            <a:spLocks noGrp="1"/>
          </p:cNvSpPr>
          <p:nvPr>
            <p:ph type="sldNum" sz="quarter" idx="12"/>
          </p:nvPr>
        </p:nvSpPr>
        <p:spPr/>
        <p:txBody>
          <a:bodyPr/>
          <a:lstStyle/>
          <a:p>
            <a:r>
              <a:rPr lang="en-US" altLang="zh-TW" dirty="0"/>
              <a:t>139</a:t>
            </a:r>
            <a:endParaRPr lang="zh-TW" altLang="en-US" dirty="0"/>
          </a:p>
        </p:txBody>
      </p:sp>
      <p:pic>
        <p:nvPicPr>
          <p:cNvPr id="7" name="Picture 4" descr="6"/>
          <p:cNvPicPr>
            <a:picLocks noChangeAspect="1" noChangeArrowheads="1"/>
          </p:cNvPicPr>
          <p:nvPr/>
        </p:nvPicPr>
        <p:blipFill rotWithShape="1">
          <a:blip r:embed="rId3">
            <a:extLst>
              <a:ext uri="{28A0092B-C50C-407E-A947-70E740481C1C}">
                <a14:useLocalDpi xmlns:a14="http://schemas.microsoft.com/office/drawing/2010/main" val="0"/>
              </a:ext>
            </a:extLst>
          </a:blip>
          <a:srcRect l="10951" t="11061" r="52452" b="2634"/>
          <a:stretch/>
        </p:blipFill>
        <p:spPr bwMode="auto">
          <a:xfrm>
            <a:off x="2794001" y="2413000"/>
            <a:ext cx="3175000" cy="3344333"/>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347" y="3023128"/>
            <a:ext cx="3076575" cy="2124075"/>
          </a:xfrm>
          <a:prstGeom prst="rect">
            <a:avLst/>
          </a:prstGeom>
        </p:spPr>
      </p:pic>
    </p:spTree>
    <p:extLst>
      <p:ext uri="{BB962C8B-B14F-4D97-AF65-F5344CB8AC3E}">
        <p14:creationId xmlns:p14="http://schemas.microsoft.com/office/powerpoint/2010/main" val="16574469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3" name="內容版面配置區 2"/>
          <p:cNvPicPr>
            <a:picLocks noGrp="1" noChangeAspect="1"/>
          </p:cNvPicPr>
          <p:nvPr>
            <p:ph idx="1"/>
          </p:nvPr>
        </p:nvPicPr>
        <p:blipFill rotWithShape="1">
          <a:blip r:embed="rId3">
            <a:extLst>
              <a:ext uri="{28A0092B-C50C-407E-A947-70E740481C1C}">
                <a14:useLocalDpi xmlns:a14="http://schemas.microsoft.com/office/drawing/2010/main" val="0"/>
              </a:ext>
            </a:extLst>
          </a:blip>
          <a:srcRect l="1303" t="1243" r="68590" b="79689"/>
          <a:stretch/>
        </p:blipFill>
        <p:spPr>
          <a:xfrm>
            <a:off x="3589868" y="1795092"/>
            <a:ext cx="1689470" cy="904743"/>
          </a:xfrm>
        </p:spPr>
      </p:pic>
      <p:sp>
        <p:nvSpPr>
          <p:cNvPr id="2" name="投影片編號版面配置區 1">
            <a:extLst>
              <a:ext uri="{FF2B5EF4-FFF2-40B4-BE49-F238E27FC236}">
                <a16:creationId xmlns:a16="http://schemas.microsoft.com/office/drawing/2014/main" id="{A12A077B-B331-4FB5-92E8-DD582E926D65}"/>
              </a:ext>
            </a:extLst>
          </p:cNvPr>
          <p:cNvSpPr>
            <a:spLocks noGrp="1"/>
          </p:cNvSpPr>
          <p:nvPr>
            <p:ph type="sldNum" sz="quarter" idx="12"/>
          </p:nvPr>
        </p:nvSpPr>
        <p:spPr/>
        <p:txBody>
          <a:bodyPr/>
          <a:lstStyle/>
          <a:p>
            <a:r>
              <a:rPr lang="en-US" altLang="zh-TW" dirty="0"/>
              <a:t>140</a:t>
            </a:r>
            <a:endParaRPr lang="zh-TW" altLang="en-US" dirty="0"/>
          </a:p>
        </p:txBody>
      </p:sp>
      <p:pic>
        <p:nvPicPr>
          <p:cNvPr id="9"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65" t="1243" r="35028" b="79689"/>
          <a:stretch/>
        </p:blipFill>
        <p:spPr>
          <a:xfrm>
            <a:off x="5380567" y="1795091"/>
            <a:ext cx="1689470" cy="904743"/>
          </a:xfrm>
          <a:prstGeom prst="rect">
            <a:avLst/>
          </a:prstGeom>
        </p:spPr>
      </p:pic>
      <p:pic>
        <p:nvPicPr>
          <p:cNvPr id="10"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262" t="1243" r="1631" b="79689"/>
          <a:stretch/>
        </p:blipFill>
        <p:spPr>
          <a:xfrm>
            <a:off x="7171267" y="1795091"/>
            <a:ext cx="1689468" cy="904743"/>
          </a:xfrm>
          <a:prstGeom prst="rect">
            <a:avLst/>
          </a:prstGeom>
        </p:spPr>
      </p:pic>
      <p:pic>
        <p:nvPicPr>
          <p:cNvPr id="11"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1469" t="29067" r="68599" b="40191"/>
          <a:stretch/>
        </p:blipFill>
        <p:spPr>
          <a:xfrm>
            <a:off x="3615321" y="3128961"/>
            <a:ext cx="1681154" cy="1459968"/>
          </a:xfrm>
          <a:prstGeom prst="rect">
            <a:avLst/>
          </a:prstGeom>
        </p:spPr>
      </p:pic>
      <p:pic>
        <p:nvPicPr>
          <p:cNvPr id="12"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56" t="29067" r="35038" b="40191"/>
          <a:stretch/>
        </p:blipFill>
        <p:spPr>
          <a:xfrm>
            <a:off x="5397022" y="3128963"/>
            <a:ext cx="1690974" cy="1459967"/>
          </a:xfrm>
          <a:prstGeom prst="rect">
            <a:avLst/>
          </a:prstGeom>
        </p:spPr>
      </p:pic>
      <p:pic>
        <p:nvPicPr>
          <p:cNvPr id="13"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582" t="29067" r="1631" b="40191"/>
          <a:stretch/>
        </p:blipFill>
        <p:spPr>
          <a:xfrm>
            <a:off x="7187723" y="3128963"/>
            <a:ext cx="1673013" cy="1459967"/>
          </a:xfrm>
          <a:prstGeom prst="rect">
            <a:avLst/>
          </a:prstGeom>
        </p:spPr>
      </p:pic>
      <p:pic>
        <p:nvPicPr>
          <p:cNvPr id="14"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8717" t="68395" r="75258" b="4365"/>
          <a:stretch/>
        </p:blipFill>
        <p:spPr>
          <a:xfrm>
            <a:off x="3952215" y="4937307"/>
            <a:ext cx="1045196" cy="1502239"/>
          </a:xfrm>
          <a:prstGeom prst="rect">
            <a:avLst/>
          </a:prstGeom>
        </p:spPr>
      </p:pic>
      <p:pic>
        <p:nvPicPr>
          <p:cNvPr id="15"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42016" t="68395" r="41696" b="4365"/>
          <a:stretch/>
        </p:blipFill>
        <p:spPr>
          <a:xfrm>
            <a:off x="5736167" y="4937307"/>
            <a:ext cx="1062299" cy="1502239"/>
          </a:xfrm>
          <a:prstGeom prst="rect">
            <a:avLst/>
          </a:prstGeom>
        </p:spPr>
      </p:pic>
      <p:pic>
        <p:nvPicPr>
          <p:cNvPr id="16"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75414" t="68395" r="8366" b="4365"/>
          <a:stretch/>
        </p:blipFill>
        <p:spPr>
          <a:xfrm>
            <a:off x="7533612" y="4937307"/>
            <a:ext cx="1057938" cy="1502239"/>
          </a:xfrm>
          <a:prstGeom prst="rect">
            <a:avLst/>
          </a:prstGeom>
        </p:spPr>
      </p:pic>
    </p:spTree>
    <p:extLst>
      <p:ext uri="{BB962C8B-B14F-4D97-AF65-F5344CB8AC3E}">
        <p14:creationId xmlns:p14="http://schemas.microsoft.com/office/powerpoint/2010/main" val="4714447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7" name="橢圓 226"/>
          <p:cNvSpPr/>
          <p:nvPr/>
        </p:nvSpPr>
        <p:spPr>
          <a:xfrm>
            <a:off x="10076367" y="2602141"/>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48859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8" name="圓角矩形圖說文字 147"/>
          <p:cNvSpPr/>
          <p:nvPr/>
        </p:nvSpPr>
        <p:spPr>
          <a:xfrm flipH="1">
            <a:off x="7790022" y="1942455"/>
            <a:ext cx="2145676" cy="395290"/>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60000"/>
                    <a:lumOff val="40000"/>
                  </a:schemeClr>
                </a:solidFill>
                <a:latin typeface="Times New Roman" panose="02020603050405020304" pitchFamily="18" charset="0"/>
                <a:cs typeface="Times New Roman" panose="02020603050405020304" pitchFamily="18" charset="0"/>
              </a:rPr>
              <a:t>Shape from Texture</a:t>
            </a:r>
            <a:endParaRPr lang="zh-TW" altLang="en-US"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sp>
        <p:nvSpPr>
          <p:cNvPr id="150" name="圓角矩形圖說文字 149"/>
          <p:cNvSpPr/>
          <p:nvPr/>
        </p:nvSpPr>
        <p:spPr>
          <a:xfrm flipH="1">
            <a:off x="9158181" y="2041872"/>
            <a:ext cx="1153415" cy="295861"/>
          </a:xfrm>
          <a:prstGeom prst="wedgeRoundRectCallout">
            <a:avLst>
              <a:gd name="adj1" fmla="val -33407"/>
              <a:gd name="adj2" fmla="val 8525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Summary</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31F8450-C287-45D0-BA13-C692A43A5793}"/>
              </a:ext>
            </a:extLst>
          </p:cNvPr>
          <p:cNvSpPr>
            <a:spLocks noGrp="1"/>
          </p:cNvSpPr>
          <p:nvPr>
            <p:ph type="sldNum" sz="quarter" idx="12"/>
          </p:nvPr>
        </p:nvSpPr>
        <p:spPr/>
        <p:txBody>
          <a:bodyPr/>
          <a:lstStyle/>
          <a:p>
            <a:r>
              <a:rPr lang="en-US" altLang="zh-TW" dirty="0"/>
              <a:t>141</a:t>
            </a:r>
            <a:endParaRPr lang="zh-TW" altLang="en-US" dirty="0"/>
          </a:p>
        </p:txBody>
      </p:sp>
    </p:spTree>
    <p:extLst>
      <p:ext uri="{BB962C8B-B14F-4D97-AF65-F5344CB8AC3E}">
        <p14:creationId xmlns:p14="http://schemas.microsoft.com/office/powerpoint/2010/main" val="16480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 calcmode="lin" valueType="num">
                                      <p:cBhvr>
                                        <p:cTn id="2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8"/>
                                        </p:tgtEl>
                                        <p:attrNameLst>
                                          <p:attrName>ppt_y</p:attrName>
                                        </p:attrNameLst>
                                      </p:cBhvr>
                                      <p:tavLst>
                                        <p:tav tm="0">
                                          <p:val>
                                            <p:strVal val="#ppt_y"/>
                                          </p:val>
                                        </p:tav>
                                        <p:tav tm="100000">
                                          <p:val>
                                            <p:strVal val="#ppt_y"/>
                                          </p:val>
                                        </p:tav>
                                      </p:tavLst>
                                    </p:anim>
                                    <p:anim calcmode="lin" valueType="num">
                                      <p:cBhvr>
                                        <p:cTn id="2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5"/>
                                        </p:tgtEl>
                                        <p:attrNameLst>
                                          <p:attrName>style.visibility</p:attrName>
                                        </p:attrNameLst>
                                      </p:cBhvr>
                                      <p:to>
                                        <p:strVal val="visible"/>
                                      </p:to>
                                    </p:set>
                                    <p:animEffect transition="in" filter="fade">
                                      <p:cBhvr>
                                        <p:cTn id="32" dur="300"/>
                                        <p:tgtEl>
                                          <p:spTgt spid="22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8"/>
                                        </p:tgtEl>
                                        <p:attrNameLst>
                                          <p:attrName>ppt_y</p:attrName>
                                        </p:attrNameLst>
                                      </p:cBhvr>
                                      <p:tavLst>
                                        <p:tav tm="0">
                                          <p:val>
                                            <p:strVal val="ppt_y"/>
                                          </p:val>
                                        </p:tav>
                                        <p:tav tm="100000">
                                          <p:val>
                                            <p:strVal val="ppt_y"/>
                                          </p:val>
                                        </p:tav>
                                      </p:tavLst>
                                    </p:anim>
                                    <p:anim calcmode="lin" valueType="num">
                                      <p:cBhvr>
                                        <p:cTn id="41"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8"/>
                                        </p:tgtEl>
                                      </p:cBhvr>
                                    </p:animEffect>
                                    <p:set>
                                      <p:cBhvr>
                                        <p:cTn id="44" dur="1" fill="hold">
                                          <p:stCondLst>
                                            <p:cond delay="199"/>
                                          </p:stCondLst>
                                        </p:cTn>
                                        <p:tgtEl>
                                          <p:spTgt spid="1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5"/>
                                        </p:tgtEl>
                                      </p:cBhvr>
                                    </p:animEffect>
                                    <p:set>
                                      <p:cBhvr>
                                        <p:cTn id="47" dur="1" fill="hold">
                                          <p:stCondLst>
                                            <p:cond delay="299"/>
                                          </p:stCondLst>
                                        </p:cTn>
                                        <p:tgtEl>
                                          <p:spTgt spid="22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537 -0.00023 L 0.04518 -0.00023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300" fill="hold"/>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50"/>
                                        </p:tgtEl>
                                        <p:attrNameLst>
                                          <p:attrName>ppt_y</p:attrName>
                                        </p:attrNameLst>
                                      </p:cBhvr>
                                      <p:tavLst>
                                        <p:tav tm="0">
                                          <p:val>
                                            <p:strVal val="#ppt_y"/>
                                          </p:val>
                                        </p:tav>
                                        <p:tav tm="100000">
                                          <p:val>
                                            <p:strVal val="#ppt_y"/>
                                          </p:val>
                                        </p:tav>
                                      </p:tavLst>
                                    </p:anim>
                                    <p:anim calcmode="lin" valueType="num">
                                      <p:cBhvr>
                                        <p:cTn id="55" dur="300" fill="hold"/>
                                        <p:tgtEl>
                                          <p:spTgt spid="15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5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7"/>
                                        </p:tgtEl>
                                        <p:attrNameLst>
                                          <p:attrName>style.visibility</p:attrName>
                                        </p:attrNameLst>
                                      </p:cBhvr>
                                      <p:to>
                                        <p:strVal val="visible"/>
                                      </p:to>
                                    </p:set>
                                    <p:animEffect transition="in" filter="fade">
                                      <p:cBhvr>
                                        <p:cTn id="60" dur="300"/>
                                        <p:tgtEl>
                                          <p:spTgt spid="22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childTnLst>
                                    <p:animScale>
                                      <p:cBhvr>
                                        <p:cTn id="63" dur="1000" fill="hold"/>
                                        <p:tgtEl>
                                          <p:spTgt spid="15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50"/>
                                        </p:tgtEl>
                                        <p:attrNameLst>
                                          <p:attrName>ppt_y</p:attrName>
                                        </p:attrNameLst>
                                      </p:cBhvr>
                                      <p:tavLst>
                                        <p:tav tm="0">
                                          <p:val>
                                            <p:strVal val="ppt_y"/>
                                          </p:val>
                                        </p:tav>
                                        <p:tav tm="100000">
                                          <p:val>
                                            <p:strVal val="ppt_y"/>
                                          </p:val>
                                        </p:tav>
                                      </p:tavLst>
                                    </p:anim>
                                    <p:anim calcmode="lin" valueType="num">
                                      <p:cBhvr>
                                        <p:cTn id="69" dur="200"/>
                                        <p:tgtEl>
                                          <p:spTgt spid="15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5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50"/>
                                        </p:tgtEl>
                                      </p:cBhvr>
                                    </p:animEffect>
                                    <p:set>
                                      <p:cBhvr>
                                        <p:cTn id="72" dur="1" fill="hold">
                                          <p:stCondLst>
                                            <p:cond delay="199"/>
                                          </p:stCondLst>
                                        </p:cTn>
                                        <p:tgtEl>
                                          <p:spTgt spid="15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7"/>
                                        </p:tgtEl>
                                      </p:cBhvr>
                                    </p:animEffect>
                                    <p:set>
                                      <p:cBhvr>
                                        <p:cTn id="75" dur="1" fill="hold">
                                          <p:stCondLst>
                                            <p:cond delay="299"/>
                                          </p:stCondLst>
                                        </p:cTn>
                                        <p:tgtEl>
                                          <p:spTgt spid="22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7" grpId="0" animBg="1"/>
      <p:bldP spid="227" grpId="1" animBg="1"/>
      <p:bldP spid="153" grpId="0" animBg="1"/>
      <p:bldP spid="153" grpId="1" animBg="1"/>
      <p:bldP spid="153" grpId="2" animBg="1"/>
      <p:bldP spid="148" grpId="0" animBg="1"/>
      <p:bldP spid="148" grpId="1" animBg="1"/>
      <p:bldP spid="148" grpId="2" animBg="1"/>
      <p:bldP spid="150" grpId="0" animBg="1"/>
      <p:bldP spid="150" grpId="1" animBg="1"/>
      <p:bldP spid="150" grpId="2"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142</a:t>
            </a:r>
            <a:endParaRPr lang="zh-TW" altLang="en-US" dirty="0"/>
          </a:p>
        </p:txBody>
      </p:sp>
    </p:spTree>
    <p:extLst>
      <p:ext uri="{BB962C8B-B14F-4D97-AF65-F5344CB8AC3E}">
        <p14:creationId xmlns:p14="http://schemas.microsoft.com/office/powerpoint/2010/main" val="39659218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Summary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524000" y="1690689"/>
            <a:ext cx="9123330" cy="4586464"/>
          </a:xfrm>
        </p:spPr>
        <p:txBody>
          <a:bodyPr numCol="1">
            <a:noAutofit/>
          </a:bodyPr>
          <a:lstStyle/>
          <a:p>
            <a:r>
              <a:rPr lang="en-US" altLang="zh-TW" sz="2400" dirty="0">
                <a:latin typeface="Times New Roman" panose="02020603050405020304" pitchFamily="18" charset="0"/>
                <a:cs typeface="Times New Roman" panose="02020603050405020304" pitchFamily="18" charset="0"/>
              </a:rPr>
              <a:t>Texture: in terms of primitives (or </a:t>
            </a:r>
            <a:r>
              <a:rPr lang="en-US" altLang="zh-TW" sz="2400" dirty="0" err="1">
                <a:latin typeface="Times New Roman" panose="02020603050405020304" pitchFamily="18" charset="0"/>
                <a:cs typeface="Times New Roman" panose="02020603050405020304" pitchFamily="18" charset="0"/>
              </a:rPr>
              <a:t>texels</a:t>
            </a:r>
            <a:r>
              <a:rPr lang="en-US" altLang="zh-TW" sz="2400" dirty="0">
                <a:latin typeface="Times New Roman" panose="02020603050405020304" pitchFamily="18" charset="0"/>
                <a:cs typeface="Times New Roman" panose="02020603050405020304" pitchFamily="18" charset="0"/>
              </a:rPr>
              <a:t>) and their spatial relationships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We reviewed a number of different textural feature extraction techniques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Qualitatively, texture analysis works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Quantitatively, the techniques are generally not dependable</a:t>
            </a:r>
          </a:p>
        </p:txBody>
      </p:sp>
      <p:sp>
        <p:nvSpPr>
          <p:cNvPr id="2" name="投影片編號版面配置區 1">
            <a:extLst>
              <a:ext uri="{FF2B5EF4-FFF2-40B4-BE49-F238E27FC236}">
                <a16:creationId xmlns:a16="http://schemas.microsoft.com/office/drawing/2014/main" id="{91929D55-5AAD-43C0-9766-BE3A61193151}"/>
              </a:ext>
            </a:extLst>
          </p:cNvPr>
          <p:cNvSpPr>
            <a:spLocks noGrp="1"/>
          </p:cNvSpPr>
          <p:nvPr>
            <p:ph type="sldNum" sz="quarter" idx="12"/>
          </p:nvPr>
        </p:nvSpPr>
        <p:spPr/>
        <p:txBody>
          <a:bodyPr/>
          <a:lstStyle/>
          <a:p>
            <a:r>
              <a:rPr lang="en-US" altLang="zh-TW" dirty="0">
                <a:latin typeface="Times New Roman" panose="02020603050405020304" pitchFamily="18" charset="0"/>
                <a:cs typeface="Times New Roman" panose="02020603050405020304" pitchFamily="18" charset="0"/>
              </a:rPr>
              <a:t>143</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385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152400"/>
            <a:ext cx="8058151" cy="997528"/>
          </a:xfrm>
        </p:spPr>
        <p:txBody>
          <a:bodyPr>
            <a:normAutofit/>
          </a:bodyPr>
          <a:lstStyle/>
          <a:p>
            <a:r>
              <a:rPr lang="en-US" altLang="zh-TW" dirty="0">
                <a:latin typeface="Times New Roman" panose="02020603050405020304" pitchFamily="18" charset="0"/>
                <a:cs typeface="Times New Roman" panose="02020603050405020304" pitchFamily="18" charset="0"/>
              </a:rPr>
              <a:t>Reference</a:t>
            </a:r>
            <a:endParaRPr lang="zh-TW" altLang="en-US" dirty="0">
              <a:latin typeface="Times New Roman" panose="02020603050405020304" pitchFamily="18" charset="0"/>
              <a:cs typeface="Times New Roman" panose="02020603050405020304" pitchFamily="18" charset="0"/>
            </a:endParaRPr>
          </a:p>
        </p:txBody>
      </p:sp>
      <p:sp>
        <p:nvSpPr>
          <p:cNvPr id="9" name="內容版面配置區 2"/>
          <p:cNvSpPr>
            <a:spLocks noGrp="1"/>
          </p:cNvSpPr>
          <p:nvPr>
            <p:ph idx="1"/>
          </p:nvPr>
        </p:nvSpPr>
        <p:spPr>
          <a:xfrm>
            <a:off x="519546" y="1025672"/>
            <a:ext cx="11152908" cy="5582946"/>
          </a:xfrm>
        </p:spPr>
        <p:txBody>
          <a:bodyPr numCol="1">
            <a:noAutofit/>
          </a:bodyPr>
          <a:lstStyle/>
          <a:p>
            <a:pPr>
              <a:lnSpc>
                <a:spcPts val="1200"/>
              </a:lnSpc>
            </a:pPr>
            <a:r>
              <a:rPr lang="en-US" altLang="zh-TW" sz="1200" dirty="0">
                <a:latin typeface="Times New Roman" panose="02020603050405020304" pitchFamily="18" charset="0"/>
                <a:cs typeface="Times New Roman" panose="02020603050405020304" pitchFamily="18" charset="0"/>
              </a:rPr>
              <a:t>Computer and  Robot Vision Volume I: Ch.9 Texture</a:t>
            </a:r>
          </a:p>
          <a:p>
            <a:pPr>
              <a:lnSpc>
                <a:spcPts val="1200"/>
              </a:lnSpc>
            </a:pPr>
            <a:r>
              <a:rPr lang="en-US" altLang="zh-TW" sz="1200" dirty="0">
                <a:latin typeface="Times New Roman" panose="02020603050405020304" pitchFamily="18" charset="0"/>
                <a:cs typeface="Times New Roman" panose="02020603050405020304" pitchFamily="18" charset="0"/>
              </a:rPr>
              <a:t>NTU Computer Vision I, ch9_2006_PPT, ch9_2013_PPT, ch9_2014_PPT, ch9_2019_PPT, ch9_2020_PPT, ch9_2021_PPT</a:t>
            </a:r>
          </a:p>
          <a:p>
            <a:pPr>
              <a:lnSpc>
                <a:spcPts val="1200"/>
              </a:lnSpc>
            </a:pPr>
            <a:r>
              <a:rPr lang="en-US" altLang="zh-TW" sz="1200" dirty="0">
                <a:latin typeface="Times New Roman" panose="02020603050405020304" pitchFamily="18" charset="0"/>
                <a:cs typeface="Times New Roman" panose="02020603050405020304" pitchFamily="18" charset="0"/>
              </a:rPr>
              <a:t>University of Washington</a:t>
            </a:r>
          </a:p>
          <a:p>
            <a:pPr lvl="1">
              <a:lnSpc>
                <a:spcPts val="1200"/>
              </a:lnSpc>
            </a:pPr>
            <a:r>
              <a:rPr lang="en-US" altLang="zh-TW" sz="1200" dirty="0">
                <a:latin typeface="Times New Roman" panose="02020603050405020304" pitchFamily="18" charset="0"/>
                <a:cs typeface="Times New Roman" panose="02020603050405020304" pitchFamily="18" charset="0"/>
              </a:rPr>
              <a:t>https://courses.cs.washington.edu/courses/cse455/09wi/Lects/lect12.pdf</a:t>
            </a:r>
          </a:p>
          <a:p>
            <a:pPr>
              <a:lnSpc>
                <a:spcPts val="1200"/>
              </a:lnSpc>
            </a:pPr>
            <a:r>
              <a:rPr lang="en-US" altLang="zh-TW" sz="1200" dirty="0">
                <a:latin typeface="Times New Roman" panose="02020603050405020304" pitchFamily="18" charset="0"/>
                <a:cs typeface="Times New Roman" panose="02020603050405020304" pitchFamily="18" charset="0"/>
              </a:rPr>
              <a:t>Wiki</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https://en.wikipedia.org/wiki/Joint_probability_distribution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https://en.wikipedia.org/wiki/Autocorrelation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https://en.wikipedia.org/wiki/Convolution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https://en.wikipedia.org/wiki/Fractal_landscape</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https://en.wikipedia.org/wiki/Voronoi_diagram</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https://en.wikipedia.org/wiki/Delaunay_triangulation</a:t>
            </a:r>
          </a:p>
          <a:p>
            <a:pPr>
              <a:lnSpc>
                <a:spcPts val="1200"/>
              </a:lnSpc>
            </a:pPr>
            <a:r>
              <a:rPr lang="en-US" altLang="zh-TW" sz="1200" dirty="0">
                <a:latin typeface="Times New Roman" panose="02020603050405020304" pitchFamily="18" charset="0"/>
                <a:cs typeface="Times New Roman" panose="02020603050405020304" pitchFamily="18" charset="0"/>
              </a:rPr>
              <a:t>Fractal Foundation</a:t>
            </a:r>
          </a:p>
          <a:p>
            <a:pPr lvl="1">
              <a:lnSpc>
                <a:spcPts val="1200"/>
              </a:lnSpc>
            </a:pPr>
            <a:r>
              <a:rPr lang="en-US" altLang="zh-TW" sz="1200" dirty="0">
                <a:latin typeface="Times New Roman" panose="02020603050405020304" pitchFamily="18" charset="0"/>
                <a:cs typeface="Times New Roman" panose="02020603050405020304" pitchFamily="18" charset="0"/>
              </a:rPr>
              <a:t>http://fractalfoundation.org/resources/what-are-fractals/</a:t>
            </a:r>
          </a:p>
          <a:p>
            <a:pPr>
              <a:lnSpc>
                <a:spcPts val="1200"/>
              </a:lnSpc>
            </a:pPr>
            <a:r>
              <a:rPr lang="en-US" altLang="zh-TW" sz="1200" dirty="0">
                <a:latin typeface="Times New Roman" panose="02020603050405020304" pitchFamily="18" charset="0"/>
                <a:cs typeface="Times New Roman" panose="02020603050405020304" pitchFamily="18" charset="0"/>
              </a:rPr>
              <a:t>Deviant Art</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http://www.deviantart.com/digitalart/fractals/rawfractal/</a:t>
            </a:r>
          </a:p>
          <a:p>
            <a:pPr marL="228600" lvl="1">
              <a:lnSpc>
                <a:spcPts val="1200"/>
              </a:lnSpc>
              <a:spcBef>
                <a:spcPts val="1000"/>
              </a:spcBef>
            </a:pPr>
            <a:r>
              <a:rPr lang="en-US" altLang="zh-TW" sz="1200" dirty="0">
                <a:latin typeface="Times New Roman" panose="02020603050405020304" pitchFamily="18" charset="0"/>
                <a:cs typeface="Times New Roman" panose="02020603050405020304" pitchFamily="18" charset="0"/>
              </a:rPr>
              <a:t>London Bricks</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http://www.londonbricks-uk.co.uk/</a:t>
            </a:r>
          </a:p>
          <a:p>
            <a:pPr marL="228600" lvl="1">
              <a:lnSpc>
                <a:spcPts val="1200"/>
              </a:lnSpc>
              <a:spcBef>
                <a:spcPts val="1000"/>
              </a:spcBef>
            </a:pPr>
            <a:r>
              <a:rPr lang="en-US" altLang="zh-TW" sz="1200" dirty="0">
                <a:latin typeface="Times New Roman" panose="02020603050405020304" pitchFamily="18" charset="0"/>
                <a:cs typeface="Times New Roman" panose="02020603050405020304" pitchFamily="18" charset="0"/>
              </a:rPr>
              <a:t>HIPR2</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http://homepages.inf.ed.ac.uk/rbf/HIPR2/fourier.htm</a:t>
            </a:r>
          </a:p>
        </p:txBody>
      </p:sp>
      <p:sp>
        <p:nvSpPr>
          <p:cNvPr id="2" name="投影片編號版面配置區 1">
            <a:extLst>
              <a:ext uri="{FF2B5EF4-FFF2-40B4-BE49-F238E27FC236}">
                <a16:creationId xmlns:a16="http://schemas.microsoft.com/office/drawing/2014/main" id="{937B9D12-06DC-406B-9AB0-DBD501B348E4}"/>
              </a:ext>
            </a:extLst>
          </p:cNvPr>
          <p:cNvSpPr>
            <a:spLocks noGrp="1"/>
          </p:cNvSpPr>
          <p:nvPr>
            <p:ph type="sldNum" sz="quarter" idx="12"/>
          </p:nvPr>
        </p:nvSpPr>
        <p:spPr/>
        <p:txBody>
          <a:bodyPr/>
          <a:lstStyle/>
          <a:p>
            <a:r>
              <a:rPr lang="en-US" altLang="zh-TW" dirty="0"/>
              <a:t>144</a:t>
            </a:r>
            <a:endParaRPr lang="zh-TW" altLang="en-US" dirty="0"/>
          </a:p>
        </p:txBody>
      </p:sp>
    </p:spTree>
    <p:extLst>
      <p:ext uri="{BB962C8B-B14F-4D97-AF65-F5344CB8AC3E}">
        <p14:creationId xmlns:p14="http://schemas.microsoft.com/office/powerpoint/2010/main" val="1791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300"/>
                                        <p:tgtEl>
                                          <p:spTgt spid="9">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300"/>
                                        <p:tgtEl>
                                          <p:spTgt spid="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300"/>
                                        <p:tgtEl>
                                          <p:spTgt spid="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3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300"/>
                                        <p:tgtEl>
                                          <p:spTgt spid="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300"/>
                                        <p:tgtEl>
                                          <p:spTgt spid="9">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300"/>
                                        <p:tgtEl>
                                          <p:spTgt spid="9">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300"/>
                                        <p:tgtEl>
                                          <p:spTgt spid="9">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300"/>
                                        <p:tgtEl>
                                          <p:spTgt spid="9">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animEffect transition="in" filter="fade">
                                      <p:cBhvr>
                                        <p:cTn id="40" dur="300"/>
                                        <p:tgtEl>
                                          <p:spTgt spid="9">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fade">
                                      <p:cBhvr>
                                        <p:cTn id="43" dur="300"/>
                                        <p:tgtEl>
                                          <p:spTgt spid="9">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animEffect transition="in" filter="fade">
                                      <p:cBhvr>
                                        <p:cTn id="46" dur="300"/>
                                        <p:tgtEl>
                                          <p:spTgt spid="9">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animEffect transition="in" filter="fade">
                                      <p:cBhvr>
                                        <p:cTn id="51" dur="300"/>
                                        <p:tgtEl>
                                          <p:spTgt spid="9">
                                            <p:txEl>
                                              <p:pRg st="12" end="1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xEl>
                                              <p:pRg st="13" end="13"/>
                                            </p:txEl>
                                          </p:spTgt>
                                        </p:tgtEl>
                                        <p:attrNameLst>
                                          <p:attrName>style.visibility</p:attrName>
                                        </p:attrNameLst>
                                      </p:cBhvr>
                                      <p:to>
                                        <p:strVal val="visible"/>
                                      </p:to>
                                    </p:set>
                                    <p:animEffect transition="in" filter="fade">
                                      <p:cBhvr>
                                        <p:cTn id="54" dur="300"/>
                                        <p:tgtEl>
                                          <p:spTgt spid="9">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xEl>
                                              <p:pRg st="14" end="14"/>
                                            </p:txEl>
                                          </p:spTgt>
                                        </p:tgtEl>
                                        <p:attrNameLst>
                                          <p:attrName>style.visibility</p:attrName>
                                        </p:attrNameLst>
                                      </p:cBhvr>
                                      <p:to>
                                        <p:strVal val="visible"/>
                                      </p:to>
                                    </p:set>
                                    <p:animEffect transition="in" filter="fade">
                                      <p:cBhvr>
                                        <p:cTn id="59" dur="300"/>
                                        <p:tgtEl>
                                          <p:spTgt spid="9">
                                            <p:txEl>
                                              <p:pRg st="14" end="14"/>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xEl>
                                              <p:pRg st="15" end="15"/>
                                            </p:txEl>
                                          </p:spTgt>
                                        </p:tgtEl>
                                        <p:attrNameLst>
                                          <p:attrName>style.visibility</p:attrName>
                                        </p:attrNameLst>
                                      </p:cBhvr>
                                      <p:to>
                                        <p:strVal val="visible"/>
                                      </p:to>
                                    </p:set>
                                    <p:animEffect transition="in" filter="fade">
                                      <p:cBhvr>
                                        <p:cTn id="62" dur="300"/>
                                        <p:tgtEl>
                                          <p:spTgt spid="9">
                                            <p:txEl>
                                              <p:pRg st="15" end="1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xEl>
                                              <p:pRg st="16" end="16"/>
                                            </p:txEl>
                                          </p:spTgt>
                                        </p:tgtEl>
                                        <p:attrNameLst>
                                          <p:attrName>style.visibility</p:attrName>
                                        </p:attrNameLst>
                                      </p:cBhvr>
                                      <p:to>
                                        <p:strVal val="visible"/>
                                      </p:to>
                                    </p:set>
                                    <p:animEffect transition="in" filter="fade">
                                      <p:cBhvr>
                                        <p:cTn id="65" dur="300"/>
                                        <p:tgtEl>
                                          <p:spTgt spid="9">
                                            <p:txEl>
                                              <p:pRg st="16" end="16"/>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
                                            <p:txEl>
                                              <p:pRg st="17" end="17"/>
                                            </p:txEl>
                                          </p:spTgt>
                                        </p:tgtEl>
                                        <p:attrNameLst>
                                          <p:attrName>style.visibility</p:attrName>
                                        </p:attrNameLst>
                                      </p:cBhvr>
                                      <p:to>
                                        <p:strVal val="visible"/>
                                      </p:to>
                                    </p:set>
                                    <p:animEffect transition="in" filter="fade">
                                      <p:cBhvr>
                                        <p:cTn id="68" dur="300"/>
                                        <p:tgtEl>
                                          <p:spTgt spid="9">
                                            <p:txEl>
                                              <p:pRg st="17" end="17"/>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
                                            <p:txEl>
                                              <p:pRg st="18" end="18"/>
                                            </p:txEl>
                                          </p:spTgt>
                                        </p:tgtEl>
                                        <p:attrNameLst>
                                          <p:attrName>style.visibility</p:attrName>
                                        </p:attrNameLst>
                                      </p:cBhvr>
                                      <p:to>
                                        <p:strVal val="visible"/>
                                      </p:to>
                                    </p:set>
                                    <p:animEffect transition="in" filter="fade">
                                      <p:cBhvr>
                                        <p:cTn id="71" dur="300"/>
                                        <p:tgtEl>
                                          <p:spTgt spid="9">
                                            <p:txEl>
                                              <p:pRg st="18" end="18"/>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xEl>
                                              <p:pRg st="19" end="19"/>
                                            </p:txEl>
                                          </p:spTgt>
                                        </p:tgtEl>
                                        <p:attrNameLst>
                                          <p:attrName>style.visibility</p:attrName>
                                        </p:attrNameLst>
                                      </p:cBhvr>
                                      <p:to>
                                        <p:strVal val="visible"/>
                                      </p:to>
                                    </p:set>
                                    <p:animEffect transition="in" filter="fade">
                                      <p:cBhvr>
                                        <p:cTn id="74" dur="300"/>
                                        <p:tgtEl>
                                          <p:spTgt spid="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429921" y="1690690"/>
            <a:ext cx="9444991" cy="4065214"/>
          </a:xfrm>
        </p:spPr>
        <p:txBody>
          <a:bodyPr>
            <a:normAutofit fontScale="92500" lnSpcReduction="20000"/>
          </a:bodyPr>
          <a:lstStyle/>
          <a:p>
            <a:r>
              <a:rPr lang="en-US" altLang="zh-TW" sz="3200" dirty="0">
                <a:latin typeface="Times New Roman" panose="02020603050405020304" pitchFamily="18" charset="0"/>
                <a:cs typeface="Times New Roman" panose="02020603050405020304" pitchFamily="18" charset="0"/>
              </a:rPr>
              <a:t>Each of these qualities translates into some property of the gray level primitives and the spatial interaction between them.</a:t>
            </a:r>
          </a:p>
          <a:p>
            <a:endParaRPr lang="en-US" altLang="zh-TW" sz="3200" dirty="0">
              <a:latin typeface="Times New Roman" panose="02020603050405020304" pitchFamily="18" charset="0"/>
              <a:cs typeface="Times New Roman" panose="02020603050405020304" pitchFamily="18" charset="0"/>
            </a:endParaRPr>
          </a:p>
          <a:p>
            <a:r>
              <a:rPr lang="en-US" altLang="zh-TW" sz="3200" b="1" dirty="0"/>
              <a:t>Open issue: </a:t>
            </a:r>
          </a:p>
          <a:p>
            <a:pPr lvl="1" indent="-468000">
              <a:buFont typeface="Wingdings" panose="05000000000000000000" pitchFamily="2" charset="2"/>
              <a:buChar char="Ø"/>
            </a:pPr>
            <a:r>
              <a:rPr lang="en-US" altLang="zh-TW" sz="2800" dirty="0"/>
              <a:t>Map semantic meaning into precise properties.</a:t>
            </a:r>
            <a:endParaRPr lang="en-US" altLang="zh-TW" sz="3200" dirty="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Texture discrimination techniques are for the most</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part </a:t>
            </a:r>
          </a:p>
          <a:p>
            <a:pPr marL="457200" lvl="1" indent="0">
              <a:buNone/>
            </a:pPr>
            <a:r>
              <a:rPr lang="zh-TW" altLang="en-US" sz="2800" dirty="0">
                <a:latin typeface="Times New Roman" panose="02020603050405020304" pitchFamily="18" charset="0"/>
                <a:cs typeface="Times New Roman" panose="02020603050405020304" pitchFamily="18" charset="0"/>
              </a:rPr>
              <a:t>   </a:t>
            </a:r>
            <a:r>
              <a:rPr lang="en-US" altLang="zh-TW" sz="2800" u="sng" dirty="0">
                <a:latin typeface="Times New Roman" panose="02020603050405020304" pitchFamily="18" charset="0"/>
                <a:cs typeface="Times New Roman" panose="02020603050405020304" pitchFamily="18" charset="0"/>
              </a:rPr>
              <a:t>ad hoc</a:t>
            </a:r>
            <a:r>
              <a:rPr lang="en-US" altLang="zh-TW" sz="2800" dirty="0">
                <a:latin typeface="Times New Roman" panose="02020603050405020304" pitchFamily="18" charset="0"/>
                <a:cs typeface="Times New Roman" panose="02020603050405020304" pitchFamily="18" charset="0"/>
              </a:rPr>
              <a:t>.</a:t>
            </a:r>
            <a:endParaRPr lang="zh-TW" altLang="en-US" sz="28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A20668A-5E7C-422B-98FA-0426C9695CA3}"/>
              </a:ext>
            </a:extLst>
          </p:cNvPr>
          <p:cNvSpPr>
            <a:spLocks noGrp="1"/>
          </p:cNvSpPr>
          <p:nvPr>
            <p:ph type="sldNum" sz="quarter" idx="12"/>
          </p:nvPr>
        </p:nvSpPr>
        <p:spPr/>
        <p:txBody>
          <a:bodyPr/>
          <a:lstStyle/>
          <a:p>
            <a:r>
              <a:rPr lang="en-US" altLang="zh-TW" dirty="0"/>
              <a:t>14</a:t>
            </a:r>
            <a:endParaRPr lang="zh-TW" altLang="en-US" dirty="0"/>
          </a:p>
        </p:txBody>
      </p:sp>
      <p:grpSp>
        <p:nvGrpSpPr>
          <p:cNvPr id="8" name="Group 6"/>
          <p:cNvGrpSpPr/>
          <p:nvPr/>
        </p:nvGrpSpPr>
        <p:grpSpPr>
          <a:xfrm>
            <a:off x="2152649" y="5382174"/>
            <a:ext cx="4537709" cy="747459"/>
            <a:chOff x="1823635" y="5286375"/>
            <a:chExt cx="4537709" cy="747459"/>
          </a:xfrm>
        </p:grpSpPr>
        <p:sp>
          <p:nvSpPr>
            <p:cNvPr id="9" name="TextBox 3"/>
            <p:cNvSpPr txBox="1"/>
            <p:nvPr/>
          </p:nvSpPr>
          <p:spPr>
            <a:xfrm>
              <a:off x="1823635" y="5633724"/>
              <a:ext cx="4537709" cy="400110"/>
            </a:xfrm>
            <a:prstGeom prst="rect">
              <a:avLst/>
            </a:prstGeom>
            <a:noFill/>
            <a:ln>
              <a:solidFill>
                <a:schemeClr val="tx1"/>
              </a:solidFill>
            </a:ln>
          </p:spPr>
          <p:txBody>
            <a:bodyPr wrap="square" rtlCol="0">
              <a:spAutoFit/>
            </a:bodyPr>
            <a:lstStyle/>
            <a:p>
              <a:pPr algn="ctr"/>
              <a:r>
                <a:rPr lang="en-US" sz="2000" b="1" dirty="0"/>
                <a:t>created for a particular purpose only</a:t>
              </a:r>
            </a:p>
          </p:txBody>
        </p:sp>
        <p:cxnSp>
          <p:nvCxnSpPr>
            <p:cNvPr id="11" name="Straight Arrow Connector 5"/>
            <p:cNvCxnSpPr/>
            <p:nvPr/>
          </p:nvCxnSpPr>
          <p:spPr>
            <a:xfrm flipV="1">
              <a:off x="2266950" y="5286375"/>
              <a:ext cx="0" cy="34290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0418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F1D55EB2-D7DD-48AB-9BC1-8B210A77BF87}"/>
              </a:ext>
            </a:extLst>
          </p:cNvPr>
          <p:cNvSpPr>
            <a:spLocks noGrp="1"/>
          </p:cNvSpPr>
          <p:nvPr>
            <p:ph idx="1"/>
          </p:nvPr>
        </p:nvSpPr>
        <p:spPr>
          <a:xfrm>
            <a:off x="2152649" y="1899707"/>
            <a:ext cx="8168110" cy="4593167"/>
          </a:xfrm>
        </p:spPr>
        <p:txBody>
          <a:bodyPr>
            <a:normAutofit/>
          </a:bodyPr>
          <a:lstStyle/>
          <a:p>
            <a:r>
              <a:rPr lang="en-US" altLang="zh-TW" sz="3200" dirty="0">
                <a:latin typeface="Times New Roman" panose="02020603050405020304" pitchFamily="18" charset="0"/>
                <a:cs typeface="Times New Roman" panose="02020603050405020304" pitchFamily="18" charset="0"/>
              </a:rPr>
              <a:t>Which one is coarse/fine?</a:t>
            </a:r>
          </a:p>
        </p:txBody>
      </p:sp>
      <p:sp>
        <p:nvSpPr>
          <p:cNvPr id="3" name="投影片編號版面配置區 2">
            <a:extLst>
              <a:ext uri="{FF2B5EF4-FFF2-40B4-BE49-F238E27FC236}">
                <a16:creationId xmlns:a16="http://schemas.microsoft.com/office/drawing/2014/main" id="{C03226C3-5514-44AB-A7B1-6941F75783FC}"/>
              </a:ext>
            </a:extLst>
          </p:cNvPr>
          <p:cNvSpPr>
            <a:spLocks noGrp="1"/>
          </p:cNvSpPr>
          <p:nvPr>
            <p:ph type="sldNum" sz="quarter" idx="12"/>
          </p:nvPr>
        </p:nvSpPr>
        <p:spPr/>
        <p:txBody>
          <a:bodyPr/>
          <a:lstStyle/>
          <a:p>
            <a:r>
              <a:rPr lang="en-US" altLang="zh-TW" dirty="0"/>
              <a:t>15</a:t>
            </a:r>
            <a:endParaRPr lang="zh-TW" alt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264" y="2699833"/>
            <a:ext cx="3253677" cy="21582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01" y="2699833"/>
            <a:ext cx="3189008" cy="2158218"/>
          </a:xfrm>
          <a:prstGeom prst="rect">
            <a:avLst/>
          </a:prstGeom>
        </p:spPr>
      </p:pic>
      <p:sp>
        <p:nvSpPr>
          <p:cNvPr id="16" name="TextBox 15"/>
          <p:cNvSpPr txBox="1"/>
          <p:nvPr/>
        </p:nvSpPr>
        <p:spPr>
          <a:xfrm>
            <a:off x="2984985" y="1613975"/>
            <a:ext cx="6494585" cy="769441"/>
          </a:xfrm>
          <a:prstGeom prst="rect">
            <a:avLst/>
          </a:prstGeom>
          <a:noFill/>
        </p:spPr>
        <p:txBody>
          <a:bodyPr wrap="square" rtlCol="0">
            <a:spAutoFit/>
          </a:bodyPr>
          <a:lstStyle/>
          <a:p>
            <a:endParaRPr lang="en-US" sz="4400" dirty="0"/>
          </a:p>
        </p:txBody>
      </p:sp>
      <p:sp>
        <p:nvSpPr>
          <p:cNvPr id="8" name="標題 1">
            <a:extLst>
              <a:ext uri="{FF2B5EF4-FFF2-40B4-BE49-F238E27FC236}">
                <a16:creationId xmlns:a16="http://schemas.microsoft.com/office/drawing/2014/main" id="{5DB86980-4CAF-D82F-810E-4E070D5EF27E}"/>
              </a:ext>
            </a:extLst>
          </p:cNvPr>
          <p:cNvSpPr txBox="1">
            <a:spLocks/>
          </p:cNvSpPr>
          <p:nvPr/>
        </p:nvSpPr>
        <p:spPr>
          <a:xfrm>
            <a:off x="2096232" y="344345"/>
            <a:ext cx="7999535" cy="1325563"/>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12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344345"/>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863570" y="1572926"/>
            <a:ext cx="8577694" cy="4802184"/>
          </a:xfrm>
        </p:spPr>
        <p:txBody>
          <a:bodyPr>
            <a:normAutofit fontScale="92500" lnSpcReduction="20000"/>
          </a:bodyPr>
          <a:lstStyle/>
          <a:p>
            <a:r>
              <a:rPr lang="en-US" altLang="zh-TW" sz="3200" dirty="0">
                <a:latin typeface="Times New Roman" panose="02020603050405020304" pitchFamily="18" charset="0"/>
                <a:cs typeface="Times New Roman" panose="02020603050405020304" pitchFamily="18" charset="0"/>
              </a:rPr>
              <a:t>For any textural surface, there exists a scale at which, it appears smooth and “</a:t>
            </a:r>
            <a:r>
              <a:rPr lang="en-US" altLang="zh-TW" sz="3200" dirty="0" err="1">
                <a:latin typeface="Times New Roman" panose="02020603050405020304" pitchFamily="18" charset="0"/>
                <a:cs typeface="Times New Roman" panose="02020603050405020304" pitchFamily="18" charset="0"/>
              </a:rPr>
              <a:t>textureless</a:t>
            </a:r>
            <a:r>
              <a:rPr lang="en-US" altLang="zh-TW" sz="3200" dirty="0">
                <a:latin typeface="Times New Roman" panose="02020603050405020304" pitchFamily="18" charset="0"/>
                <a:cs typeface="Times New Roman" panose="02020603050405020304" pitchFamily="18" charset="0"/>
              </a:rPr>
              <a:t>”. (see from infinite distance)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As resolution increases, the surfaces appears as a fine texture and then a coarse one, and for multiple-scale textural surface the cycle of smooth, fine, and coarse may repeat.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hlinkClick r:id="rId3"/>
              </a:rPr>
              <a:t>https://www.youtube.com/watch?v=0vnA_KIojLg</a:t>
            </a:r>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0745322-F3AE-4B69-B6A3-C03CE49D75FF}"/>
              </a:ext>
            </a:extLst>
          </p:cNvPr>
          <p:cNvSpPr>
            <a:spLocks noGrp="1"/>
          </p:cNvSpPr>
          <p:nvPr>
            <p:ph type="sldNum" sz="quarter" idx="12"/>
          </p:nvPr>
        </p:nvSpPr>
        <p:spPr/>
        <p:txBody>
          <a:bodyPr/>
          <a:lstStyle/>
          <a:p>
            <a:r>
              <a:rPr lang="en-US" altLang="zh-TW" dirty="0"/>
              <a:t>16</a:t>
            </a:r>
            <a:endParaRPr lang="zh-TW" altLang="en-US" dirty="0"/>
          </a:p>
        </p:txBody>
      </p:sp>
    </p:spTree>
    <p:extLst>
      <p:ext uri="{BB962C8B-B14F-4D97-AF65-F5344CB8AC3E}">
        <p14:creationId xmlns:p14="http://schemas.microsoft.com/office/powerpoint/2010/main" val="20211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3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3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3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C0745322-F3AE-4B69-B6A3-C03CE49D75FF}"/>
              </a:ext>
            </a:extLst>
          </p:cNvPr>
          <p:cNvSpPr>
            <a:spLocks noGrp="1"/>
          </p:cNvSpPr>
          <p:nvPr>
            <p:ph type="sldNum" sz="quarter" idx="12"/>
          </p:nvPr>
        </p:nvSpPr>
        <p:spPr/>
        <p:txBody>
          <a:bodyPr/>
          <a:lstStyle/>
          <a:p>
            <a:r>
              <a:rPr lang="en-US" altLang="zh-TW" dirty="0"/>
              <a:t>17</a:t>
            </a:r>
            <a:endParaRPr lang="zh-TW" altLang="en-US" dirty="0"/>
          </a:p>
        </p:txBody>
      </p:sp>
      <p:pic>
        <p:nvPicPr>
          <p:cNvPr id="6" name="圖片 5"/>
          <p:cNvPicPr>
            <a:picLocks noChangeAspect="1"/>
          </p:cNvPicPr>
          <p:nvPr/>
        </p:nvPicPr>
        <p:blipFill>
          <a:blip r:embed="rId3"/>
          <a:stretch>
            <a:fillRect/>
          </a:stretch>
        </p:blipFill>
        <p:spPr>
          <a:xfrm>
            <a:off x="1569807" y="1894373"/>
            <a:ext cx="4257609" cy="3941981"/>
          </a:xfrm>
          <a:prstGeom prst="rect">
            <a:avLst/>
          </a:prstGeom>
        </p:spPr>
      </p:pic>
      <p:pic>
        <p:nvPicPr>
          <p:cNvPr id="7" name="圖片 6"/>
          <p:cNvPicPr>
            <a:picLocks noChangeAspect="1"/>
          </p:cNvPicPr>
          <p:nvPr/>
        </p:nvPicPr>
        <p:blipFill>
          <a:blip r:embed="rId4"/>
          <a:stretch>
            <a:fillRect/>
          </a:stretch>
        </p:blipFill>
        <p:spPr>
          <a:xfrm>
            <a:off x="1885077" y="2787235"/>
            <a:ext cx="3534723" cy="1942394"/>
          </a:xfrm>
          <a:prstGeom prst="rect">
            <a:avLst/>
          </a:prstGeom>
        </p:spPr>
      </p:pic>
      <p:pic>
        <p:nvPicPr>
          <p:cNvPr id="8" name="圖片 7"/>
          <p:cNvPicPr>
            <a:picLocks noChangeAspect="1"/>
          </p:cNvPicPr>
          <p:nvPr/>
        </p:nvPicPr>
        <p:blipFill rotWithShape="1">
          <a:blip r:embed="rId5"/>
          <a:srcRect l="1982" t="931"/>
          <a:stretch/>
        </p:blipFill>
        <p:spPr>
          <a:xfrm>
            <a:off x="2016592" y="2903866"/>
            <a:ext cx="3235516" cy="2050228"/>
          </a:xfrm>
          <a:prstGeom prst="rect">
            <a:avLst/>
          </a:prstGeom>
        </p:spPr>
      </p:pic>
      <p:pic>
        <p:nvPicPr>
          <p:cNvPr id="9" name="圖片 8"/>
          <p:cNvPicPr>
            <a:picLocks noChangeAspect="1"/>
          </p:cNvPicPr>
          <p:nvPr/>
        </p:nvPicPr>
        <p:blipFill>
          <a:blip r:embed="rId6"/>
          <a:stretch>
            <a:fillRect/>
          </a:stretch>
        </p:blipFill>
        <p:spPr>
          <a:xfrm>
            <a:off x="2001954" y="2835231"/>
            <a:ext cx="3300967" cy="2106300"/>
          </a:xfrm>
          <a:prstGeom prst="rect">
            <a:avLst/>
          </a:prstGeom>
        </p:spPr>
      </p:pic>
      <p:pic>
        <p:nvPicPr>
          <p:cNvPr id="11" name="圖片 10"/>
          <p:cNvPicPr>
            <a:picLocks noChangeAspect="1"/>
          </p:cNvPicPr>
          <p:nvPr/>
        </p:nvPicPr>
        <p:blipFill>
          <a:blip r:embed="rId7"/>
          <a:stretch>
            <a:fillRect/>
          </a:stretch>
        </p:blipFill>
        <p:spPr>
          <a:xfrm>
            <a:off x="2080704" y="2873246"/>
            <a:ext cx="3235516" cy="2050227"/>
          </a:xfrm>
          <a:prstGeom prst="rect">
            <a:avLst/>
          </a:prstGeom>
        </p:spPr>
      </p:pic>
      <p:pic>
        <p:nvPicPr>
          <p:cNvPr id="13" name="圖片 12"/>
          <p:cNvPicPr>
            <a:picLocks noChangeAspect="1"/>
          </p:cNvPicPr>
          <p:nvPr/>
        </p:nvPicPr>
        <p:blipFill>
          <a:blip r:embed="rId8"/>
          <a:stretch>
            <a:fillRect/>
          </a:stretch>
        </p:blipFill>
        <p:spPr>
          <a:xfrm>
            <a:off x="2096232" y="2761984"/>
            <a:ext cx="3235516" cy="2228807"/>
          </a:xfrm>
          <a:prstGeom prst="rect">
            <a:avLst/>
          </a:prstGeom>
        </p:spPr>
      </p:pic>
      <p:pic>
        <p:nvPicPr>
          <p:cNvPr id="17" name="圖片 16"/>
          <p:cNvPicPr>
            <a:picLocks noChangeAspect="1"/>
          </p:cNvPicPr>
          <p:nvPr/>
        </p:nvPicPr>
        <p:blipFill>
          <a:blip r:embed="rId3"/>
          <a:stretch>
            <a:fillRect/>
          </a:stretch>
        </p:blipFill>
        <p:spPr>
          <a:xfrm>
            <a:off x="6353841" y="1894372"/>
            <a:ext cx="4257609" cy="3941981"/>
          </a:xfrm>
          <a:prstGeom prst="rect">
            <a:avLst/>
          </a:prstGeom>
        </p:spPr>
      </p:pic>
      <p:sp>
        <p:nvSpPr>
          <p:cNvPr id="18" name="矩形 17"/>
          <p:cNvSpPr/>
          <p:nvPr/>
        </p:nvSpPr>
        <p:spPr>
          <a:xfrm>
            <a:off x="7893886" y="3340743"/>
            <a:ext cx="1177518" cy="835378"/>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16" name="標題 1">
            <a:extLst>
              <a:ext uri="{FF2B5EF4-FFF2-40B4-BE49-F238E27FC236}">
                <a16:creationId xmlns:a16="http://schemas.microsoft.com/office/drawing/2014/main" id="{57A2D50B-8FF6-3DC7-3A93-79B372FE4043}"/>
              </a:ext>
            </a:extLst>
          </p:cNvPr>
          <p:cNvSpPr>
            <a:spLocks noGrp="1"/>
          </p:cNvSpPr>
          <p:nvPr>
            <p:ph type="title"/>
          </p:nvPr>
        </p:nvSpPr>
        <p:spPr>
          <a:xfrm>
            <a:off x="2096232" y="344345"/>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3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899139"/>
            <a:ext cx="7886700" cy="2461847"/>
          </a:xfrm>
        </p:spPr>
        <p:txBody>
          <a:bodyPr>
            <a:normAutofit lnSpcReduction="10000"/>
          </a:bodyPr>
          <a:lstStyle/>
          <a:p>
            <a:r>
              <a:rPr lang="en-US" altLang="zh-TW" sz="3200" dirty="0">
                <a:latin typeface="Times New Roman" panose="02020603050405020304" pitchFamily="18" charset="0"/>
                <a:cs typeface="Times New Roman" panose="02020603050405020304" pitchFamily="18" charset="0"/>
              </a:rPr>
              <a:t>Texture cannot be analyzed without frame of reference on scale or resolution.</a:t>
            </a:r>
          </a:p>
          <a:p>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is a scale-dependent phenomenon.</a:t>
            </a:r>
          </a:p>
        </p:txBody>
      </p:sp>
      <p:sp>
        <p:nvSpPr>
          <p:cNvPr id="4" name="投影片編號版面配置區 3">
            <a:extLst>
              <a:ext uri="{FF2B5EF4-FFF2-40B4-BE49-F238E27FC236}">
                <a16:creationId xmlns:a16="http://schemas.microsoft.com/office/drawing/2014/main" id="{CFC51AD7-593B-4185-98A6-44E7FDEC4F03}"/>
              </a:ext>
            </a:extLst>
          </p:cNvPr>
          <p:cNvSpPr>
            <a:spLocks noGrp="1"/>
          </p:cNvSpPr>
          <p:nvPr>
            <p:ph type="sldNum" sz="quarter" idx="12"/>
          </p:nvPr>
        </p:nvSpPr>
        <p:spPr/>
        <p:txBody>
          <a:bodyPr/>
          <a:lstStyle/>
          <a:p>
            <a:r>
              <a:rPr lang="en-US" altLang="zh-TW" dirty="0"/>
              <a:t>18</a:t>
            </a:r>
            <a:endParaRPr lang="zh-TW" altLang="en-US" dirty="0"/>
          </a:p>
        </p:txBody>
      </p:sp>
      <p:sp>
        <p:nvSpPr>
          <p:cNvPr id="7" name="標題 1">
            <a:extLst>
              <a:ext uri="{FF2B5EF4-FFF2-40B4-BE49-F238E27FC236}">
                <a16:creationId xmlns:a16="http://schemas.microsoft.com/office/drawing/2014/main" id="{A7F2B0A9-473F-6988-A55F-3246E80D7798}"/>
              </a:ext>
            </a:extLst>
          </p:cNvPr>
          <p:cNvSpPr>
            <a:spLocks noGrp="1"/>
          </p:cNvSpPr>
          <p:nvPr>
            <p:ph type="title"/>
          </p:nvPr>
        </p:nvSpPr>
        <p:spPr>
          <a:xfrm>
            <a:off x="2096232" y="344345"/>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04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45984" y="260583"/>
            <a:ext cx="8950037" cy="1188720"/>
          </a:xfrm>
        </p:spPr>
        <p:txBody>
          <a:bodyPr/>
          <a:lstStyle/>
          <a:p>
            <a:r>
              <a:rPr lang="en-US" altLang="zh-TW" dirty="0">
                <a:latin typeface="Times New Roman" panose="02020603050405020304" pitchFamily="18" charset="0"/>
                <a:cs typeface="Times New Roman" panose="02020603050405020304" pitchFamily="18" charset="0"/>
              </a:rPr>
              <a:t>Outline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26408"/>
            <a:ext cx="7936706" cy="4766466"/>
          </a:xfrm>
        </p:spPr>
        <p:txBody>
          <a:bodyPr>
            <a:noAutofit/>
          </a:bodyPr>
          <a:lstStyle/>
          <a:p>
            <a:pPr marL="342900" indent="-342900"/>
            <a:r>
              <a:rPr lang="en-US" altLang="zh-TW" sz="3600" dirty="0">
                <a:latin typeface="Times New Roman" panose="02020603050405020304" pitchFamily="18" charset="0"/>
                <a:cs typeface="Times New Roman" panose="02020603050405020304" pitchFamily="18" charset="0"/>
              </a:rPr>
              <a:t>Introduction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a:t>
            </a:r>
          </a:p>
          <a:p>
            <a:pPr marL="342900" indent="-342900"/>
            <a:r>
              <a:rPr lang="en-US" altLang="zh-TW" sz="3600" dirty="0">
                <a:latin typeface="Times New Roman" panose="02020603050405020304" pitchFamily="18" charset="0"/>
                <a:cs typeface="Times New Roman" panose="02020603050405020304" pitchFamily="18" charset="0"/>
              </a:rPr>
              <a:t>Statistical Texture Feature Approach</a:t>
            </a:r>
          </a:p>
          <a:p>
            <a:pPr marL="1257300" lvl="1" indent="-51435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9.2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9.10</a:t>
            </a:r>
          </a:p>
          <a:p>
            <a:pPr marL="342900" indent="-342900"/>
            <a:r>
              <a:rPr lang="en-US" altLang="zh-TW" sz="3600" dirty="0">
                <a:latin typeface="Times New Roman" panose="02020603050405020304" pitchFamily="18" charset="0"/>
                <a:cs typeface="Times New Roman" panose="02020603050405020304" pitchFamily="18" charset="0"/>
              </a:rPr>
              <a:t>Model-based Technique</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9.11 ~ 9.13</a:t>
            </a:r>
          </a:p>
          <a:p>
            <a:pPr marL="342900" indent="-342900"/>
            <a:r>
              <a:rPr lang="en-US" altLang="zh-TW" sz="3600" dirty="0">
                <a:latin typeface="Times New Roman" panose="02020603050405020304" pitchFamily="18" charset="0"/>
                <a:cs typeface="Times New Roman" panose="02020603050405020304" pitchFamily="18" charset="0"/>
              </a:rPr>
              <a:t>Application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9.16 ~ 9.18</a:t>
            </a:r>
            <a:endParaRPr lang="zh-TW" altLang="en-US" dirty="0">
              <a:latin typeface="Times New Roman" panose="02020603050405020304" pitchFamily="18" charset="0"/>
              <a:cs typeface="Times New Roman" panose="02020603050405020304" pitchFamily="18" charset="0"/>
            </a:endParaRPr>
          </a:p>
          <a:p>
            <a:endParaRPr lang="zh-TW" altLang="en-US"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A477ADE1-B669-4318-B026-D21AAD2AC414}"/>
              </a:ext>
            </a:extLst>
          </p:cNvPr>
          <p:cNvSpPr>
            <a:spLocks noGrp="1"/>
          </p:cNvSpPr>
          <p:nvPr>
            <p:ph type="sldNum" sz="quarter" idx="12"/>
          </p:nvPr>
        </p:nvSpPr>
        <p:spPr/>
        <p:txBody>
          <a:bodyPr/>
          <a:lstStyle/>
          <a:p>
            <a:r>
              <a:rPr lang="en-US" altLang="zh-TW" dirty="0"/>
              <a:t>1</a:t>
            </a:r>
            <a:endParaRPr lang="zh-TW" altLang="en-US" dirty="0"/>
          </a:p>
        </p:txBody>
      </p:sp>
      <p:sp>
        <p:nvSpPr>
          <p:cNvPr id="25" name="內容版面配置區 2"/>
          <p:cNvSpPr txBox="1">
            <a:spLocks/>
          </p:cNvSpPr>
          <p:nvPr/>
        </p:nvSpPr>
        <p:spPr>
          <a:xfrm>
            <a:off x="2152650" y="4414271"/>
            <a:ext cx="7936706" cy="1588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sz="3200" dirty="0"/>
          </a:p>
        </p:txBody>
      </p:sp>
    </p:spTree>
    <p:extLst>
      <p:ext uri="{BB962C8B-B14F-4D97-AF65-F5344CB8AC3E}">
        <p14:creationId xmlns:p14="http://schemas.microsoft.com/office/powerpoint/2010/main" val="387745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3CF7A9-CBCB-46FA-AB4C-5D83CB0B9632}"/>
              </a:ext>
            </a:extLst>
          </p:cNvPr>
          <p:cNvSpPr>
            <a:spLocks noGrp="1"/>
          </p:cNvSpPr>
          <p:nvPr>
            <p:ph type="title"/>
          </p:nvPr>
        </p:nvSpPr>
        <p:spPr>
          <a:xfrm>
            <a:off x="2152650" y="2766219"/>
            <a:ext cx="7886700" cy="1325563"/>
          </a:xfrm>
        </p:spPr>
        <p:txBody>
          <a:bodyPr/>
          <a:lstStyle/>
          <a:p>
            <a:pPr algn="ctr"/>
            <a:r>
              <a:rPr lang="en-US" altLang="zh-TW" dirty="0"/>
              <a:t>Fun Time</a:t>
            </a:r>
            <a:endParaRPr lang="zh-TW" altLang="en-US" dirty="0"/>
          </a:p>
        </p:txBody>
      </p:sp>
      <p:sp>
        <p:nvSpPr>
          <p:cNvPr id="4" name="投影片編號版面配置區 3">
            <a:extLst>
              <a:ext uri="{FF2B5EF4-FFF2-40B4-BE49-F238E27FC236}">
                <a16:creationId xmlns:a16="http://schemas.microsoft.com/office/drawing/2014/main" id="{F4C7E8D3-26DF-43CB-B85A-7E60F1D94643}"/>
              </a:ext>
            </a:extLst>
          </p:cNvPr>
          <p:cNvSpPr>
            <a:spLocks noGrp="1"/>
          </p:cNvSpPr>
          <p:nvPr>
            <p:ph type="sldNum" sz="quarter" idx="12"/>
          </p:nvPr>
        </p:nvSpPr>
        <p:spPr/>
        <p:txBody>
          <a:bodyPr/>
          <a:lstStyle/>
          <a:p>
            <a:r>
              <a:rPr lang="en-US" altLang="zh-TW" dirty="0"/>
              <a:t>19</a:t>
            </a:r>
            <a:endParaRPr lang="zh-TW" altLang="en-US" dirty="0"/>
          </a:p>
        </p:txBody>
      </p:sp>
    </p:spTree>
    <p:extLst>
      <p:ext uri="{BB962C8B-B14F-4D97-AF65-F5344CB8AC3E}">
        <p14:creationId xmlns:p14="http://schemas.microsoft.com/office/powerpoint/2010/main" val="68662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normAutofit/>
          </a:bodyPr>
          <a:lstStyle/>
          <a:p>
            <a:pPr algn="ctr"/>
            <a:r>
              <a:rPr lang="en-US" altLang="zh-TW" dirty="0">
                <a:latin typeface="Times New Roman" panose="02020603050405020304" pitchFamily="18" charset="0"/>
                <a:cs typeface="Times New Roman" panose="02020603050405020304" pitchFamily="18" charset="0"/>
              </a:rPr>
              <a:t>How to Analyze Texture ?</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057ADE8E-210D-4B8B-AD67-83BCCBE17689}"/>
              </a:ext>
            </a:extLst>
          </p:cNvPr>
          <p:cNvSpPr>
            <a:spLocks noGrp="1"/>
          </p:cNvSpPr>
          <p:nvPr>
            <p:ph type="sldNum" sz="quarter" idx="12"/>
          </p:nvPr>
        </p:nvSpPr>
        <p:spPr/>
        <p:txBody>
          <a:bodyPr/>
          <a:lstStyle/>
          <a:p>
            <a:r>
              <a:rPr lang="en-US" altLang="zh-TW" dirty="0"/>
              <a:t>20</a:t>
            </a:r>
            <a:endParaRPr lang="zh-TW" altLang="en-US" dirty="0"/>
          </a:p>
        </p:txBody>
      </p:sp>
    </p:spTree>
    <p:extLst>
      <p:ext uri="{BB962C8B-B14F-4D97-AF65-F5344CB8AC3E}">
        <p14:creationId xmlns:p14="http://schemas.microsoft.com/office/powerpoint/2010/main" val="1296642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1134" y="375583"/>
            <a:ext cx="7729728" cy="1188720"/>
          </a:xfrm>
        </p:spPr>
        <p:txBody>
          <a:bodyPr>
            <a:normAutofit/>
          </a:bodyPr>
          <a:lstStyle/>
          <a:p>
            <a:r>
              <a:rPr lang="en-US" altLang="zh-TW" dirty="0">
                <a:latin typeface="Times New Roman" panose="02020603050405020304" pitchFamily="18" charset="0"/>
                <a:cs typeface="Times New Roman" panose="02020603050405020304" pitchFamily="18" charset="0"/>
              </a:rPr>
              <a:t>Texture Analysis Issues </a:t>
            </a:r>
            <a:r>
              <a:rPr lang="en-US" altLang="zh-TW" dirty="0">
                <a:solidFill>
                  <a:srgbClr val="FF0000"/>
                </a:solidFill>
                <a:latin typeface="Times New Roman" panose="02020603050405020304" pitchFamily="18" charset="0"/>
                <a:cs typeface="Times New Roman" panose="02020603050405020304" pitchFamily="18" charset="0"/>
              </a:rPr>
              <a:t>(Test)</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905000" y="1636036"/>
            <a:ext cx="9616440" cy="4750909"/>
          </a:xfrm>
        </p:spPr>
        <p:txBody>
          <a:bodyPr>
            <a:noAutofit/>
          </a:bodyPr>
          <a:lstStyle/>
          <a:p>
            <a:pPr indent="-360000"/>
            <a:r>
              <a:rPr lang="en-US" altLang="zh-TW" sz="3200" b="1" dirty="0">
                <a:latin typeface="Times New Roman" panose="02020603050405020304" pitchFamily="18" charset="0"/>
                <a:cs typeface="Times New Roman" panose="02020603050405020304" pitchFamily="18" charset="0"/>
              </a:rPr>
              <a:t>Pattern recognition: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textured region, determine the class the region belongs to.</a:t>
            </a:r>
          </a:p>
          <a:p>
            <a:pPr marL="360000" lvl="1" indent="0">
              <a:buNone/>
            </a:pPr>
            <a:endParaRPr lang="en-US" altLang="zh-TW" sz="32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Generative model: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textured region, determine a description or model for it.</a:t>
            </a:r>
          </a:p>
          <a:p>
            <a:pPr marL="360000" lvl="1" indent="0">
              <a:buNone/>
            </a:pPr>
            <a:endParaRPr lang="en-US" altLang="zh-TW" sz="32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Texture segmentation: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image having many textured areas, determine boundaries.</a:t>
            </a:r>
          </a:p>
          <a:p>
            <a:endParaRPr lang="en-US" altLang="zh-TW" sz="3200"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a:t>21</a:t>
            </a:r>
            <a:endParaRPr lang="zh-TW" altLang="en-US" dirty="0"/>
          </a:p>
        </p:txBody>
      </p:sp>
      <p:sp>
        <p:nvSpPr>
          <p:cNvPr id="13" name="Action Button: Forward or Next 5">
            <a:hlinkClick r:id="rId3" action="ppaction://hlinksldjump" highlightClick="1"/>
            <a:extLst>
              <a:ext uri="{FF2B5EF4-FFF2-40B4-BE49-F238E27FC236}">
                <a16:creationId xmlns:a16="http://schemas.microsoft.com/office/drawing/2014/main" id="{F4979527-2FD9-4BEF-9644-D7F7DD02E949}"/>
              </a:ext>
            </a:extLst>
          </p:cNvPr>
          <p:cNvSpPr/>
          <p:nvPr/>
        </p:nvSpPr>
        <p:spPr>
          <a:xfrm>
            <a:off x="5912054" y="1786641"/>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Forward or Next 5">
            <a:hlinkClick r:id="rId4" action="ppaction://hlinksldjump" highlightClick="1"/>
            <a:extLst>
              <a:ext uri="{FF2B5EF4-FFF2-40B4-BE49-F238E27FC236}">
                <a16:creationId xmlns:a16="http://schemas.microsoft.com/office/drawing/2014/main" id="{F4979527-2FD9-4BEF-9644-D7F7DD02E949}"/>
              </a:ext>
            </a:extLst>
          </p:cNvPr>
          <p:cNvSpPr/>
          <p:nvPr/>
        </p:nvSpPr>
        <p:spPr>
          <a:xfrm>
            <a:off x="5708391" y="3534794"/>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tion Button: Forward or Next 5">
            <a:hlinkClick r:id="rId5" action="ppaction://hlinksldjump" highlightClick="1"/>
            <a:extLst>
              <a:ext uri="{FF2B5EF4-FFF2-40B4-BE49-F238E27FC236}">
                <a16:creationId xmlns:a16="http://schemas.microsoft.com/office/drawing/2014/main" id="{F4979527-2FD9-4BEF-9644-D7F7DD02E949}"/>
              </a:ext>
            </a:extLst>
          </p:cNvPr>
          <p:cNvSpPr/>
          <p:nvPr/>
        </p:nvSpPr>
        <p:spPr>
          <a:xfrm>
            <a:off x="6386624" y="5282947"/>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a:hlinkClick r:id="rId6" action="ppaction://hlinksldjump"/>
          </p:cNvPr>
          <p:cNvSpPr/>
          <p:nvPr/>
        </p:nvSpPr>
        <p:spPr>
          <a:xfrm>
            <a:off x="343518" y="5558719"/>
            <a:ext cx="10385778" cy="1162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8146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1136" y="316772"/>
            <a:ext cx="7729728" cy="1188720"/>
          </a:xfrm>
        </p:spPr>
        <p:txBody>
          <a:bodyPr>
            <a:normAutofit/>
          </a:bodyPr>
          <a:lstStyle/>
          <a:p>
            <a:r>
              <a:rPr lang="en-US" altLang="zh-TW" dirty="0">
                <a:latin typeface="Times New Roman" panose="02020603050405020304" pitchFamily="18" charset="0"/>
                <a:cs typeface="Times New Roman" panose="02020603050405020304" pitchFamily="18" charset="0"/>
              </a:rPr>
              <a:t>Pattern Recognition</a:t>
            </a:r>
            <a:endParaRPr lang="zh-TW" altLang="en-US"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a:t>22</a:t>
            </a:r>
            <a:endParaRPr lang="zh-TW" altLang="en-US" dirty="0"/>
          </a:p>
        </p:txBody>
      </p:sp>
      <p:pic>
        <p:nvPicPr>
          <p:cNvPr id="16" name="Picture 4" descr="D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33"/>
          <a:stretch/>
        </p:blipFill>
        <p:spPr bwMode="auto">
          <a:xfrm>
            <a:off x="1400905" y="1767851"/>
            <a:ext cx="2520453" cy="1522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6">
            <a:extLst>
              <a:ext uri="{FF2B5EF4-FFF2-40B4-BE49-F238E27FC236}">
                <a16:creationId xmlns:a16="http://schemas.microsoft.com/office/drawing/2014/main" id="{72E89ADD-889D-4975-AF94-08E3FD12D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17" r="9445"/>
          <a:stretch/>
        </p:blipFill>
        <p:spPr bwMode="auto">
          <a:xfrm>
            <a:off x="4381336" y="1765697"/>
            <a:ext cx="2520451" cy="1524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21">
            <a:extLst>
              <a:ext uri="{FF2B5EF4-FFF2-40B4-BE49-F238E27FC236}">
                <a16:creationId xmlns:a16="http://schemas.microsoft.com/office/drawing/2014/main" id="{646397D0-8007-458B-9873-91F28341AC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876" r="9530"/>
          <a:stretch/>
        </p:blipFill>
        <p:spPr bwMode="auto">
          <a:xfrm>
            <a:off x="7361765" y="1765697"/>
            <a:ext cx="2520452" cy="1527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95">
            <a:extLst>
              <a:ext uri="{FF2B5EF4-FFF2-40B4-BE49-F238E27FC236}">
                <a16:creationId xmlns:a16="http://schemas.microsoft.com/office/drawing/2014/main" id="{10CE83EA-E01C-4A25-9B92-E3301DE7DF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56"/>
          <a:stretch/>
        </p:blipFill>
        <p:spPr bwMode="auto">
          <a:xfrm>
            <a:off x="1406602" y="4338381"/>
            <a:ext cx="2509057" cy="1522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106">
            <a:extLst>
              <a:ext uri="{FF2B5EF4-FFF2-40B4-BE49-F238E27FC236}">
                <a16:creationId xmlns:a16="http://schemas.microsoft.com/office/drawing/2014/main" id="{C8438D35-12E2-4B33-A505-DC551FB306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573" r="9530"/>
          <a:stretch/>
        </p:blipFill>
        <p:spPr bwMode="auto">
          <a:xfrm>
            <a:off x="4381336" y="4336943"/>
            <a:ext cx="2509058" cy="1523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93">
            <a:extLst>
              <a:ext uri="{FF2B5EF4-FFF2-40B4-BE49-F238E27FC236}">
                <a16:creationId xmlns:a16="http://schemas.microsoft.com/office/drawing/2014/main" id="{80A268FD-B7CD-42C0-A257-19E4554518A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726"/>
          <a:stretch/>
        </p:blipFill>
        <p:spPr bwMode="auto">
          <a:xfrm>
            <a:off x="7356071" y="4336942"/>
            <a:ext cx="2509058" cy="1523457"/>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Back or Previous 24">
            <a:hlinkClick r:id="rId9" action="ppaction://hlinksldjump" highlightClick="1"/>
            <a:extLst>
              <a:ext uri="{FF2B5EF4-FFF2-40B4-BE49-F238E27FC236}">
                <a16:creationId xmlns:a16="http://schemas.microsoft.com/office/drawing/2014/main" id="{D9CCB3EE-EA90-467E-BCD6-BF31DD07959B}"/>
              </a:ext>
            </a:extLst>
          </p:cNvPr>
          <p:cNvSpPr/>
          <p:nvPr/>
        </p:nvSpPr>
        <p:spPr>
          <a:xfrm>
            <a:off x="8302676" y="75381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文字方塊 3">
            <a:extLst>
              <a:ext uri="{FF2B5EF4-FFF2-40B4-BE49-F238E27FC236}">
                <a16:creationId xmlns:a16="http://schemas.microsoft.com/office/drawing/2014/main" id="{62E998D4-CA93-2EE5-1E6C-0F600B497BE9}"/>
              </a:ext>
            </a:extLst>
          </p:cNvPr>
          <p:cNvSpPr txBox="1"/>
          <p:nvPr/>
        </p:nvSpPr>
        <p:spPr>
          <a:xfrm>
            <a:off x="2177008" y="3352460"/>
            <a:ext cx="1009413" cy="461665"/>
          </a:xfrm>
          <a:prstGeom prst="rect">
            <a:avLst/>
          </a:prstGeom>
          <a:noFill/>
        </p:spPr>
        <p:txBody>
          <a:bodyPr wrap="square">
            <a:spAutoFit/>
          </a:bodyPr>
          <a:lstStyle/>
          <a:p>
            <a:r>
              <a:rPr lang="en-US" altLang="zh-TW" sz="2400" dirty="0">
                <a:latin typeface="Times New Roman" panose="02020603050405020304" pitchFamily="18" charset="0"/>
                <a:cs typeface="Times New Roman" panose="02020603050405020304" pitchFamily="18" charset="0"/>
              </a:rPr>
              <a:t>Scales</a:t>
            </a:r>
            <a:endParaRPr lang="zh-TW" altLang="en-US" sz="2400" dirty="0"/>
          </a:p>
        </p:txBody>
      </p:sp>
      <p:sp>
        <p:nvSpPr>
          <p:cNvPr id="6" name="矩形 5">
            <a:extLst>
              <a:ext uri="{FF2B5EF4-FFF2-40B4-BE49-F238E27FC236}">
                <a16:creationId xmlns:a16="http://schemas.microsoft.com/office/drawing/2014/main" id="{C21D58AA-BE5D-F91D-7F08-A502577FB9D0}"/>
              </a:ext>
            </a:extLst>
          </p:cNvPr>
          <p:cNvSpPr/>
          <p:nvPr/>
        </p:nvSpPr>
        <p:spPr>
          <a:xfrm>
            <a:off x="5185261" y="3312637"/>
            <a:ext cx="901209"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Linen</a:t>
            </a:r>
            <a:endParaRPr lang="zh-TW" altLang="en-US" sz="24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26F4BED5-1A75-BB58-BB27-3CD609F36AAB}"/>
              </a:ext>
            </a:extLst>
          </p:cNvPr>
          <p:cNvSpPr/>
          <p:nvPr/>
        </p:nvSpPr>
        <p:spPr>
          <a:xfrm>
            <a:off x="8128809" y="3312637"/>
            <a:ext cx="95410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Nylon</a:t>
            </a:r>
            <a:endParaRPr lang="zh-TW" altLang="en-US" sz="24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4EF0FA42-9DAB-E5B4-A8E6-C0922CD8CD3D}"/>
              </a:ext>
            </a:extLst>
          </p:cNvPr>
          <p:cNvSpPr/>
          <p:nvPr/>
        </p:nvSpPr>
        <p:spPr>
          <a:xfrm>
            <a:off x="2121706" y="5879442"/>
            <a:ext cx="1064715"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Bricks </a:t>
            </a:r>
            <a:endParaRPr lang="zh-TW" altLang="en-US" sz="24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4A9DD5F-CFBC-FE52-BA06-9C56A5AC96F5}"/>
              </a:ext>
            </a:extLst>
          </p:cNvPr>
          <p:cNvSpPr/>
          <p:nvPr/>
        </p:nvSpPr>
        <p:spPr>
          <a:xfrm>
            <a:off x="5156146" y="5879442"/>
            <a:ext cx="97013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Gauze</a:t>
            </a:r>
            <a:endParaRPr lang="zh-TW" altLang="en-US" sz="24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D80E76A-D9E5-FDD6-B737-5AD4F070488B}"/>
              </a:ext>
            </a:extLst>
          </p:cNvPr>
          <p:cNvSpPr/>
          <p:nvPr/>
        </p:nvSpPr>
        <p:spPr>
          <a:xfrm>
            <a:off x="8315656" y="5879442"/>
            <a:ext cx="61266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Fur</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2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26" y="30180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Generative Model</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6533D749-B474-4AF4-A89A-B41FBAC6258A}"/>
              </a:ext>
            </a:extLst>
          </p:cNvPr>
          <p:cNvSpPr>
            <a:spLocks noGrp="1"/>
          </p:cNvSpPr>
          <p:nvPr>
            <p:ph type="sldNum" sz="quarter" idx="12"/>
          </p:nvPr>
        </p:nvSpPr>
        <p:spPr/>
        <p:txBody>
          <a:bodyPr/>
          <a:lstStyle/>
          <a:p>
            <a:r>
              <a:rPr lang="en-US" altLang="zh-TW" dirty="0"/>
              <a:t>23</a:t>
            </a:r>
            <a:endParaRPr lang="zh-TW" altLang="en-US"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4593" t="23097" r="74208" b="27126"/>
          <a:stretch/>
        </p:blipFill>
        <p:spPr>
          <a:xfrm>
            <a:off x="3927763" y="2937164"/>
            <a:ext cx="685801" cy="1787236"/>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4071" t="23182" r="63078" b="26390"/>
          <a:stretch/>
        </p:blipFill>
        <p:spPr>
          <a:xfrm>
            <a:off x="3913909" y="2937164"/>
            <a:ext cx="1399310" cy="1810616"/>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4025" t="22713" r="20869" b="26858"/>
          <a:stretch/>
        </p:blipFill>
        <p:spPr>
          <a:xfrm>
            <a:off x="3911508" y="2937164"/>
            <a:ext cx="3987006" cy="1810616"/>
          </a:xfrm>
          <a:prstGeom prst="rect">
            <a:avLst/>
          </a:prstGeom>
        </p:spPr>
      </p:pic>
      <p:sp>
        <p:nvSpPr>
          <p:cNvPr id="13" name="Action Button: Back or Previous 24">
            <a:hlinkClick r:id="rId6" action="ppaction://hlinksldjump" highlightClick="1"/>
            <a:extLst>
              <a:ext uri="{FF2B5EF4-FFF2-40B4-BE49-F238E27FC236}">
                <a16:creationId xmlns:a16="http://schemas.microsoft.com/office/drawing/2014/main" id="{BA0411BC-E8BB-4C7D-844F-E016EA309816}"/>
              </a:ext>
            </a:extLst>
          </p:cNvPr>
          <p:cNvSpPr/>
          <p:nvPr/>
        </p:nvSpPr>
        <p:spPr>
          <a:xfrm>
            <a:off x="8267536" y="78229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556" y="2123434"/>
            <a:ext cx="6123809" cy="3590476"/>
          </a:xfrm>
          <a:prstGeom prst="rect">
            <a:avLst/>
          </a:prstGeom>
        </p:spPr>
      </p:pic>
    </p:spTree>
    <p:extLst>
      <p:ext uri="{BB962C8B-B14F-4D97-AF65-F5344CB8AC3E}">
        <p14:creationId xmlns:p14="http://schemas.microsoft.com/office/powerpoint/2010/main" val="22581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49" y="223211"/>
            <a:ext cx="7886700"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90D9E3E-14EB-4A14-9AFC-DBAAB81E54E0}"/>
              </a:ext>
            </a:extLst>
          </p:cNvPr>
          <p:cNvSpPr>
            <a:spLocks noGrp="1"/>
          </p:cNvSpPr>
          <p:nvPr>
            <p:ph type="sldNum" sz="quarter" idx="12"/>
          </p:nvPr>
        </p:nvSpPr>
        <p:spPr/>
        <p:txBody>
          <a:bodyPr/>
          <a:lstStyle/>
          <a:p>
            <a:r>
              <a:rPr lang="en-US" altLang="zh-TW" dirty="0"/>
              <a:t>24</a:t>
            </a:r>
            <a:endParaRPr lang="zh-TW"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802" y="1642084"/>
            <a:ext cx="7938397" cy="4850790"/>
          </a:xfrm>
          <a:prstGeom prst="rect">
            <a:avLst/>
          </a:prstGeom>
        </p:spPr>
      </p:pic>
      <p:grpSp>
        <p:nvGrpSpPr>
          <p:cNvPr id="19" name="Group 18"/>
          <p:cNvGrpSpPr/>
          <p:nvPr/>
        </p:nvGrpSpPr>
        <p:grpSpPr>
          <a:xfrm>
            <a:off x="2792523" y="2185657"/>
            <a:ext cx="7272677" cy="4194629"/>
            <a:chOff x="1349829" y="1886857"/>
            <a:chExt cx="7272677" cy="4194629"/>
          </a:xfrm>
        </p:grpSpPr>
        <p:sp>
          <p:nvSpPr>
            <p:cNvPr id="5" name="Rectangle 4"/>
            <p:cNvSpPr/>
            <p:nvPr/>
          </p:nvSpPr>
          <p:spPr>
            <a:xfrm>
              <a:off x="1349829" y="4005943"/>
              <a:ext cx="4974771" cy="2075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381829" y="1886857"/>
              <a:ext cx="0" cy="2119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81829" y="1886857"/>
              <a:ext cx="5240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22505" y="1886857"/>
              <a:ext cx="0" cy="2902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4775200"/>
              <a:ext cx="2297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Picture 2" descr="「texture segmentation」的圖片搜尋結果">
            <a:extLst>
              <a:ext uri="{FF2B5EF4-FFF2-40B4-BE49-F238E27FC236}">
                <a16:creationId xmlns:a16="http://schemas.microsoft.com/office/drawing/2014/main" id="{04A13081-BF8A-4629-8C79-80333833F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879" y="1994382"/>
            <a:ext cx="6356240" cy="4245969"/>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Back or Previous 24">
            <a:hlinkClick r:id="rId5" action="ppaction://hlinksldjump" highlightClick="1"/>
            <a:extLst>
              <a:ext uri="{FF2B5EF4-FFF2-40B4-BE49-F238E27FC236}">
                <a16:creationId xmlns:a16="http://schemas.microsoft.com/office/drawing/2014/main" id="{BA0411BC-E8BB-4C7D-844F-E016EA309816}"/>
              </a:ext>
            </a:extLst>
          </p:cNvPr>
          <p:cNvSpPr/>
          <p:nvPr/>
        </p:nvSpPr>
        <p:spPr>
          <a:xfrm>
            <a:off x="8635490" y="75828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30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1136" y="447316"/>
            <a:ext cx="7729728" cy="1188720"/>
          </a:xfrm>
        </p:spPr>
        <p:txBody>
          <a:bodyPr/>
          <a:lstStyle/>
          <a:p>
            <a:r>
              <a:rPr lang="en-US" altLang="zh-TW" dirty="0">
                <a:latin typeface="Times New Roman" panose="02020603050405020304" pitchFamily="18" charset="0"/>
                <a:cs typeface="Times New Roman" panose="02020603050405020304" pitchFamily="18" charset="0"/>
              </a:rPr>
              <a:t>Texture Analysis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325362" y="2166758"/>
            <a:ext cx="9616440" cy="2524484"/>
          </a:xfrm>
        </p:spPr>
        <p:txBody>
          <a:bodyPr>
            <a:noAutofit/>
          </a:bodyPr>
          <a:lstStyle/>
          <a:p>
            <a:r>
              <a:rPr lang="en-US" altLang="zh-TW" sz="3200" dirty="0">
                <a:latin typeface="Times New Roman" panose="02020603050405020304" pitchFamily="18" charset="0"/>
                <a:cs typeface="Times New Roman" panose="02020603050405020304" pitchFamily="18" charset="0"/>
              </a:rPr>
              <a:t>Statistical Approach</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Model</a:t>
            </a: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Based Technique</a:t>
            </a:r>
          </a:p>
          <a:p>
            <a:endParaRPr lang="en-US" altLang="zh-TW"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a:t>25</a:t>
            </a:r>
            <a:endParaRPr lang="zh-TW" altLang="en-US" dirty="0"/>
          </a:p>
        </p:txBody>
      </p:sp>
    </p:spTree>
    <p:extLst>
      <p:ext uri="{BB962C8B-B14F-4D97-AF65-F5344CB8AC3E}">
        <p14:creationId xmlns:p14="http://schemas.microsoft.com/office/powerpoint/2010/main" val="358296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8515351" cy="1325563"/>
          </a:xfrm>
        </p:spPr>
        <p:txBody>
          <a:bodyPr>
            <a:normAutofit/>
          </a:bodyPr>
          <a:lstStyle/>
          <a:p>
            <a:r>
              <a:rPr lang="en-US" altLang="zh-TW" sz="3200" dirty="0">
                <a:latin typeface="Times New Roman" panose="02020603050405020304" pitchFamily="18" charset="0"/>
                <a:cs typeface="Times New Roman" panose="02020603050405020304" pitchFamily="18" charset="0"/>
              </a:rPr>
              <a:t>Statistical Texture Feature Approaches</a:t>
            </a:r>
            <a:endParaRPr lang="zh-TW" altLang="en-US" sz="32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999246"/>
            <a:ext cx="7886700" cy="4173154"/>
          </a:xfrm>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rPr>
              <a:t>Spatial gray level co-occurrence probabilities</a:t>
            </a:r>
          </a:p>
          <a:p>
            <a:r>
              <a:rPr lang="en-US" altLang="zh-TW" sz="3200" dirty="0">
                <a:latin typeface="Times New Roman" panose="02020603050405020304" pitchFamily="18" charset="0"/>
                <a:cs typeface="Times New Roman" panose="02020603050405020304" pitchFamily="18" charset="0"/>
              </a:rPr>
              <a:t>Autocorrelation function</a:t>
            </a:r>
          </a:p>
          <a:p>
            <a:r>
              <a:rPr lang="en-US" altLang="zh-TW" sz="3200" dirty="0">
                <a:latin typeface="Times New Roman" panose="02020603050405020304" pitchFamily="18" charset="0"/>
                <a:cs typeface="Times New Roman" panose="02020603050405020304" pitchFamily="18" charset="0"/>
              </a:rPr>
              <a:t>Edgeness per unit area</a:t>
            </a:r>
          </a:p>
          <a:p>
            <a:r>
              <a:rPr lang="en-US" altLang="zh-TW" sz="3200" dirty="0">
                <a:latin typeface="Times New Roman" panose="02020603050405020304" pitchFamily="18" charset="0"/>
                <a:cs typeface="Times New Roman" panose="02020603050405020304" pitchFamily="18" charset="0"/>
              </a:rPr>
              <a:t>Relative extrema distributions</a:t>
            </a:r>
          </a:p>
          <a:p>
            <a:r>
              <a:rPr lang="en-US" altLang="zh-TW" sz="3200" dirty="0">
                <a:latin typeface="Times New Roman" panose="02020603050405020304" pitchFamily="18" charset="0"/>
                <a:cs typeface="Times New Roman" panose="02020603050405020304" pitchFamily="18" charset="0"/>
              </a:rPr>
              <a:t>Mathematical morphology</a:t>
            </a:r>
          </a:p>
          <a:p>
            <a:r>
              <a:rPr lang="en-US" altLang="zh-TW" sz="3200" dirty="0">
                <a:latin typeface="Times New Roman" panose="02020603050405020304" pitchFamily="18" charset="0"/>
                <a:cs typeface="Times New Roman" panose="02020603050405020304" pitchFamily="18" charset="0"/>
              </a:rPr>
              <a:t>Spectral power density function</a:t>
            </a:r>
          </a:p>
          <a:p>
            <a:r>
              <a:rPr lang="en-US" altLang="zh-TW" sz="3200" dirty="0">
                <a:latin typeface="Times New Roman" panose="02020603050405020304" pitchFamily="18" charset="0"/>
                <a:cs typeface="Times New Roman" panose="02020603050405020304" pitchFamily="18" charset="0"/>
              </a:rPr>
              <a:t>Gray-level run-length distributions</a:t>
            </a:r>
          </a:p>
          <a:p>
            <a:endParaRPr lang="en-US" altLang="zh-TW" sz="3200" dirty="0"/>
          </a:p>
        </p:txBody>
      </p:sp>
      <p:sp>
        <p:nvSpPr>
          <p:cNvPr id="6" name="投影片編號版面配置區 5">
            <a:extLst>
              <a:ext uri="{FF2B5EF4-FFF2-40B4-BE49-F238E27FC236}">
                <a16:creationId xmlns:a16="http://schemas.microsoft.com/office/drawing/2014/main" id="{A0247B44-1370-4DF1-B54D-FBA96E5410A7}"/>
              </a:ext>
            </a:extLst>
          </p:cNvPr>
          <p:cNvSpPr>
            <a:spLocks noGrp="1"/>
          </p:cNvSpPr>
          <p:nvPr>
            <p:ph type="sldNum" sz="quarter" idx="12"/>
          </p:nvPr>
        </p:nvSpPr>
        <p:spPr/>
        <p:txBody>
          <a:bodyPr/>
          <a:lstStyle/>
          <a:p>
            <a:r>
              <a:rPr lang="en-US" altLang="zh-TW" dirty="0"/>
              <a:t>26</a:t>
            </a:r>
            <a:endParaRPr lang="zh-TW" altLang="en-US" dirty="0"/>
          </a:p>
        </p:txBody>
      </p:sp>
      <p:sp>
        <p:nvSpPr>
          <p:cNvPr id="4" name="＞形箭號 3"/>
          <p:cNvSpPr/>
          <p:nvPr/>
        </p:nvSpPr>
        <p:spPr>
          <a:xfrm>
            <a:off x="1942076" y="2155535"/>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形箭號 7"/>
          <p:cNvSpPr/>
          <p:nvPr/>
        </p:nvSpPr>
        <p:spPr>
          <a:xfrm>
            <a:off x="1948093" y="2715536"/>
            <a:ext cx="206829" cy="258394"/>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形箭號 8"/>
          <p:cNvSpPr/>
          <p:nvPr/>
        </p:nvSpPr>
        <p:spPr>
          <a:xfrm>
            <a:off x="1942079" y="3305733"/>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形箭號 10"/>
          <p:cNvSpPr/>
          <p:nvPr/>
        </p:nvSpPr>
        <p:spPr>
          <a:xfrm>
            <a:off x="1942078" y="3884193"/>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12"/>
          <p:cNvSpPr/>
          <p:nvPr/>
        </p:nvSpPr>
        <p:spPr>
          <a:xfrm>
            <a:off x="1942077" y="4468774"/>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83297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sp>
        <p:nvSpPr>
          <p:cNvPr id="3" name="內容版面配置區 2"/>
          <p:cNvSpPr>
            <a:spLocks noGrp="1"/>
          </p:cNvSpPr>
          <p:nvPr>
            <p:ph idx="1"/>
          </p:nvPr>
        </p:nvSpPr>
        <p:spPr>
          <a:xfrm>
            <a:off x="2156899" y="1911595"/>
            <a:ext cx="8102949" cy="4893188"/>
          </a:xfrm>
        </p:spPr>
        <p:txBody>
          <a:bodyPr>
            <a:noAutofit/>
          </a:bodyPr>
          <a:lstStyle/>
          <a:p>
            <a:r>
              <a:rPr lang="en-US" altLang="zh-TW" sz="3200" dirty="0">
                <a:latin typeface="Times New Roman" panose="02020603050405020304" pitchFamily="18" charset="0"/>
                <a:cs typeface="Times New Roman" panose="02020603050405020304" pitchFamily="18" charset="0"/>
              </a:rPr>
              <a:t>Auto-regression</a:t>
            </a:r>
          </a:p>
          <a:p>
            <a:r>
              <a:rPr lang="en-US" altLang="zh-TW" sz="3200" dirty="0">
                <a:latin typeface="Times New Roman" panose="02020603050405020304" pitchFamily="18" charset="0"/>
                <a:cs typeface="Times New Roman" panose="02020603050405020304" pitchFamily="18" charset="0"/>
              </a:rPr>
              <a:t>Markov random fields</a:t>
            </a:r>
          </a:p>
          <a:p>
            <a:r>
              <a:rPr lang="en-US" altLang="zh-TW" sz="3200" dirty="0">
                <a:latin typeface="Times New Roman" panose="02020603050405020304" pitchFamily="18" charset="0"/>
                <a:cs typeface="Times New Roman" panose="02020603050405020304" pitchFamily="18" charset="0"/>
              </a:rPr>
              <a:t>Random Mosaic models</a:t>
            </a:r>
            <a:endParaRPr lang="en-US" altLang="zh-TW" sz="3200" b="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Moving-average</a:t>
            </a:r>
          </a:p>
          <a:p>
            <a:r>
              <a:rPr lang="en-US" altLang="zh-TW" sz="3200" dirty="0">
                <a:latin typeface="Times New Roman" panose="02020603050405020304" pitchFamily="18" charset="0"/>
                <a:cs typeface="Times New Roman" panose="02020603050405020304" pitchFamily="18" charset="0"/>
              </a:rPr>
              <a:t>Time-series models (extended to 2D)</a:t>
            </a:r>
          </a:p>
        </p:txBody>
      </p:sp>
      <p:sp>
        <p:nvSpPr>
          <p:cNvPr id="4" name="投影片編號版面配置區 3">
            <a:extLst>
              <a:ext uri="{FF2B5EF4-FFF2-40B4-BE49-F238E27FC236}">
                <a16:creationId xmlns:a16="http://schemas.microsoft.com/office/drawing/2014/main" id="{4BFCC6AD-68A3-4A35-98EC-38BC09F4EC64}"/>
              </a:ext>
            </a:extLst>
          </p:cNvPr>
          <p:cNvSpPr>
            <a:spLocks noGrp="1"/>
          </p:cNvSpPr>
          <p:nvPr>
            <p:ph type="sldNum" sz="quarter" idx="12"/>
          </p:nvPr>
        </p:nvSpPr>
        <p:spPr/>
        <p:txBody>
          <a:bodyPr/>
          <a:lstStyle/>
          <a:p>
            <a:r>
              <a:rPr lang="en-US" altLang="zh-TW" dirty="0"/>
              <a:t>27</a:t>
            </a:r>
            <a:endParaRPr lang="zh-TW" altLang="en-US" dirty="0"/>
          </a:p>
        </p:txBody>
      </p:sp>
      <p:sp>
        <p:nvSpPr>
          <p:cNvPr id="7" name="＞形箭號 6"/>
          <p:cNvSpPr/>
          <p:nvPr/>
        </p:nvSpPr>
        <p:spPr>
          <a:xfrm>
            <a:off x="1889851" y="2132855"/>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6">
            <a:extLst>
              <a:ext uri="{FF2B5EF4-FFF2-40B4-BE49-F238E27FC236}">
                <a16:creationId xmlns:a16="http://schemas.microsoft.com/office/drawing/2014/main" id="{19AFEF88-5B75-44C5-B7D3-4121853CBC84}"/>
              </a:ext>
            </a:extLst>
          </p:cNvPr>
          <p:cNvSpPr/>
          <p:nvPr/>
        </p:nvSpPr>
        <p:spPr>
          <a:xfrm>
            <a:off x="1889851" y="2790799"/>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形箭號 6">
            <a:extLst>
              <a:ext uri="{FF2B5EF4-FFF2-40B4-BE49-F238E27FC236}">
                <a16:creationId xmlns:a16="http://schemas.microsoft.com/office/drawing/2014/main" id="{4D75E9E8-F040-4325-8BE9-3A4512B2FFD9}"/>
              </a:ext>
            </a:extLst>
          </p:cNvPr>
          <p:cNvSpPr/>
          <p:nvPr/>
        </p:nvSpPr>
        <p:spPr>
          <a:xfrm>
            <a:off x="1889851" y="3452251"/>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414309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3CF7A9-CBCB-46FA-AB4C-5D83CB0B9632}"/>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F4C7E8D3-26DF-43CB-B85A-7E60F1D94643}"/>
              </a:ext>
            </a:extLst>
          </p:cNvPr>
          <p:cNvSpPr>
            <a:spLocks noGrp="1"/>
          </p:cNvSpPr>
          <p:nvPr>
            <p:ph type="sldNum" sz="quarter" idx="12"/>
          </p:nvPr>
        </p:nvSpPr>
        <p:spPr/>
        <p:txBody>
          <a:bodyPr/>
          <a:lstStyle/>
          <a:p>
            <a:r>
              <a:rPr lang="en-US" altLang="zh-TW" dirty="0"/>
              <a:t>28</a:t>
            </a:r>
            <a:endParaRPr lang="zh-TW" altLang="en-US" dirty="0"/>
          </a:p>
        </p:txBody>
      </p:sp>
    </p:spTree>
    <p:extLst>
      <p:ext uri="{BB962C8B-B14F-4D97-AF65-F5344CB8AC3E}">
        <p14:creationId xmlns:p14="http://schemas.microsoft.com/office/powerpoint/2010/main" val="5672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0" name="橢圓 20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1" name="圓角矩形圖說文字 130"/>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15E5886-275A-458B-B590-5F3760642BF1}"/>
              </a:ext>
            </a:extLst>
          </p:cNvPr>
          <p:cNvSpPr>
            <a:spLocks noGrp="1"/>
          </p:cNvSpPr>
          <p:nvPr>
            <p:ph type="sldNum" sz="quarter" idx="12"/>
          </p:nvPr>
        </p:nvSpPr>
        <p:spPr/>
        <p:txBody>
          <a:bodyPr/>
          <a:lstStyle/>
          <a:p>
            <a:r>
              <a:rPr lang="en-US" altLang="zh-TW" dirty="0"/>
              <a:t>2</a:t>
            </a:r>
            <a:endParaRPr lang="zh-TW" altLang="en-US" dirty="0"/>
          </a:p>
        </p:txBody>
      </p:sp>
      <p:sp>
        <p:nvSpPr>
          <p:cNvPr id="3" name="圓角矩形 129">
            <a:extLst>
              <a:ext uri="{FF2B5EF4-FFF2-40B4-BE49-F238E27FC236}">
                <a16:creationId xmlns:a16="http://schemas.microsoft.com/office/drawing/2014/main" id="{8ED61A7E-9B88-490B-7A47-B07627392614}"/>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DDD5ABAB-2B00-AF23-FD50-046DD16C7E6A}"/>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5DC2D931-EF5C-9382-0DA3-DCC26D6AF485}"/>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Tree>
    <p:extLst>
      <p:ext uri="{BB962C8B-B14F-4D97-AF65-F5344CB8AC3E}">
        <p14:creationId xmlns:p14="http://schemas.microsoft.com/office/powerpoint/2010/main" val="26531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anim calcmode="lin" valueType="num">
                                      <p:cBhvr>
                                        <p:cTn id="8" dur="2000" fill="hold"/>
                                        <p:tgtEl>
                                          <p:spTgt spid="153"/>
                                        </p:tgtEl>
                                        <p:attrNameLst>
                                          <p:attrName>ppt_x</p:attrName>
                                        </p:attrNameLst>
                                      </p:cBhvr>
                                      <p:tavLst>
                                        <p:tav tm="0">
                                          <p:val>
                                            <p:strVal val="#ppt_x"/>
                                          </p:val>
                                        </p:tav>
                                        <p:tav tm="100000">
                                          <p:val>
                                            <p:strVal val="#ppt_x"/>
                                          </p:val>
                                        </p:tav>
                                      </p:tavLst>
                                    </p:anim>
                                    <p:anim calcmode="lin" valueType="num">
                                      <p:cBhvr>
                                        <p:cTn id="9" dur="1800" decel="100000" fill="hold"/>
                                        <p:tgtEl>
                                          <p:spTgt spid="15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3"/>
                                        </p:tgtEl>
                                        <p:attrNameLst>
                                          <p:attrName>ppt_y</p:attrName>
                                        </p:attrNameLst>
                                      </p:cBhvr>
                                      <p:tavLst>
                                        <p:tav tm="0">
                                          <p:val>
                                            <p:strVal val="#ppt_y-.03"/>
                                          </p:val>
                                        </p:tav>
                                        <p:tav tm="100000">
                                          <p:val>
                                            <p:strVal val="#ppt_y"/>
                                          </p:val>
                                        </p:tav>
                                      </p:tavLst>
                                    </p:anim>
                                  </p:childTnLst>
                                </p:cTn>
                              </p:par>
                              <p:par>
                                <p:cTn id="11" presetID="22" presetClass="entr" presetSubtype="4" fill="hold" grpId="0" nodeType="withEffect">
                                  <p:stCondLst>
                                    <p:cond delay="700"/>
                                  </p:stCondLst>
                                  <p:childTnLst>
                                    <p:set>
                                      <p:cBhvr>
                                        <p:cTn id="12" dur="1" fill="hold">
                                          <p:stCondLst>
                                            <p:cond delay="0"/>
                                          </p:stCondLst>
                                        </p:cTn>
                                        <p:tgtEl>
                                          <p:spTgt spid="131"/>
                                        </p:tgtEl>
                                        <p:attrNameLst>
                                          <p:attrName>style.visibility</p:attrName>
                                        </p:attrNameLst>
                                      </p:cBhvr>
                                      <p:to>
                                        <p:strVal val="visible"/>
                                      </p:to>
                                    </p:set>
                                    <p:animEffect transition="in" filter="wipe(down)">
                                      <p:cBhvr>
                                        <p:cTn id="13" dur="1000"/>
                                        <p:tgtEl>
                                          <p:spTgt spid="131"/>
                                        </p:tgtEl>
                                      </p:cBhvr>
                                    </p:animEffect>
                                  </p:childTnLst>
                                </p:cTn>
                              </p:par>
                              <p:par>
                                <p:cTn id="14" presetID="10" presetClass="entr" presetSubtype="0" fill="hold" grpId="2" nodeType="withEffect">
                                  <p:stCondLst>
                                    <p:cond delay="700"/>
                                  </p:stCondLst>
                                  <p:childTnLst>
                                    <p:set>
                                      <p:cBhvr>
                                        <p:cTn id="15" dur="1" fill="hold">
                                          <p:stCondLst>
                                            <p:cond delay="0"/>
                                          </p:stCondLst>
                                        </p:cTn>
                                        <p:tgtEl>
                                          <p:spTgt spid="210"/>
                                        </p:tgtEl>
                                        <p:attrNameLst>
                                          <p:attrName>style.visibility</p:attrName>
                                        </p:attrNameLst>
                                      </p:cBhvr>
                                      <p:to>
                                        <p:strVal val="visible"/>
                                      </p:to>
                                    </p:set>
                                    <p:animEffect transition="in" filter="fade">
                                      <p:cBhvr>
                                        <p:cTn id="16" dur="3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2" animBg="1"/>
      <p:bldP spid="153" grpId="0" animBg="1"/>
      <p:bldP spid="1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38154B1-86B4-4CC2-85E0-70DAC14C7F42}"/>
              </a:ext>
            </a:extLst>
          </p:cNvPr>
          <p:cNvSpPr>
            <a:spLocks noGrp="1"/>
          </p:cNvSpPr>
          <p:nvPr>
            <p:ph type="sldNum" sz="quarter" idx="12"/>
          </p:nvPr>
        </p:nvSpPr>
        <p:spPr/>
        <p:txBody>
          <a:bodyPr/>
          <a:lstStyle/>
          <a:p>
            <a:r>
              <a:rPr lang="en-US" altLang="zh-TW" dirty="0"/>
              <a:t>29</a:t>
            </a:r>
            <a:endParaRPr lang="zh-TW" altLang="en-US" dirty="0"/>
          </a:p>
        </p:txBody>
      </p:sp>
      <p:sp>
        <p:nvSpPr>
          <p:cNvPr id="3" name="標題 1">
            <a:extLst>
              <a:ext uri="{FF2B5EF4-FFF2-40B4-BE49-F238E27FC236}">
                <a16:creationId xmlns:a16="http://schemas.microsoft.com/office/drawing/2014/main" id="{3A855255-12DB-DD8E-2D5F-1D2A4F7E41F0}"/>
              </a:ext>
            </a:extLst>
          </p:cNvPr>
          <p:cNvSpPr>
            <a:spLocks noGrp="1"/>
          </p:cNvSpPr>
          <p:nvPr>
            <p:ph type="title"/>
          </p:nvPr>
        </p:nvSpPr>
        <p:spPr>
          <a:xfrm>
            <a:off x="2152650" y="2766219"/>
            <a:ext cx="7886700" cy="1325563"/>
          </a:xfrm>
        </p:spPr>
        <p:txBody>
          <a:bodyPr/>
          <a:lstStyle/>
          <a:p>
            <a:r>
              <a:rPr lang="en-US" altLang="zh-TW" sz="4000" dirty="0">
                <a:latin typeface="Times New Roman" panose="02020603050405020304" pitchFamily="18" charset="0"/>
                <a:cs typeface="Times New Roman" panose="02020603050405020304" pitchFamily="18" charset="0"/>
              </a:rPr>
              <a:t>Statistical Texture Feature Approach</a:t>
            </a:r>
            <a:endParaRPr lang="zh-TW"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84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127">
            <a:extLst>
              <a:ext uri="{FF2B5EF4-FFF2-40B4-BE49-F238E27FC236}">
                <a16:creationId xmlns:a16="http://schemas.microsoft.com/office/drawing/2014/main" id="{390C3D44-DB96-523A-D222-1D6B43302359}"/>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7" name="群組 6"/>
          <p:cNvGrpSpPr/>
          <p:nvPr/>
        </p:nvGrpSpPr>
        <p:grpSpPr>
          <a:xfrm>
            <a:off x="1972848" y="2541051"/>
            <a:ext cx="8270575" cy="232673"/>
            <a:chOff x="448847" y="2541050"/>
            <a:chExt cx="8270575" cy="232673"/>
          </a:xfrm>
        </p:grpSpPr>
        <p:grpSp>
          <p:nvGrpSpPr>
            <p:cNvPr id="8" name="群組 7"/>
            <p:cNvGrpSpPr/>
            <p:nvPr/>
          </p:nvGrpSpPr>
          <p:grpSpPr>
            <a:xfrm>
              <a:off x="448847" y="2543782"/>
              <a:ext cx="546300" cy="228600"/>
              <a:chOff x="1756590" y="4797972"/>
              <a:chExt cx="546300" cy="228600"/>
            </a:xfrm>
          </p:grpSpPr>
          <p:cxnSp>
            <p:nvCxnSpPr>
              <p:cNvPr id="58" name="直線接點 57"/>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橢圓 58"/>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1001447" y="2543782"/>
              <a:ext cx="438300" cy="228600"/>
              <a:chOff x="1756590" y="4797972"/>
              <a:chExt cx="438300" cy="228600"/>
            </a:xfrm>
          </p:grpSpPr>
          <p:cxnSp>
            <p:nvCxnSpPr>
              <p:cNvPr id="56" name="直線接點 5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 name="群組 9"/>
            <p:cNvGrpSpPr/>
            <p:nvPr/>
          </p:nvGrpSpPr>
          <p:grpSpPr>
            <a:xfrm>
              <a:off x="1452927" y="2545123"/>
              <a:ext cx="438300" cy="228600"/>
              <a:chOff x="1756590" y="4797972"/>
              <a:chExt cx="438300" cy="228600"/>
            </a:xfrm>
          </p:grpSpPr>
          <p:cxnSp>
            <p:nvCxnSpPr>
              <p:cNvPr id="54" name="直線接點 5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橢圓 5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 name="群組 10"/>
            <p:cNvGrpSpPr/>
            <p:nvPr/>
          </p:nvGrpSpPr>
          <p:grpSpPr>
            <a:xfrm>
              <a:off x="1907532" y="2541401"/>
              <a:ext cx="438300" cy="228600"/>
              <a:chOff x="1756590" y="4797972"/>
              <a:chExt cx="438300" cy="228600"/>
            </a:xfrm>
          </p:grpSpPr>
          <p:cxnSp>
            <p:nvCxnSpPr>
              <p:cNvPr id="52" name="直線接點 5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3" name="橢圓 5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a:off x="2355144" y="2541401"/>
              <a:ext cx="438300" cy="228600"/>
              <a:chOff x="1756590" y="4797972"/>
              <a:chExt cx="438300" cy="228600"/>
            </a:xfrm>
          </p:grpSpPr>
          <p:cxnSp>
            <p:nvCxnSpPr>
              <p:cNvPr id="50" name="直線接點 4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橢圓 5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2800624" y="2541401"/>
              <a:ext cx="438300" cy="228600"/>
              <a:chOff x="1756590" y="4797972"/>
              <a:chExt cx="438300" cy="228600"/>
            </a:xfrm>
          </p:grpSpPr>
          <p:cxnSp>
            <p:nvCxnSpPr>
              <p:cNvPr id="48" name="直線接點 4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橢圓 4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3255479" y="2541401"/>
              <a:ext cx="438300" cy="228600"/>
              <a:chOff x="1756590" y="4797972"/>
              <a:chExt cx="438300" cy="228600"/>
            </a:xfrm>
          </p:grpSpPr>
          <p:cxnSp>
            <p:nvCxnSpPr>
              <p:cNvPr id="46" name="直線接點 4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橢圓 4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 name="群組 14"/>
            <p:cNvGrpSpPr/>
            <p:nvPr/>
          </p:nvGrpSpPr>
          <p:grpSpPr>
            <a:xfrm>
              <a:off x="3705844" y="2541401"/>
              <a:ext cx="438300" cy="228600"/>
              <a:chOff x="1756590" y="4797972"/>
              <a:chExt cx="438300" cy="228600"/>
            </a:xfrm>
          </p:grpSpPr>
          <p:cxnSp>
            <p:nvCxnSpPr>
              <p:cNvPr id="44" name="直線接點 4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橢圓 4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p:cNvGrpSpPr/>
            <p:nvPr/>
          </p:nvGrpSpPr>
          <p:grpSpPr>
            <a:xfrm>
              <a:off x="4153534" y="2541050"/>
              <a:ext cx="438300" cy="228600"/>
              <a:chOff x="1756590" y="4797972"/>
              <a:chExt cx="438300" cy="228600"/>
            </a:xfrm>
          </p:grpSpPr>
          <p:cxnSp>
            <p:nvCxnSpPr>
              <p:cNvPr id="42" name="直線接點 4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4599701" y="2541050"/>
              <a:ext cx="546300" cy="228600"/>
              <a:chOff x="1756590" y="4797972"/>
              <a:chExt cx="546300" cy="228600"/>
            </a:xfrm>
          </p:grpSpPr>
          <p:cxnSp>
            <p:nvCxnSpPr>
              <p:cNvPr id="40" name="直線接點 39"/>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1" name="橢圓 4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5158416" y="2541050"/>
              <a:ext cx="438300" cy="228600"/>
              <a:chOff x="1756590" y="4797972"/>
              <a:chExt cx="438300" cy="228600"/>
            </a:xfrm>
          </p:grpSpPr>
          <p:cxnSp>
            <p:nvCxnSpPr>
              <p:cNvPr id="38" name="直線接點 3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p:cNvGrpSpPr/>
            <p:nvPr/>
          </p:nvGrpSpPr>
          <p:grpSpPr>
            <a:xfrm>
              <a:off x="5614838" y="2541401"/>
              <a:ext cx="438300" cy="228600"/>
              <a:chOff x="1756590" y="4797972"/>
              <a:chExt cx="438300" cy="228600"/>
            </a:xfrm>
          </p:grpSpPr>
          <p:cxnSp>
            <p:nvCxnSpPr>
              <p:cNvPr id="36" name="直線接點 35"/>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橢圓 36"/>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6049166" y="2541401"/>
              <a:ext cx="438300" cy="228600"/>
              <a:chOff x="1756590" y="4797972"/>
              <a:chExt cx="438300" cy="228600"/>
            </a:xfrm>
          </p:grpSpPr>
          <p:cxnSp>
            <p:nvCxnSpPr>
              <p:cNvPr id="34" name="直線接點 33"/>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6497691" y="2541401"/>
              <a:ext cx="546300" cy="228600"/>
              <a:chOff x="1756590" y="4797972"/>
              <a:chExt cx="546300" cy="228600"/>
            </a:xfrm>
          </p:grpSpPr>
          <p:cxnSp>
            <p:nvCxnSpPr>
              <p:cNvPr id="32" name="直線接點 31"/>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7052128" y="2541401"/>
              <a:ext cx="438300" cy="228600"/>
              <a:chOff x="1756590" y="4797972"/>
              <a:chExt cx="438300" cy="228600"/>
            </a:xfrm>
          </p:grpSpPr>
          <p:cxnSp>
            <p:nvCxnSpPr>
              <p:cNvPr id="30" name="直線接點 29"/>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橢圓 30"/>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7495983" y="2544171"/>
              <a:ext cx="438300" cy="228600"/>
              <a:chOff x="1756590" y="4793210"/>
              <a:chExt cx="438300" cy="228600"/>
            </a:xfrm>
          </p:grpSpPr>
          <p:cxnSp>
            <p:nvCxnSpPr>
              <p:cNvPr id="28" name="直線接點 27"/>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p:nvPr/>
          </p:nvGrpSpPr>
          <p:grpSpPr>
            <a:xfrm>
              <a:off x="7944522" y="2543782"/>
              <a:ext cx="546300" cy="228600"/>
              <a:chOff x="1756590" y="4800353"/>
              <a:chExt cx="546300" cy="228600"/>
            </a:xfrm>
          </p:grpSpPr>
          <p:cxnSp>
            <p:nvCxnSpPr>
              <p:cNvPr id="26" name="直線接點 25"/>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橢圓 26"/>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橢圓 2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0" name="橢圓 5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橢圓 6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圓角矩形圖說文字 79"/>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81" name="圓角矩形圖說文字 80"/>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Gray Level Statistics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8" name="＞形箭號 77"/>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24DE0D9B-A245-49C3-B056-B6C0B576C8DA}"/>
              </a:ext>
            </a:extLst>
          </p:cNvPr>
          <p:cNvSpPr>
            <a:spLocks noGrp="1"/>
          </p:cNvSpPr>
          <p:nvPr>
            <p:ph type="sldNum" sz="quarter" idx="12"/>
          </p:nvPr>
        </p:nvSpPr>
        <p:spPr/>
        <p:txBody>
          <a:bodyPr/>
          <a:lstStyle/>
          <a:p>
            <a:r>
              <a:rPr lang="en-US" altLang="zh-TW" dirty="0"/>
              <a:t>30</a:t>
            </a:r>
            <a:endParaRPr lang="zh-TW" altLang="en-US" dirty="0"/>
          </a:p>
        </p:txBody>
      </p:sp>
      <p:sp>
        <p:nvSpPr>
          <p:cNvPr id="3" name="圓角矩形 129">
            <a:extLst>
              <a:ext uri="{FF2B5EF4-FFF2-40B4-BE49-F238E27FC236}">
                <a16:creationId xmlns:a16="http://schemas.microsoft.com/office/drawing/2014/main" id="{3ACDC1C4-448C-0408-3EA1-5DFA60B5705E}"/>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758100E7-67C9-D467-706F-CCB793D4D768}"/>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29708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300"/>
                                        <p:tgtEl>
                                          <p:spTgt spid="60"/>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3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80"/>
                                        </p:tgtEl>
                                        <p:attrNameLst>
                                          <p:attrName>ppt_y</p:attrName>
                                        </p:attrNameLst>
                                      </p:cBhvr>
                                      <p:tavLst>
                                        <p:tav tm="0">
                                          <p:val>
                                            <p:strVal val="#ppt_y"/>
                                          </p:val>
                                        </p:tav>
                                        <p:tav tm="100000">
                                          <p:val>
                                            <p:strVal val="#ppt_y"/>
                                          </p:val>
                                        </p:tav>
                                      </p:tavLst>
                                    </p:anim>
                                    <p:anim calcmode="lin" valueType="num">
                                      <p:cBhvr>
                                        <p:cTn id="24" dur="3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80"/>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900" decel="100000" fill="hold"/>
                                        <p:tgtEl>
                                          <p:spTgt spid="7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8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80"/>
                                        </p:tgtEl>
                                        <p:attrNameLst>
                                          <p:attrName>ppt_y</p:attrName>
                                        </p:attrNameLst>
                                      </p:cBhvr>
                                      <p:tavLst>
                                        <p:tav tm="0">
                                          <p:val>
                                            <p:strVal val="ppt_y"/>
                                          </p:val>
                                        </p:tav>
                                        <p:tav tm="100000">
                                          <p:val>
                                            <p:strVal val="ppt_y"/>
                                          </p:val>
                                        </p:tav>
                                      </p:tavLst>
                                    </p:anim>
                                    <p:anim calcmode="lin" valueType="num">
                                      <p:cBhvr>
                                        <p:cTn id="41" dur="200"/>
                                        <p:tgtEl>
                                          <p:spTgt spid="8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8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80"/>
                                        </p:tgtEl>
                                      </p:cBhvr>
                                    </p:animEffect>
                                    <p:set>
                                      <p:cBhvr>
                                        <p:cTn id="44" dur="1" fill="hold">
                                          <p:stCondLst>
                                            <p:cond delay="1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60"/>
                                        </p:tgtEl>
                                      </p:cBhvr>
                                    </p:animEffect>
                                    <p:set>
                                      <p:cBhvr>
                                        <p:cTn id="47" dur="1" fill="hold">
                                          <p:stCondLst>
                                            <p:cond delay="299"/>
                                          </p:stCondLst>
                                        </p:cTn>
                                        <p:tgtEl>
                                          <p:spTgt spid="60"/>
                                        </p:tgtEl>
                                        <p:attrNameLst>
                                          <p:attrName>style.visibility</p:attrName>
                                        </p:attrNameLst>
                                      </p:cBhvr>
                                      <p:to>
                                        <p:strVal val="hidden"/>
                                      </p:to>
                                    </p:set>
                                  </p:childTnLst>
                                </p:cTn>
                              </p:par>
                            </p:childTnLst>
                          </p:cTn>
                        </p:par>
                        <p:par>
                          <p:cTn id="48" fill="hold">
                            <p:stCondLst>
                              <p:cond delay="300"/>
                            </p:stCondLst>
                            <p:childTnLst>
                              <p:par>
                                <p:cTn id="49" presetID="63" presetClass="path" presetSubtype="0" decel="100000" fill="hold" grpId="1" nodeType="afterEffect">
                                  <p:stCondLst>
                                    <p:cond delay="0"/>
                                  </p:stCondLst>
                                  <p:childTnLst>
                                    <p:animMotion origin="layout" path="M -0.01471 0.00185 L 0.04532 0.00185 " pathEditMode="relative" rAng="0" ptsTypes="AA">
                                      <p:cBhvr>
                                        <p:cTn id="50" dur="700" fill="hold"/>
                                        <p:tgtEl>
                                          <p:spTgt spid="78"/>
                                        </p:tgtEl>
                                        <p:attrNameLst>
                                          <p:attrName>ppt_x</p:attrName>
                                          <p:attrName>ppt_y</p:attrName>
                                        </p:attrNameLst>
                                      </p:cBhvr>
                                      <p:rCtr x="2995" y="0"/>
                                    </p:animMotion>
                                  </p:childTnLst>
                                </p:cTn>
                              </p:par>
                            </p:childTnLst>
                          </p:cTn>
                        </p:par>
                        <p:par>
                          <p:cTn id="51" fill="hold">
                            <p:stCondLst>
                              <p:cond delay="1000"/>
                            </p:stCondLst>
                            <p:childTnLst>
                              <p:par>
                                <p:cTn id="52" presetID="41" presetClass="entr" presetSubtype="0" fill="hold" grpId="0" nodeType="after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3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55" dur="300" fill="hold"/>
                                        <p:tgtEl>
                                          <p:spTgt spid="81"/>
                                        </p:tgtEl>
                                        <p:attrNameLst>
                                          <p:attrName>ppt_y</p:attrName>
                                        </p:attrNameLst>
                                      </p:cBhvr>
                                      <p:tavLst>
                                        <p:tav tm="0">
                                          <p:val>
                                            <p:strVal val="#ppt_y"/>
                                          </p:val>
                                        </p:tav>
                                        <p:tav tm="100000">
                                          <p:val>
                                            <p:strVal val="#ppt_y"/>
                                          </p:val>
                                        </p:tav>
                                      </p:tavLst>
                                    </p:anim>
                                    <p:anim calcmode="lin" valueType="num">
                                      <p:cBhvr>
                                        <p:cTn id="56" dur="3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57" dur="3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58" dur="300" tmFilter="0,0; .5, 1; 1, 1"/>
                                        <p:tgtEl>
                                          <p:spTgt spid="8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childTnLst>
                          </p:cTn>
                        </p:par>
                        <p:par>
                          <p:cTn id="62" fill="hold">
                            <p:stCondLst>
                              <p:cond delay="1300"/>
                            </p:stCondLst>
                            <p:childTnLst>
                              <p:par>
                                <p:cTn id="63" presetID="6" presetClass="emph" presetSubtype="0" repeatCount="indefinite" accel="50000" decel="50000" autoRev="1" fill="remove" grpId="1" nodeType="afterEffect">
                                  <p:stCondLst>
                                    <p:cond delay="0"/>
                                  </p:stCondLst>
                                  <p:endCondLst>
                                    <p:cond evt="onNext" delay="0">
                                      <p:tgtEl>
                                        <p:sldTgt/>
                                      </p:tgtEl>
                                    </p:cond>
                                  </p:endCondLst>
                                  <p:childTnLst>
                                    <p:animScale>
                                      <p:cBhvr>
                                        <p:cTn id="64" dur="1000" fill="hold"/>
                                        <p:tgtEl>
                                          <p:spTgt spid="81"/>
                                        </p:tgtEl>
                                      </p:cBhvr>
                                      <p:by x="104000" y="104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0" grpId="0" animBg="1"/>
      <p:bldP spid="60" grpId="1" animBg="1"/>
      <p:bldP spid="61" grpId="0" animBg="1"/>
      <p:bldP spid="80" grpId="0" animBg="1"/>
      <p:bldP spid="80" grpId="1" animBg="1"/>
      <p:bldP spid="80" grpId="2" animBg="1"/>
      <p:bldP spid="81" grpId="0" animBg="1"/>
      <p:bldP spid="81" grpId="1" animBg="1"/>
      <p:bldP spid="78" grpId="0" animBg="1"/>
      <p:bldP spid="78" grpId="1" animBg="1"/>
      <p:bldP spid="3" grpId="1"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First-Order Gray-Level Statistics</a:t>
            </a:r>
            <a:endParaRPr lang="zh-TW" altLang="en-US" sz="4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894643"/>
            <a:ext cx="7886700" cy="2093880"/>
          </a:xfrm>
        </p:spPr>
        <p:txBody>
          <a:bodyPr>
            <a:noAutofit/>
          </a:bodyPr>
          <a:lstStyle/>
          <a:p>
            <a:r>
              <a:rPr lang="en-US" altLang="zh-TW" sz="3200" dirty="0">
                <a:latin typeface="Times New Roman" panose="02020603050405020304" pitchFamily="18" charset="0"/>
                <a:cs typeface="Times New Roman" panose="02020603050405020304" pitchFamily="18" charset="0"/>
              </a:rPr>
              <a:t>Statistics of single pixels</a:t>
            </a:r>
          </a:p>
          <a:p>
            <a:pPr marL="0" indent="0">
              <a:buNone/>
            </a:pP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E.g. Histogram, mean, median, variance</a:t>
            </a:r>
          </a:p>
        </p:txBody>
      </p:sp>
      <p:sp>
        <p:nvSpPr>
          <p:cNvPr id="4" name="投影片編號版面配置區 3">
            <a:extLst>
              <a:ext uri="{FF2B5EF4-FFF2-40B4-BE49-F238E27FC236}">
                <a16:creationId xmlns:a16="http://schemas.microsoft.com/office/drawing/2014/main" id="{32708CAE-C0E4-44E5-BA99-7EC94EF2165B}"/>
              </a:ext>
            </a:extLst>
          </p:cNvPr>
          <p:cNvSpPr>
            <a:spLocks noGrp="1"/>
          </p:cNvSpPr>
          <p:nvPr>
            <p:ph type="sldNum" sz="quarter" idx="12"/>
          </p:nvPr>
        </p:nvSpPr>
        <p:spPr/>
        <p:txBody>
          <a:bodyPr/>
          <a:lstStyle/>
          <a:p>
            <a:r>
              <a:rPr lang="en-US" altLang="zh-TW" dirty="0"/>
              <a:t>31</a:t>
            </a:r>
            <a:endParaRPr lang="zh-TW" altLang="en-US" dirty="0"/>
          </a:p>
        </p:txBody>
      </p:sp>
    </p:spTree>
    <p:extLst>
      <p:ext uri="{BB962C8B-B14F-4D97-AF65-F5344CB8AC3E}">
        <p14:creationId xmlns:p14="http://schemas.microsoft.com/office/powerpoint/2010/main" val="627663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85153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Second-Order Gray-Level Statistics</a:t>
            </a:r>
            <a:endParaRPr lang="zh-TW" altLang="en-US" sz="4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894644"/>
            <a:ext cx="7886700" cy="4029210"/>
          </a:xfrm>
        </p:spPr>
        <p:txBody>
          <a:bodyPr>
            <a:noAutofit/>
          </a:bodyPr>
          <a:lstStyle/>
          <a:p>
            <a:r>
              <a:rPr lang="en-US" altLang="zh-TW" sz="3200" dirty="0">
                <a:latin typeface="Times New Roman" panose="02020603050405020304" pitchFamily="18" charset="0"/>
                <a:cs typeface="Times New Roman" panose="02020603050405020304" pitchFamily="18" charset="0"/>
              </a:rPr>
              <a:t>The combined statistics of gray levels of pairs of pixels in which each two pixels in a pair have a fixed relative position</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E.g. co-occurrence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spatial dependence: characterize texture by co-occurrence</a:t>
            </a:r>
          </a:p>
        </p:txBody>
      </p:sp>
      <p:sp>
        <p:nvSpPr>
          <p:cNvPr id="4" name="投影片編號版面配置區 3">
            <a:extLst>
              <a:ext uri="{FF2B5EF4-FFF2-40B4-BE49-F238E27FC236}">
                <a16:creationId xmlns:a16="http://schemas.microsoft.com/office/drawing/2014/main" id="{6584AAF7-7572-4825-9D69-DF14D802E141}"/>
              </a:ext>
            </a:extLst>
          </p:cNvPr>
          <p:cNvSpPr>
            <a:spLocks noGrp="1"/>
          </p:cNvSpPr>
          <p:nvPr>
            <p:ph type="sldNum" sz="quarter" idx="12"/>
          </p:nvPr>
        </p:nvSpPr>
        <p:spPr/>
        <p:txBody>
          <a:bodyPr/>
          <a:lstStyle/>
          <a:p>
            <a:r>
              <a:rPr lang="en-US" altLang="zh-TW" dirty="0"/>
              <a:t>32</a:t>
            </a:r>
            <a:endParaRPr lang="zh-TW" altLang="en-US" dirty="0"/>
          </a:p>
        </p:txBody>
      </p:sp>
    </p:spTree>
    <p:extLst>
      <p:ext uri="{BB962C8B-B14F-4D97-AF65-F5344CB8AC3E}">
        <p14:creationId xmlns:p14="http://schemas.microsoft.com/office/powerpoint/2010/main" val="2127483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039815" y="1464517"/>
            <a:ext cx="8376455" cy="4630850"/>
          </a:xfrm>
        </p:spPr>
        <p:txBody>
          <a:bodyPr>
            <a:noAutofit/>
          </a:bodyPr>
          <a:lstStyle/>
          <a:p>
            <a:r>
              <a:rPr lang="en-US" altLang="zh-TW" sz="3200" dirty="0">
                <a:latin typeface="Times New Roman" panose="02020603050405020304" pitchFamily="18" charset="0"/>
                <a:cs typeface="Times New Roman" panose="02020603050405020304" pitchFamily="18" charset="0"/>
              </a:rPr>
              <a:t>The gray level co-occurrence can be specified in a matrix of relative frequencies </a:t>
            </a:r>
            <a:r>
              <a:rPr lang="en-US" altLang="zh-TW" sz="3200" i="1" dirty="0">
                <a:latin typeface="Times New Roman" panose="02020603050405020304" pitchFamily="18" charset="0"/>
                <a:cs typeface="Times New Roman" panose="02020603050405020304" pitchFamily="18" charset="0"/>
              </a:rPr>
              <a:t>Pij </a:t>
            </a:r>
            <a:r>
              <a:rPr lang="en-US" altLang="zh-TW" sz="3200" dirty="0">
                <a:latin typeface="Times New Roman" panose="02020603050405020304" pitchFamily="18" charset="0"/>
                <a:cs typeface="Times New Roman" panose="02020603050405020304" pitchFamily="18" charset="0"/>
              </a:rPr>
              <a:t>with which two neighboring pixels separated by distance </a:t>
            </a:r>
            <a:r>
              <a:rPr lang="en-US" altLang="zh-TW" sz="3200" i="1" dirty="0">
                <a:latin typeface="Times New Roman" panose="02020603050405020304" pitchFamily="18" charset="0"/>
                <a:cs typeface="Times New Roman" panose="02020603050405020304" pitchFamily="18" charset="0"/>
              </a:rPr>
              <a:t>d </a:t>
            </a:r>
            <a:r>
              <a:rPr lang="en-US" altLang="zh-TW" sz="3200" dirty="0">
                <a:latin typeface="Times New Roman" panose="02020603050405020304" pitchFamily="18" charset="0"/>
                <a:cs typeface="Times New Roman" panose="02020603050405020304" pitchFamily="18" charset="0"/>
              </a:rPr>
              <a:t>occur on the image, one with gray level </a:t>
            </a:r>
            <a:r>
              <a:rPr lang="en-US" altLang="zh-TW" sz="3200" i="1" dirty="0">
                <a:latin typeface="Times New Roman" panose="02020603050405020304" pitchFamily="18" charset="0"/>
                <a:cs typeface="Times New Roman" panose="02020603050405020304" pitchFamily="18" charset="0"/>
              </a:rPr>
              <a:t>i </a:t>
            </a:r>
            <a:r>
              <a:rPr lang="en-US" altLang="zh-TW" sz="3200" dirty="0">
                <a:latin typeface="Times New Roman" panose="02020603050405020304" pitchFamily="18" charset="0"/>
                <a:cs typeface="Times New Roman" panose="02020603050405020304" pitchFamily="18" charset="0"/>
              </a:rPr>
              <a:t>and the other with gray level </a:t>
            </a:r>
            <a:r>
              <a:rPr lang="en-US" altLang="zh-TW" sz="3200" i="1" dirty="0">
                <a:latin typeface="Times New Roman" panose="02020603050405020304" pitchFamily="18" charset="0"/>
                <a:cs typeface="Times New Roman" panose="02020603050405020304" pitchFamily="18" charset="0"/>
              </a:rPr>
              <a:t>j </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Symmetric matrix</a:t>
            </a:r>
          </a:p>
          <a:p>
            <a:pPr marL="36900" indent="0">
              <a:buNone/>
            </a:pP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Function of angle and distance between pixels</a:t>
            </a:r>
            <a:endParaRPr lang="en-US" altLang="zh-TW" sz="3200" i="1"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89264A1-DCFC-4F7A-BABB-F1718893F20C}"/>
              </a:ext>
            </a:extLst>
          </p:cNvPr>
          <p:cNvSpPr>
            <a:spLocks noGrp="1"/>
          </p:cNvSpPr>
          <p:nvPr>
            <p:ph type="sldNum" sz="quarter" idx="12"/>
          </p:nvPr>
        </p:nvSpPr>
        <p:spPr/>
        <p:txBody>
          <a:bodyPr/>
          <a:lstStyle/>
          <a:p>
            <a:r>
              <a:rPr lang="en-US" altLang="zh-TW" dirty="0"/>
              <a:t>33</a:t>
            </a:r>
            <a:endParaRPr lang="zh-TW" altLang="en-US" dirty="0"/>
          </a:p>
        </p:txBody>
      </p:sp>
    </p:spTree>
    <p:extLst>
      <p:ext uri="{BB962C8B-B14F-4D97-AF65-F5344CB8AC3E}">
        <p14:creationId xmlns:p14="http://schemas.microsoft.com/office/powerpoint/2010/main" val="1348969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7BFE399B-68B0-424D-9DDA-C3E712C638CF}"/>
              </a:ext>
            </a:extLst>
          </p:cNvPr>
          <p:cNvSpPr>
            <a:spLocks noGrp="1"/>
          </p:cNvSpPr>
          <p:nvPr>
            <p:ph type="sldNum" sz="quarter" idx="12"/>
          </p:nvPr>
        </p:nvSpPr>
        <p:spPr/>
        <p:txBody>
          <a:bodyPr/>
          <a:lstStyle/>
          <a:p>
            <a:r>
              <a:rPr lang="en-US" altLang="zh-TW" dirty="0"/>
              <a:t>34</a:t>
            </a:r>
            <a:endParaRPr lang="zh-TW" altLang="en-US" dirty="0"/>
          </a:p>
        </p:txBody>
      </p:sp>
      <mc:AlternateContent xmlns:mc="http://schemas.openxmlformats.org/markup-compatibility/2006" xmlns:a14="http://schemas.microsoft.com/office/drawing/2010/main">
        <mc:Choice Requires="a14">
          <p:sp>
            <p:nvSpPr>
              <p:cNvPr id="7" name="文字方塊 6"/>
              <p:cNvSpPr txBox="1"/>
              <p:nvPr/>
            </p:nvSpPr>
            <p:spPr>
              <a:xfrm>
                <a:off x="2521291" y="3529521"/>
                <a:ext cx="6450933" cy="3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𝑅</m:t>
                          </m:r>
                        </m:e>
                        <m:sub>
                          <m:r>
                            <a:rPr lang="en-US" altLang="zh-TW" sz="2000" i="1">
                              <a:latin typeface="Cambria Math" panose="02040503050406030204" pitchFamily="18" charset="0"/>
                            </a:rPr>
                            <m:t>𝐻</m:t>
                          </m:r>
                        </m:sub>
                      </m:sSub>
                      <m:r>
                        <a:rPr lang="en-US" altLang="zh-TW" sz="2000" i="1">
                          <a:latin typeface="Cambria Math" panose="02040503050406030204" pitchFamily="18" charset="0"/>
                        </a:rPr>
                        <m:t>=</m:t>
                      </m:r>
                      <m:d>
                        <m:dPr>
                          <m:begChr m:val="{"/>
                          <m:endChr m:val="|"/>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𝑚</m:t>
                                  </m:r>
                                  <m:r>
                                    <a:rPr lang="en-US" altLang="zh-TW" sz="2000" i="1">
                                      <a:latin typeface="Cambria Math" panose="02040503050406030204" pitchFamily="18" charset="0"/>
                                    </a:rPr>
                                    <m:t>,</m:t>
                                  </m:r>
                                  <m:r>
                                    <a:rPr lang="en-US" altLang="zh-TW" sz="2000" i="1">
                                      <a:latin typeface="Cambria Math" panose="02040503050406030204" pitchFamily="18" charset="0"/>
                                    </a:rPr>
                                    <m:t>𝑛</m:t>
                                  </m:r>
                                </m:e>
                              </m:d>
                            </m:e>
                          </m:d>
                          <m:r>
                            <a:rPr lang="en-US" altLang="zh-TW" sz="2000" i="1">
                              <a:latin typeface="Cambria Math" panose="02040503050406030204" pitchFamily="18" charset="0"/>
                              <a:ea typeface="Cambria Math" panose="02040503050406030204" pitchFamily="18" charset="0"/>
                            </a:rPr>
                            <m:t>∈</m:t>
                          </m:r>
                          <m:d>
                            <m:dPr>
                              <m:ctrlPr>
                                <a:rPr lang="en-US" altLang="zh-TW" sz="2000" i="1">
                                  <a:latin typeface="Cambria Math" panose="02040503050406030204" pitchFamily="18" charset="0"/>
                                  <a:ea typeface="Cambria Math" panose="02040503050406030204" pitchFamily="18" charset="0"/>
                                </a:rPr>
                              </m:ctrlPr>
                            </m:dPr>
                            <m:e>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𝑦</m:t>
                                  </m:r>
                                </m:sub>
                              </m:sSub>
                              <m:r>
                                <a:rPr lang="en-US" altLang="zh-TW" sz="2000" i="1">
                                  <a:latin typeface="Cambria Math" panose="02040503050406030204" pitchFamily="18" charset="0"/>
                                  <a:ea typeface="Cambria Math" panose="02040503050406030204" pitchFamily="18" charset="0"/>
                                </a:rPr>
                                <m:t>×</m:t>
                              </m:r>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𝑥</m:t>
                                  </m:r>
                                </m:sub>
                              </m:sSub>
                            </m:e>
                          </m:d>
                          <m:r>
                            <a:rPr lang="en-US" altLang="zh-TW" sz="2000" i="1">
                              <a:latin typeface="Cambria Math" panose="02040503050406030204" pitchFamily="18" charset="0"/>
                              <a:ea typeface="Cambria Math" panose="02040503050406030204" pitchFamily="18" charset="0"/>
                            </a:rPr>
                            <m:t> </m:t>
                          </m:r>
                        </m:e>
                      </m:d>
                      <m:r>
                        <a:rPr lang="en-US" altLang="zh-TW" sz="2000" i="1">
                          <a:latin typeface="Cambria Math" panose="02040503050406030204" pitchFamily="18" charset="0"/>
                          <a:ea typeface="Cambria Math" panose="02040503050406030204" pitchFamily="18" charset="0"/>
                        </a:rPr>
                        <m:t> </m:t>
                      </m:r>
                      <m:r>
                        <a:rPr lang="en-US" altLang="zh-TW" sz="2000" i="1">
                          <a:latin typeface="Cambria Math" panose="02040503050406030204" pitchFamily="18" charset="0"/>
                          <a:ea typeface="Cambria Math" panose="02040503050406030204" pitchFamily="18" charset="0"/>
                        </a:rPr>
                        <m:t>𝑘</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𝑚</m:t>
                      </m:r>
                      <m:r>
                        <a:rPr lang="en-US" altLang="zh-TW" sz="2000" i="1">
                          <a:latin typeface="Cambria Math" panose="02040503050406030204" pitchFamily="18" charset="0"/>
                          <a:ea typeface="Cambria Math" panose="02040503050406030204" pitchFamily="18" charset="0"/>
                        </a:rPr>
                        <m:t>=0,</m:t>
                      </m:r>
                      <m:d>
                        <m:dPr>
                          <m:begChr m:val="|"/>
                          <m:endChr m:val="|"/>
                          <m:ctrlPr>
                            <a:rPr lang="en-US" altLang="zh-TW" sz="2000" i="1">
                              <a:latin typeface="Cambria Math" panose="02040503050406030204" pitchFamily="18" charset="0"/>
                              <a:ea typeface="Cambria Math" panose="02040503050406030204" pitchFamily="18" charset="0"/>
                            </a:rPr>
                          </m:ctrlPr>
                        </m:dPr>
                        <m:e>
                          <m:r>
                            <a:rPr lang="en-US" altLang="zh-TW" sz="2000" i="1">
                              <a:latin typeface="Cambria Math" panose="02040503050406030204" pitchFamily="18" charset="0"/>
                              <a:ea typeface="Cambria Math" panose="02040503050406030204" pitchFamily="18" charset="0"/>
                            </a:rPr>
                            <m:t>𝑙</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𝑛</m:t>
                          </m:r>
                        </m:e>
                      </m:d>
                      <m:r>
                        <a:rPr lang="en-US" altLang="zh-TW" sz="2000" i="1">
                          <a:latin typeface="Cambria Math" panose="02040503050406030204" pitchFamily="18" charset="0"/>
                          <a:ea typeface="Cambria Math" panose="02040503050406030204" pitchFamily="18" charset="0"/>
                        </a:rPr>
                        <m:t>=1</m:t>
                      </m:r>
                      <m:r>
                        <a:rPr lang="en-US" altLang="zh-TW" sz="2000" i="1">
                          <a:latin typeface="Cambria Math" panose="02040503050406030204" pitchFamily="18" charset="0"/>
                        </a:rPr>
                        <m:t>}</m:t>
                      </m:r>
                    </m:oMath>
                  </m:oMathPara>
                </a14:m>
                <a:endParaRPr lang="zh-TW" altLang="en-US" sz="20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21291" y="3529521"/>
                <a:ext cx="6450933" cy="354071"/>
              </a:xfrm>
              <a:prstGeom prst="rect">
                <a:avLst/>
              </a:prstGeom>
              <a:blipFill>
                <a:blip r:embed="rId3"/>
                <a:stretch>
                  <a:fillRect l="-473" r="-945"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2415936" y="3968181"/>
                <a:ext cx="7496332" cy="20844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 </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 }</m:t>
                    </m:r>
                  </m:oMath>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2415936" y="3968181"/>
                <a:ext cx="7496332" cy="2084417"/>
              </a:xfrm>
              <a:prstGeom prst="rect">
                <a:avLst/>
              </a:prstGeom>
              <a:blipFill>
                <a:blip r:embed="rId4"/>
                <a:stretch>
                  <a:fillRect b="-3509"/>
                </a:stretch>
              </a:blipFill>
            </p:spPr>
            <p:txBody>
              <a:bodyPr/>
              <a:lstStyle/>
              <a:p>
                <a:r>
                  <a:rPr lang="zh-TW" altLang="en-US">
                    <a:noFill/>
                  </a:rPr>
                  <a:t> </a:t>
                </a:r>
              </a:p>
            </p:txBody>
          </p:sp>
        </mc:Fallback>
      </mc:AlternateContent>
      <p:sp>
        <p:nvSpPr>
          <p:cNvPr id="3" name="文字方塊 2"/>
          <p:cNvSpPr txBox="1"/>
          <p:nvPr/>
        </p:nvSpPr>
        <p:spPr>
          <a:xfrm>
            <a:off x="2415936" y="6137187"/>
            <a:ext cx="7233968" cy="369332"/>
          </a:xfrm>
          <a:prstGeom prst="rect">
            <a:avLst/>
          </a:prstGeom>
          <a:noFill/>
        </p:spPr>
        <p:txBody>
          <a:bodyPr wrap="none" rtlCol="0">
            <a:spAutoFit/>
          </a:bodyPr>
          <a:lstStyle/>
          <a:p>
            <a:r>
              <a:rPr lang="en-US" altLang="zh-TW" dirty="0"/>
              <a:t>The set of all distance-1 horizontal neighbor resolution cells on a 4x4 image.</a:t>
            </a:r>
            <a:endParaRPr lang="zh-TW" altLang="en-US"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527FC2A-797C-4E9F-B9AD-996237AB7AC9}"/>
                  </a:ext>
                </a:extLst>
              </p:cNvPr>
              <p:cNvSpPr txBox="1"/>
              <p:nvPr/>
            </p:nvSpPr>
            <p:spPr>
              <a:xfrm>
                <a:off x="6808678" y="1913534"/>
                <a:ext cx="1687513" cy="1776255"/>
              </a:xfrm>
              <a:prstGeom prst="rect">
                <a:avLst/>
              </a:prstGeom>
              <a:noFill/>
            </p:spPr>
            <p:txBody>
              <a:bodyPr wrap="none" rtlCol="0">
                <a:spAutoFit/>
              </a:bodyPr>
              <a:lstStyle/>
              <a:p>
                <a:r>
                  <a:rPr lang="en-US" altLang="zh-TW" dirty="0"/>
                  <a:t> D=1</a:t>
                </a:r>
              </a:p>
              <a:p>
                <a:r>
                  <a:rPr lang="en-US" altLang="zh-TW" dirty="0"/>
                  <a:t> Angle = 0</a:t>
                </a:r>
                <a14:m>
                  <m:oMath xmlns:m="http://schemas.openxmlformats.org/officeDocument/2006/math">
                    <m:r>
                      <a:rPr lang="en-US" altLang="zh-TW" i="1" dirty="0">
                        <a:latin typeface="Cambria Math" panose="02040503050406030204" pitchFamily="18" charset="0"/>
                      </a:rPr>
                      <m:t>°</m:t>
                    </m:r>
                  </m:oMath>
                </a14:m>
                <a:endParaRPr lang="en-US" altLang="zh-TW" dirty="0"/>
              </a:p>
              <a:p>
                <a:endParaRPr lang="en-US" altLang="zh-TW" dirty="0"/>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en-US" altLang="zh-TW" dirty="0"/>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a:p>
                <a:endParaRPr lang="zh-TW" altLang="en-US" dirty="0"/>
              </a:p>
            </p:txBody>
          </p:sp>
        </mc:Choice>
        <mc:Fallback xmlns="">
          <p:sp>
            <p:nvSpPr>
              <p:cNvPr id="9" name="文字方塊 8">
                <a:extLst>
                  <a:ext uri="{FF2B5EF4-FFF2-40B4-BE49-F238E27FC236}">
                    <a16:creationId xmlns:a16="http://schemas.microsoft.com/office/drawing/2014/main" id="{3527FC2A-797C-4E9F-B9AD-996237AB7AC9}"/>
                  </a:ext>
                </a:extLst>
              </p:cNvPr>
              <p:cNvSpPr txBox="1">
                <a:spLocks noRot="1" noChangeAspect="1" noMove="1" noResize="1" noEditPoints="1" noAdjustHandles="1" noChangeArrowheads="1" noChangeShapeType="1" noTextEdit="1"/>
              </p:cNvSpPr>
              <p:nvPr/>
            </p:nvSpPr>
            <p:spPr>
              <a:xfrm>
                <a:off x="6808678" y="1913534"/>
                <a:ext cx="1687513" cy="1776255"/>
              </a:xfrm>
              <a:prstGeom prst="rect">
                <a:avLst/>
              </a:prstGeom>
              <a:blipFill>
                <a:blip r:embed="rId5"/>
                <a:stretch>
                  <a:fillRect t="-2062"/>
                </a:stretch>
              </a:blipFill>
            </p:spPr>
            <p:txBody>
              <a:bodyPr/>
              <a:lstStyle/>
              <a:p>
                <a:r>
                  <a:rPr lang="zh-TW" altLang="en-US">
                    <a:noFill/>
                  </a:rPr>
                  <a:t> </a:t>
                </a:r>
              </a:p>
            </p:txBody>
          </p:sp>
        </mc:Fallback>
      </mc:AlternateContent>
      <p:graphicFrame>
        <p:nvGraphicFramePr>
          <p:cNvPr id="17" name="內容版面配置區 4">
            <a:extLst>
              <a:ext uri="{FF2B5EF4-FFF2-40B4-BE49-F238E27FC236}">
                <a16:creationId xmlns:a16="http://schemas.microsoft.com/office/drawing/2014/main" id="{E377CAE8-BA67-5865-26B8-BB8462FB666B}"/>
              </a:ext>
            </a:extLst>
          </p:cNvPr>
          <p:cNvGraphicFramePr>
            <a:graphicFrameLocks/>
          </p:cNvGraphicFramePr>
          <p:nvPr>
            <p:extLst>
              <p:ext uri="{D42A27DB-BD31-4B8C-83A1-F6EECF244321}">
                <p14:modId xmlns:p14="http://schemas.microsoft.com/office/powerpoint/2010/main" val="2297812099"/>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022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985393" y="3439752"/>
                <a:ext cx="8334048" cy="3066234"/>
              </a:xfrm>
            </p:spPr>
            <p:txBody>
              <a:bodyPr>
                <a:normAutofit fontScale="92500" lnSpcReduction="20000"/>
              </a:bodyPr>
              <a:lstStyle/>
              <a:p>
                <a:r>
                  <a:rPr lang="en-US" altLang="zh-TW" sz="3200" dirty="0">
                    <a:latin typeface="Times New Roman" panose="02020603050405020304" pitchFamily="18" charset="0"/>
                    <a:cs typeface="Times New Roman" panose="02020603050405020304" pitchFamily="18" charset="0"/>
                  </a:rPr>
                  <a:t>Probability of horizontal,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=0,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45°,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45°)=#{[(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985393" y="3439752"/>
                <a:ext cx="8334048" cy="3066234"/>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8408024-2310-49CC-8808-00E7E47DE3E4}"/>
              </a:ext>
            </a:extLst>
          </p:cNvPr>
          <p:cNvSpPr>
            <a:spLocks noGrp="1"/>
          </p:cNvSpPr>
          <p:nvPr>
            <p:ph type="sldNum" sz="quarter" idx="12"/>
          </p:nvPr>
        </p:nvSpPr>
        <p:spPr/>
        <p:txBody>
          <a:bodyPr/>
          <a:lstStyle/>
          <a:p>
            <a:r>
              <a:rPr lang="en-US" altLang="zh-TW" dirty="0"/>
              <a:t>35</a:t>
            </a:r>
            <a:endParaRPr lang="zh-TW" altLang="en-US" dirty="0"/>
          </a:p>
        </p:txBody>
      </p:sp>
      <p:graphicFrame>
        <p:nvGraphicFramePr>
          <p:cNvPr id="17" name="內容版面配置區 4"/>
          <p:cNvGraphicFramePr>
            <a:graphicFrameLocks/>
          </p:cNvGraphicFramePr>
          <p:nvPr>
            <p:extLst>
              <p:ext uri="{D42A27DB-BD31-4B8C-83A1-F6EECF244321}">
                <p14:modId xmlns:p14="http://schemas.microsoft.com/office/powerpoint/2010/main" val="428412375"/>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8" name="文字方塊 17"/>
              <p:cNvSpPr txBox="1"/>
              <p:nvPr/>
            </p:nvSpPr>
            <p:spPr>
              <a:xfrm>
                <a:off x="6986783" y="2549294"/>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986783" y="2549294"/>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6986783" y="2089571"/>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6986783" y="2089571"/>
                <a:ext cx="1427122" cy="276999"/>
              </a:xfrm>
              <a:prstGeom prst="rect">
                <a:avLst/>
              </a:prstGeom>
              <a:blipFill>
                <a:blip r:embed="rId5"/>
                <a:stretch>
                  <a:fillRect l="-3419" b="-13333"/>
                </a:stretch>
              </a:blipFill>
            </p:spPr>
            <p:txBody>
              <a:bodyPr/>
              <a:lstStyle/>
              <a:p>
                <a:r>
                  <a:rPr lang="zh-TW" altLang="en-US">
                    <a:noFill/>
                  </a:rPr>
                  <a:t> </a:t>
                </a:r>
              </a:p>
            </p:txBody>
          </p:sp>
        </mc:Fallback>
      </mc:AlternateContent>
      <p:grpSp>
        <p:nvGrpSpPr>
          <p:cNvPr id="21" name="群組 20"/>
          <p:cNvGrpSpPr/>
          <p:nvPr/>
        </p:nvGrpSpPr>
        <p:grpSpPr>
          <a:xfrm>
            <a:off x="1690040" y="2549294"/>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69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800" fill="hold"/>
                                        <p:tgtEl>
                                          <p:spTgt spid="21"/>
                                        </p:tgtEl>
                                        <p:attrNameLst>
                                          <p:attrName>ppt_w</p:attrName>
                                        </p:attrNameLst>
                                      </p:cBhvr>
                                      <p:tavLst>
                                        <p:tav tm="0">
                                          <p:val>
                                            <p:fltVal val="0"/>
                                          </p:val>
                                        </p:tav>
                                        <p:tav tm="100000">
                                          <p:val>
                                            <p:strVal val="#ppt_w"/>
                                          </p:val>
                                        </p:tav>
                                      </p:tavLst>
                                    </p:anim>
                                    <p:anim calcmode="lin" valueType="num">
                                      <p:cBhvr>
                                        <p:cTn id="20" dur="800" fill="hold"/>
                                        <p:tgtEl>
                                          <p:spTgt spid="21"/>
                                        </p:tgtEl>
                                        <p:attrNameLst>
                                          <p:attrName>ppt_h</p:attrName>
                                        </p:attrNameLst>
                                      </p:cBhvr>
                                      <p:tavLst>
                                        <p:tav tm="0">
                                          <p:val>
                                            <p:fltVal val="0"/>
                                          </p:val>
                                        </p:tav>
                                        <p:tav tm="100000">
                                          <p:val>
                                            <p:strVal val="#ppt_h"/>
                                          </p:val>
                                        </p:tav>
                                      </p:tavLst>
                                    </p:anim>
                                    <p:anim calcmode="lin" valueType="num">
                                      <p:cBhvr>
                                        <p:cTn id="21" dur="800" fill="hold"/>
                                        <p:tgtEl>
                                          <p:spTgt spid="21"/>
                                        </p:tgtEl>
                                        <p:attrNameLst>
                                          <p:attrName>style.rotation</p:attrName>
                                        </p:attrNameLst>
                                      </p:cBhvr>
                                      <p:tavLst>
                                        <p:tav tm="0">
                                          <p:val>
                                            <p:fltVal val="360"/>
                                          </p:val>
                                        </p:tav>
                                        <p:tav tm="100000">
                                          <p:val>
                                            <p:fltVal val="0"/>
                                          </p:val>
                                        </p:tav>
                                      </p:tavLst>
                                    </p:anim>
                                    <p:animEffect transition="in" filter="fade">
                                      <p:cBhvr>
                                        <p:cTn id="22" dur="8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childTnLst>
                          </p:cTn>
                        </p:par>
                        <p:par>
                          <p:cTn id="27" fill="hold">
                            <p:stCondLst>
                              <p:cond delay="1000"/>
                            </p:stCondLst>
                            <p:childTnLst>
                              <p:par>
                                <p:cTn id="28" presetID="8" presetClass="emph" presetSubtype="0" accel="50000" decel="50000" fill="hold" nodeType="afterEffect">
                                  <p:stCondLst>
                                    <p:cond delay="0"/>
                                  </p:stCondLst>
                                  <p:childTnLst>
                                    <p:animRot by="1500000">
                                      <p:cBhvr>
                                        <p:cTn id="29" dur="500" fill="hold"/>
                                        <p:tgtEl>
                                          <p:spTgt spid="21"/>
                                        </p:tgtEl>
                                        <p:attrNameLst>
                                          <p:attrName>r</p:attrName>
                                        </p:attrNameLst>
                                      </p:cBhvr>
                                    </p:animRot>
                                  </p:childTnLst>
                                </p:cTn>
                              </p:par>
                            </p:childTnLst>
                          </p:cTn>
                        </p:par>
                        <p:par>
                          <p:cTn id="30" fill="hold">
                            <p:stCondLst>
                              <p:cond delay="1500"/>
                            </p:stCondLst>
                            <p:childTnLst>
                              <p:par>
                                <p:cTn id="31" presetID="8" presetClass="emph" presetSubtype="0" accel="50000" decel="50000" fill="hold" nodeType="afterEffect">
                                  <p:stCondLst>
                                    <p:cond delay="0"/>
                                  </p:stCondLst>
                                  <p:childTnLst>
                                    <p:animRot by="-600000">
                                      <p:cBhvr>
                                        <p:cTn id="32" dur="300" fill="hold"/>
                                        <p:tgtEl>
                                          <p:spTgt spid="2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xit" presetSubtype="8" accel="100000" fill="hold" grpId="1" nodeType="clickEffect">
                                  <p:stCondLst>
                                    <p:cond delay="0"/>
                                  </p:stCondLst>
                                  <p:childTnLst>
                                    <p:anim calcmode="lin" valueType="num">
                                      <p:cBhvr additive="base">
                                        <p:cTn id="36"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7" dur="300"/>
                                        <p:tgtEl>
                                          <p:spTgt spid="3">
                                            <p:txEl>
                                              <p:pRg st="0" end="0"/>
                                            </p:txEl>
                                          </p:spTgt>
                                        </p:tgtEl>
                                        <p:attrNameLst>
                                          <p:attrName>ppt_y</p:attrName>
                                        </p:attrNameLst>
                                      </p:cBhvr>
                                      <p:tavLst>
                                        <p:tav tm="0">
                                          <p:val>
                                            <p:strVal val="ppt_y"/>
                                          </p:val>
                                        </p:tav>
                                        <p:tav tm="100000">
                                          <p:val>
                                            <p:strVal val="ppt_y"/>
                                          </p:val>
                                        </p:tav>
                                      </p:tavLst>
                                    </p:anim>
                                    <p:set>
                                      <p:cBhvr>
                                        <p:cTn id="38" dur="1" fill="hold">
                                          <p:stCondLst>
                                            <p:cond delay="299"/>
                                          </p:stCondLst>
                                        </p:cTn>
                                        <p:tgtEl>
                                          <p:spTgt spid="3">
                                            <p:txEl>
                                              <p:pRg st="0" end="0"/>
                                            </p:txEl>
                                          </p:spTgt>
                                        </p:tgtEl>
                                        <p:attrNameLst>
                                          <p:attrName>style.visibility</p:attrName>
                                        </p:attrNameLst>
                                      </p:cBhvr>
                                      <p:to>
                                        <p:strVal val="hidden"/>
                                      </p:to>
                                    </p:set>
                                  </p:childTnLst>
                                </p:cTn>
                              </p:par>
                              <p:par>
                                <p:cTn id="39" presetID="2" presetClass="exit" presetSubtype="8" accel="100000" fill="hold" grpId="1" nodeType="withEffect">
                                  <p:stCondLst>
                                    <p:cond delay="0"/>
                                  </p:stCondLst>
                                  <p:childTnLst>
                                    <p:anim calcmode="lin" valueType="num">
                                      <p:cBhvr additive="base">
                                        <p:cTn id="40"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1" dur="300"/>
                                        <p:tgtEl>
                                          <p:spTgt spid="3">
                                            <p:txEl>
                                              <p:pRg st="2" end="2"/>
                                            </p:txEl>
                                          </p:spTgt>
                                        </p:tgtEl>
                                        <p:attrNameLst>
                                          <p:attrName>ppt_y</p:attrName>
                                        </p:attrNameLst>
                                      </p:cBhvr>
                                      <p:tavLst>
                                        <p:tav tm="0">
                                          <p:val>
                                            <p:strVal val="ppt_y"/>
                                          </p:val>
                                        </p:tav>
                                        <p:tav tm="100000">
                                          <p:val>
                                            <p:strVal val="ppt_y"/>
                                          </p:val>
                                        </p:tav>
                                      </p:tavLst>
                                    </p:anim>
                                    <p:set>
                                      <p:cBhvr>
                                        <p:cTn id="42" dur="1" fill="hold">
                                          <p:stCondLst>
                                            <p:cond delay="299"/>
                                          </p:stCondLst>
                                        </p:cTn>
                                        <p:tgtEl>
                                          <p:spTgt spid="3">
                                            <p:txEl>
                                              <p:pRg st="2" end="2"/>
                                            </p:txEl>
                                          </p:spTgt>
                                        </p:tgtEl>
                                        <p:attrNameLst>
                                          <p:attrName>style.visibility</p:attrName>
                                        </p:attrNameLst>
                                      </p:cBhvr>
                                      <p:to>
                                        <p:strVal val="hidden"/>
                                      </p:to>
                                    </p:set>
                                  </p:childTnLst>
                                </p:cTn>
                              </p:par>
                              <p:par>
                                <p:cTn id="43" presetID="2" presetClass="exit" presetSubtype="8" accel="100000" fill="hold" grpId="1" nodeType="withEffect">
                                  <p:stCondLst>
                                    <p:cond delay="0"/>
                                  </p:stCondLst>
                                  <p:childTnLst>
                                    <p:anim calcmode="lin" valueType="num">
                                      <p:cBhvr additive="base">
                                        <p:cTn id="44"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5" dur="300"/>
                                        <p:tgtEl>
                                          <p:spTgt spid="3">
                                            <p:txEl>
                                              <p:pRg st="4" end="4"/>
                                            </p:txEl>
                                          </p:spTgt>
                                        </p:tgtEl>
                                        <p:attrNameLst>
                                          <p:attrName>ppt_y</p:attrName>
                                        </p:attrNameLst>
                                      </p:cBhvr>
                                      <p:tavLst>
                                        <p:tav tm="0">
                                          <p:val>
                                            <p:strVal val="ppt_y"/>
                                          </p:val>
                                        </p:tav>
                                        <p:tav tm="100000">
                                          <p:val>
                                            <p:strVal val="ppt_y"/>
                                          </p:val>
                                        </p:tav>
                                      </p:tavLst>
                                    </p:anim>
                                    <p:set>
                                      <p:cBhvr>
                                        <p:cTn id="46" dur="1" fill="hold">
                                          <p:stCondLst>
                                            <p:cond delay="299"/>
                                          </p:stCondLst>
                                        </p:cTn>
                                        <p:tgtEl>
                                          <p:spTgt spid="3">
                                            <p:txEl>
                                              <p:pRg st="4" end="4"/>
                                            </p:txEl>
                                          </p:spTgt>
                                        </p:tgtEl>
                                        <p:attrNameLst>
                                          <p:attrName>style.visibility</p:attrName>
                                        </p:attrNameLst>
                                      </p:cBhvr>
                                      <p:to>
                                        <p:strVal val="hidden"/>
                                      </p:to>
                                    </p:set>
                                  </p:childTnLst>
                                </p:cTn>
                              </p:par>
                              <p:par>
                                <p:cTn id="47" presetID="2" presetClass="exit" presetSubtype="8" accel="100000" fill="hold" grpId="1" nodeType="withEffect">
                                  <p:stCondLst>
                                    <p:cond delay="0"/>
                                  </p:stCondLst>
                                  <p:childTnLst>
                                    <p:anim calcmode="lin" valueType="num">
                                      <p:cBhvr additive="base">
                                        <p:cTn id="48"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9" dur="300"/>
                                        <p:tgtEl>
                                          <p:spTgt spid="3">
                                            <p:txEl>
                                              <p:pRg st="6" end="6"/>
                                            </p:txEl>
                                          </p:spTgt>
                                        </p:tgtEl>
                                        <p:attrNameLst>
                                          <p:attrName>ppt_y</p:attrName>
                                        </p:attrNameLst>
                                      </p:cBhvr>
                                      <p:tavLst>
                                        <p:tav tm="0">
                                          <p:val>
                                            <p:strVal val="ppt_y"/>
                                          </p:val>
                                        </p:tav>
                                        <p:tav tm="100000">
                                          <p:val>
                                            <p:strVal val="ppt_y"/>
                                          </p:val>
                                        </p:tav>
                                      </p:tavLst>
                                    </p:anim>
                                    <p:set>
                                      <p:cBhvr>
                                        <p:cTn id="50" dur="1" fill="hold">
                                          <p:stCondLst>
                                            <p:cond delay="2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985393" y="3460533"/>
                <a:ext cx="8334048" cy="3066234"/>
              </a:xfrm>
            </p:spPr>
            <p:txBody>
              <a:bodyPr>
                <a:normAutofit fontScale="92500" lnSpcReduction="20000"/>
              </a:bodyPr>
              <a:lstStyle/>
              <a:p>
                <a:r>
                  <a:rPr lang="en-US" altLang="zh-TW" sz="3200" dirty="0">
                    <a:latin typeface="Times New Roman" panose="02020603050405020304" pitchFamily="18" charset="0"/>
                    <a:cs typeface="Times New Roman" panose="02020603050405020304" pitchFamily="18" charset="0"/>
                  </a:rPr>
                  <a:t>Probability of 90°,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90°)=#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=0,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135°,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135°)=#{[(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985393" y="3460533"/>
                <a:ext cx="8334048" cy="3066234"/>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F08A1CF2-E536-4257-B6A7-903A8D785460}"/>
              </a:ext>
            </a:extLst>
          </p:cNvPr>
          <p:cNvSpPr>
            <a:spLocks noGrp="1"/>
          </p:cNvSpPr>
          <p:nvPr>
            <p:ph type="sldNum" sz="quarter" idx="12"/>
          </p:nvPr>
        </p:nvSpPr>
        <p:spPr/>
        <p:txBody>
          <a:bodyPr/>
          <a:lstStyle/>
          <a:p>
            <a:r>
              <a:rPr lang="en-US" altLang="zh-TW" dirty="0"/>
              <a:t>36</a:t>
            </a:r>
            <a:endParaRPr lang="zh-TW" altLang="en-US" dirty="0"/>
          </a:p>
        </p:txBody>
      </p:sp>
      <p:grpSp>
        <p:nvGrpSpPr>
          <p:cNvPr id="21" name="群組 20"/>
          <p:cNvGrpSpPr/>
          <p:nvPr/>
        </p:nvGrpSpPr>
        <p:grpSpPr>
          <a:xfrm rot="18900000">
            <a:off x="1821656" y="2549294"/>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aphicFrame>
        <p:nvGraphicFramePr>
          <p:cNvPr id="5" name="內容版面配置區 4">
            <a:extLst>
              <a:ext uri="{FF2B5EF4-FFF2-40B4-BE49-F238E27FC236}">
                <a16:creationId xmlns:a16="http://schemas.microsoft.com/office/drawing/2014/main" id="{49EBE8C1-1778-BC9E-6756-B5328532D37C}"/>
              </a:ext>
            </a:extLst>
          </p:cNvPr>
          <p:cNvGraphicFramePr>
            <a:graphicFrameLocks/>
          </p:cNvGraphicFramePr>
          <p:nvPr>
            <p:extLst>
              <p:ext uri="{D42A27DB-BD31-4B8C-83A1-F6EECF244321}">
                <p14:modId xmlns:p14="http://schemas.microsoft.com/office/powerpoint/2010/main" val="2297812099"/>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D27F5DC9-733F-3BE2-9D4A-431E8986E0D4}"/>
                  </a:ext>
                </a:extLst>
              </p:cNvPr>
              <p:cNvSpPr txBox="1"/>
              <p:nvPr/>
            </p:nvSpPr>
            <p:spPr>
              <a:xfrm>
                <a:off x="6986783" y="2549294"/>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6" name="文字方塊 5">
                <a:extLst>
                  <a:ext uri="{FF2B5EF4-FFF2-40B4-BE49-F238E27FC236}">
                    <a16:creationId xmlns:a16="http://schemas.microsoft.com/office/drawing/2014/main" id="{D27F5DC9-733F-3BE2-9D4A-431E8986E0D4}"/>
                  </a:ext>
                </a:extLst>
              </p:cNvPr>
              <p:cNvSpPr txBox="1">
                <a:spLocks noRot="1" noChangeAspect="1" noMove="1" noResize="1" noEditPoints="1" noAdjustHandles="1" noChangeArrowheads="1" noChangeShapeType="1" noTextEdit="1"/>
              </p:cNvSpPr>
              <p:nvPr/>
            </p:nvSpPr>
            <p:spPr>
              <a:xfrm>
                <a:off x="6986783" y="2549294"/>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A3062851-FB53-EA22-2E55-281832CA1E8A}"/>
                  </a:ext>
                </a:extLst>
              </p:cNvPr>
              <p:cNvSpPr txBox="1"/>
              <p:nvPr/>
            </p:nvSpPr>
            <p:spPr>
              <a:xfrm>
                <a:off x="6986783" y="2089571"/>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7" name="文字方塊 6">
                <a:extLst>
                  <a:ext uri="{FF2B5EF4-FFF2-40B4-BE49-F238E27FC236}">
                    <a16:creationId xmlns:a16="http://schemas.microsoft.com/office/drawing/2014/main" id="{A3062851-FB53-EA22-2E55-281832CA1E8A}"/>
                  </a:ext>
                </a:extLst>
              </p:cNvPr>
              <p:cNvSpPr txBox="1">
                <a:spLocks noRot="1" noChangeAspect="1" noMove="1" noResize="1" noEditPoints="1" noAdjustHandles="1" noChangeArrowheads="1" noChangeShapeType="1" noTextEdit="1"/>
              </p:cNvSpPr>
              <p:nvPr/>
            </p:nvSpPr>
            <p:spPr>
              <a:xfrm>
                <a:off x="6986783" y="2089571"/>
                <a:ext cx="1427122" cy="276999"/>
              </a:xfrm>
              <a:prstGeom prst="rect">
                <a:avLst/>
              </a:prstGeom>
              <a:blipFill>
                <a:blip r:embed="rId5"/>
                <a:stretch>
                  <a:fillRect l="-3419" b="-1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314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8" presetClass="emph" presetSubtype="0" decel="100000" fill="hold" nodeType="withEffect">
                                  <p:stCondLst>
                                    <p:cond delay="0"/>
                                  </p:stCondLst>
                                  <p:childTnLst>
                                    <p:animRot by="-3600000">
                                      <p:cBhvr>
                                        <p:cTn id="18" dur="1000" fill="hold"/>
                                        <p:tgtEl>
                                          <p:spTgt spid="21"/>
                                        </p:tgtEl>
                                        <p:attrNameLst>
                                          <p:attrName>r</p:attrName>
                                        </p:attrNameLst>
                                      </p:cBhvr>
                                    </p:animRot>
                                  </p:childTnLst>
                                </p:cTn>
                              </p:par>
                              <p:par>
                                <p:cTn id="19" presetID="8" presetClass="emph" presetSubtype="0" accel="50000" decel="50000" fill="hold" nodeType="withEffect">
                                  <p:stCondLst>
                                    <p:cond delay="1000"/>
                                  </p:stCondLst>
                                  <p:childTnLst>
                                    <p:animRot by="1500000">
                                      <p:cBhvr>
                                        <p:cTn id="20" dur="500" fill="hold"/>
                                        <p:tgtEl>
                                          <p:spTgt spid="21"/>
                                        </p:tgtEl>
                                        <p:attrNameLst>
                                          <p:attrName>r</p:attrName>
                                        </p:attrNameLst>
                                      </p:cBhvr>
                                    </p:animRot>
                                  </p:childTnLst>
                                </p:cTn>
                              </p:par>
                              <p:par>
                                <p:cTn id="21" presetID="8" presetClass="emph" presetSubtype="0" accel="50000" decel="50000" fill="hold" nodeType="withEffect">
                                  <p:stCondLst>
                                    <p:cond delay="1500"/>
                                  </p:stCondLst>
                                  <p:childTnLst>
                                    <p:animRot by="-600000">
                                      <p:cBhvr>
                                        <p:cTn id="22" dur="30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par>
                                <p:cTn id="27" presetID="8" presetClass="emph" presetSubtype="0" accel="50000" decel="50000" fill="hold" nodeType="withEffect">
                                  <p:stCondLst>
                                    <p:cond delay="1000"/>
                                  </p:stCondLst>
                                  <p:childTnLst>
                                    <p:animRot by="1500000">
                                      <p:cBhvr>
                                        <p:cTn id="28" dur="500" fill="hold"/>
                                        <p:tgtEl>
                                          <p:spTgt spid="21"/>
                                        </p:tgtEl>
                                        <p:attrNameLst>
                                          <p:attrName>r</p:attrName>
                                        </p:attrNameLst>
                                      </p:cBhvr>
                                    </p:animRot>
                                  </p:childTnLst>
                                </p:cTn>
                              </p:par>
                              <p:par>
                                <p:cTn id="29" presetID="8" presetClass="emph" presetSubtype="0" accel="50000" decel="50000" fill="hold" nodeType="withEffect">
                                  <p:stCondLst>
                                    <p:cond delay="1500"/>
                                  </p:stCondLst>
                                  <p:childTnLst>
                                    <p:animRot by="-600000">
                                      <p:cBhvr>
                                        <p:cTn id="30" dur="300" fill="hold"/>
                                        <p:tgtEl>
                                          <p:spTgt spid="2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xit" presetSubtype="8" accel="100000" fill="hold" grpId="1" nodeType="clickEffect">
                                  <p:stCondLst>
                                    <p:cond delay="0"/>
                                  </p:stCondLst>
                                  <p:childTnLst>
                                    <p:anim calcmode="lin" valueType="num">
                                      <p:cBhvr additive="base">
                                        <p:cTn id="34"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5" dur="300"/>
                                        <p:tgtEl>
                                          <p:spTgt spid="3">
                                            <p:txEl>
                                              <p:pRg st="0" end="0"/>
                                            </p:txEl>
                                          </p:spTgt>
                                        </p:tgtEl>
                                        <p:attrNameLst>
                                          <p:attrName>ppt_y</p:attrName>
                                        </p:attrNameLst>
                                      </p:cBhvr>
                                      <p:tavLst>
                                        <p:tav tm="0">
                                          <p:val>
                                            <p:strVal val="ppt_y"/>
                                          </p:val>
                                        </p:tav>
                                        <p:tav tm="100000">
                                          <p:val>
                                            <p:strVal val="ppt_y"/>
                                          </p:val>
                                        </p:tav>
                                      </p:tavLst>
                                    </p:anim>
                                    <p:set>
                                      <p:cBhvr>
                                        <p:cTn id="36" dur="1" fill="hold">
                                          <p:stCondLst>
                                            <p:cond delay="299"/>
                                          </p:stCondLst>
                                        </p:cTn>
                                        <p:tgtEl>
                                          <p:spTgt spid="3">
                                            <p:txEl>
                                              <p:pRg st="0" end="0"/>
                                            </p:txEl>
                                          </p:spTgt>
                                        </p:tgtEl>
                                        <p:attrNameLst>
                                          <p:attrName>style.visibility</p:attrName>
                                        </p:attrNameLst>
                                      </p:cBhvr>
                                      <p:to>
                                        <p:strVal val="hidden"/>
                                      </p:to>
                                    </p:set>
                                  </p:childTnLst>
                                </p:cTn>
                              </p:par>
                              <p:par>
                                <p:cTn id="37" presetID="2" presetClass="exit" presetSubtype="8" accel="100000" fill="hold" grpId="1" nodeType="withEffect">
                                  <p:stCondLst>
                                    <p:cond delay="0"/>
                                  </p:stCondLst>
                                  <p:childTnLst>
                                    <p:anim calcmode="lin" valueType="num">
                                      <p:cBhvr additive="base">
                                        <p:cTn id="38"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39" dur="300"/>
                                        <p:tgtEl>
                                          <p:spTgt spid="3">
                                            <p:txEl>
                                              <p:pRg st="2" end="2"/>
                                            </p:txEl>
                                          </p:spTgt>
                                        </p:tgtEl>
                                        <p:attrNameLst>
                                          <p:attrName>ppt_y</p:attrName>
                                        </p:attrNameLst>
                                      </p:cBhvr>
                                      <p:tavLst>
                                        <p:tav tm="0">
                                          <p:val>
                                            <p:strVal val="ppt_y"/>
                                          </p:val>
                                        </p:tav>
                                        <p:tav tm="100000">
                                          <p:val>
                                            <p:strVal val="ppt_y"/>
                                          </p:val>
                                        </p:tav>
                                      </p:tavLst>
                                    </p:anim>
                                    <p:set>
                                      <p:cBhvr>
                                        <p:cTn id="40" dur="1" fill="hold">
                                          <p:stCondLst>
                                            <p:cond delay="299"/>
                                          </p:stCondLst>
                                        </p:cTn>
                                        <p:tgtEl>
                                          <p:spTgt spid="3">
                                            <p:txEl>
                                              <p:pRg st="2" end="2"/>
                                            </p:txEl>
                                          </p:spTgt>
                                        </p:tgtEl>
                                        <p:attrNameLst>
                                          <p:attrName>style.visibility</p:attrName>
                                        </p:attrNameLst>
                                      </p:cBhvr>
                                      <p:to>
                                        <p:strVal val="hidden"/>
                                      </p:to>
                                    </p:set>
                                  </p:childTnLst>
                                </p:cTn>
                              </p:par>
                              <p:par>
                                <p:cTn id="41" presetID="2" presetClass="exit" presetSubtype="8" accel="100000" fill="hold" grpId="1" nodeType="withEffect">
                                  <p:stCondLst>
                                    <p:cond delay="0"/>
                                  </p:stCondLst>
                                  <p:childTnLst>
                                    <p:anim calcmode="lin" valueType="num">
                                      <p:cBhvr additive="base">
                                        <p:cTn id="42"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3" dur="300"/>
                                        <p:tgtEl>
                                          <p:spTgt spid="3">
                                            <p:txEl>
                                              <p:pRg st="4" end="4"/>
                                            </p:txEl>
                                          </p:spTgt>
                                        </p:tgtEl>
                                        <p:attrNameLst>
                                          <p:attrName>ppt_y</p:attrName>
                                        </p:attrNameLst>
                                      </p:cBhvr>
                                      <p:tavLst>
                                        <p:tav tm="0">
                                          <p:val>
                                            <p:strVal val="ppt_y"/>
                                          </p:val>
                                        </p:tav>
                                        <p:tav tm="100000">
                                          <p:val>
                                            <p:strVal val="ppt_y"/>
                                          </p:val>
                                        </p:tav>
                                      </p:tavLst>
                                    </p:anim>
                                    <p:set>
                                      <p:cBhvr>
                                        <p:cTn id="44" dur="1" fill="hold">
                                          <p:stCondLst>
                                            <p:cond delay="299"/>
                                          </p:stCondLst>
                                        </p:cTn>
                                        <p:tgtEl>
                                          <p:spTgt spid="3">
                                            <p:txEl>
                                              <p:pRg st="4" end="4"/>
                                            </p:txEl>
                                          </p:spTgt>
                                        </p:tgtEl>
                                        <p:attrNameLst>
                                          <p:attrName>style.visibility</p:attrName>
                                        </p:attrNameLst>
                                      </p:cBhvr>
                                      <p:to>
                                        <p:strVal val="hidden"/>
                                      </p:to>
                                    </p:set>
                                  </p:childTnLst>
                                </p:cTn>
                              </p:par>
                              <p:par>
                                <p:cTn id="45" presetID="2" presetClass="exit" presetSubtype="8" accel="100000" fill="hold" grpId="1" nodeType="withEffect">
                                  <p:stCondLst>
                                    <p:cond delay="0"/>
                                  </p:stCondLst>
                                  <p:childTnLst>
                                    <p:anim calcmode="lin" valueType="num">
                                      <p:cBhvr additive="base">
                                        <p:cTn id="46"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7" dur="300"/>
                                        <p:tgtEl>
                                          <p:spTgt spid="3">
                                            <p:txEl>
                                              <p:pRg st="6" end="6"/>
                                            </p:txEl>
                                          </p:spTgt>
                                        </p:tgtEl>
                                        <p:attrNameLst>
                                          <p:attrName>ppt_y</p:attrName>
                                        </p:attrNameLst>
                                      </p:cBhvr>
                                      <p:tavLst>
                                        <p:tav tm="0">
                                          <p:val>
                                            <p:strVal val="ppt_y"/>
                                          </p:val>
                                        </p:tav>
                                        <p:tav tm="100000">
                                          <p:val>
                                            <p:strVal val="ppt_y"/>
                                          </p:val>
                                        </p:tav>
                                      </p:tavLst>
                                    </p:anim>
                                    <p:set>
                                      <p:cBhvr>
                                        <p:cTn id="48" dur="1" fill="hold">
                                          <p:stCondLst>
                                            <p:cond delay="299"/>
                                          </p:stCondLst>
                                        </p:cTn>
                                        <p:tgtEl>
                                          <p:spTgt spid="3">
                                            <p:txEl>
                                              <p:pRg st="6" end="6"/>
                                            </p:txEl>
                                          </p:spTgt>
                                        </p:tgtEl>
                                        <p:attrNameLst>
                                          <p:attrName>style.visibility</p:attrName>
                                        </p:attrNameLst>
                                      </p:cBhvr>
                                      <p:to>
                                        <p:strVal val="hidden"/>
                                      </p:to>
                                    </p:set>
                                  </p:childTnLst>
                                </p:cTn>
                              </p:par>
                              <p:par>
                                <p:cTn id="49" presetID="49" presetClass="exit" presetSubtype="0" accel="100000" fill="hold" nodeType="withEffect">
                                  <p:stCondLst>
                                    <p:cond delay="0"/>
                                  </p:stCondLst>
                                  <p:childTnLst>
                                    <p:anim calcmode="lin" valueType="num">
                                      <p:cBhvr>
                                        <p:cTn id="50" dur="800"/>
                                        <p:tgtEl>
                                          <p:spTgt spid="21"/>
                                        </p:tgtEl>
                                        <p:attrNameLst>
                                          <p:attrName>ppt_w</p:attrName>
                                        </p:attrNameLst>
                                      </p:cBhvr>
                                      <p:tavLst>
                                        <p:tav tm="0">
                                          <p:val>
                                            <p:strVal val="ppt_w"/>
                                          </p:val>
                                        </p:tav>
                                        <p:tav tm="100000">
                                          <p:val>
                                            <p:fltVal val="0"/>
                                          </p:val>
                                        </p:tav>
                                      </p:tavLst>
                                    </p:anim>
                                    <p:anim calcmode="lin" valueType="num">
                                      <p:cBhvr>
                                        <p:cTn id="51" dur="800"/>
                                        <p:tgtEl>
                                          <p:spTgt spid="21"/>
                                        </p:tgtEl>
                                        <p:attrNameLst>
                                          <p:attrName>ppt_h</p:attrName>
                                        </p:attrNameLst>
                                      </p:cBhvr>
                                      <p:tavLst>
                                        <p:tav tm="0">
                                          <p:val>
                                            <p:strVal val="ppt_h"/>
                                          </p:val>
                                        </p:tav>
                                        <p:tav tm="100000">
                                          <p:val>
                                            <p:fltVal val="0"/>
                                          </p:val>
                                        </p:tav>
                                      </p:tavLst>
                                    </p:anim>
                                    <p:anim calcmode="lin" valueType="num">
                                      <p:cBhvr>
                                        <p:cTn id="52" dur="800"/>
                                        <p:tgtEl>
                                          <p:spTgt spid="21"/>
                                        </p:tgtEl>
                                        <p:attrNameLst>
                                          <p:attrName>style.rotation</p:attrName>
                                        </p:attrNameLst>
                                      </p:cBhvr>
                                      <p:tavLst>
                                        <p:tav tm="0">
                                          <p:val>
                                            <p:fltVal val="0"/>
                                          </p:val>
                                        </p:tav>
                                        <p:tav tm="100000">
                                          <p:val>
                                            <p:fltVal val="360"/>
                                          </p:val>
                                        </p:tav>
                                      </p:tavLst>
                                    </p:anim>
                                    <p:animEffect transition="out" filter="fade">
                                      <p:cBhvr>
                                        <p:cTn id="53" dur="800"/>
                                        <p:tgtEl>
                                          <p:spTgt spid="21"/>
                                        </p:tgtEl>
                                      </p:cBhvr>
                                    </p:animEffect>
                                    <p:set>
                                      <p:cBhvr>
                                        <p:cTn id="54" dur="1" fill="hold">
                                          <p:stCondLst>
                                            <p:cond delay="7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661850096"/>
              </p:ext>
            </p:extLst>
          </p:nvPr>
        </p:nvGraphicFramePr>
        <p:xfrm>
          <a:off x="2674500" y="1965278"/>
          <a:ext cx="1713804" cy="1602492"/>
        </p:xfrm>
        <a:graphic>
          <a:graphicData uri="http://schemas.openxmlformats.org/drawingml/2006/table">
            <a:tbl>
              <a:tblPr firstRow="1" bandRow="1">
                <a:tableStyleId>{5940675A-B579-460E-94D1-54222C63F5DA}</a:tableStyleId>
              </a:tblPr>
              <a:tblGrid>
                <a:gridCol w="428451">
                  <a:extLst>
                    <a:ext uri="{9D8B030D-6E8A-4147-A177-3AD203B41FA5}">
                      <a16:colId xmlns:a16="http://schemas.microsoft.com/office/drawing/2014/main" val="20000"/>
                    </a:ext>
                  </a:extLst>
                </a:gridCol>
                <a:gridCol w="428451">
                  <a:extLst>
                    <a:ext uri="{9D8B030D-6E8A-4147-A177-3AD203B41FA5}">
                      <a16:colId xmlns:a16="http://schemas.microsoft.com/office/drawing/2014/main" val="20001"/>
                    </a:ext>
                  </a:extLst>
                </a:gridCol>
                <a:gridCol w="428451">
                  <a:extLst>
                    <a:ext uri="{9D8B030D-6E8A-4147-A177-3AD203B41FA5}">
                      <a16:colId xmlns:a16="http://schemas.microsoft.com/office/drawing/2014/main" val="20002"/>
                    </a:ext>
                  </a:extLst>
                </a:gridCol>
                <a:gridCol w="428451">
                  <a:extLst>
                    <a:ext uri="{9D8B030D-6E8A-4147-A177-3AD203B41FA5}">
                      <a16:colId xmlns:a16="http://schemas.microsoft.com/office/drawing/2014/main" val="20003"/>
                    </a:ext>
                  </a:extLst>
                </a:gridCol>
              </a:tblGrid>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0"/>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1"/>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extLst>
                  <a:ext uri="{0D108BD9-81ED-4DB2-BD59-A6C34878D82A}">
                    <a16:rowId xmlns:a16="http://schemas.microsoft.com/office/drawing/2014/main" val="10002"/>
                  </a:ext>
                </a:extLst>
              </a:tr>
              <a:tr h="400623">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extLst>
                  <a:ext uri="{0D108BD9-81ED-4DB2-BD59-A6C34878D82A}">
                    <a16:rowId xmlns:a16="http://schemas.microsoft.com/office/drawing/2014/main" val="10003"/>
                  </a:ext>
                </a:extLst>
              </a:tr>
            </a:tbl>
          </a:graphicData>
        </a:graphic>
      </p:graphicFrame>
      <p:sp>
        <p:nvSpPr>
          <p:cNvPr id="3" name="投影片編號版面配置區 2">
            <a:extLst>
              <a:ext uri="{FF2B5EF4-FFF2-40B4-BE49-F238E27FC236}">
                <a16:creationId xmlns:a16="http://schemas.microsoft.com/office/drawing/2014/main" id="{998FF7E8-0599-4D65-949C-36495E4748D8}"/>
              </a:ext>
            </a:extLst>
          </p:cNvPr>
          <p:cNvSpPr>
            <a:spLocks noGrp="1"/>
          </p:cNvSpPr>
          <p:nvPr>
            <p:ph type="sldNum" sz="quarter" idx="12"/>
          </p:nvPr>
        </p:nvSpPr>
        <p:spPr/>
        <p:txBody>
          <a:bodyPr/>
          <a:lstStyle/>
          <a:p>
            <a:r>
              <a:rPr lang="en-US" altLang="zh-TW" dirty="0"/>
              <a:t>37</a:t>
            </a:r>
            <a:endParaRPr lang="zh-TW" altLang="en-US" dirty="0"/>
          </a:p>
        </p:txBody>
      </p:sp>
      <mc:AlternateContent xmlns:mc="http://schemas.openxmlformats.org/markup-compatibility/2006" xmlns:a14="http://schemas.microsoft.com/office/drawing/2010/main">
        <mc:Choice Requires="a14">
          <p:sp>
            <p:nvSpPr>
              <p:cNvPr id="7" name="文字方塊 6"/>
              <p:cNvSpPr txBox="1"/>
              <p:nvPr/>
            </p:nvSpPr>
            <p:spPr>
              <a:xfrm>
                <a:off x="2908314" y="4062527"/>
                <a:ext cx="2628092"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6</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2</m:t>
                                </m:r>
                              </m:e>
                            </m:mr>
                          </m:m>
                        </m:e>
                      </m:d>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908314" y="4062527"/>
                <a:ext cx="2628092" cy="103464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6478161" y="4062527"/>
                <a:ext cx="2740879"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90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𝑉</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6</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478161" y="4062527"/>
                <a:ext cx="2740879" cy="103464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567260" y="5415717"/>
                <a:ext cx="2969146"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135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𝐿𝐷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3</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3</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567260" y="5415717"/>
                <a:ext cx="2969146" cy="103464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404967" y="5415717"/>
                <a:ext cx="2887264"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45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𝑆𝐷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4</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0</m:t>
                                </m:r>
                              </m:e>
                            </m:mr>
                          </m:m>
                        </m:e>
                      </m:d>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404967" y="5415717"/>
                <a:ext cx="2887264" cy="1034642"/>
              </a:xfrm>
              <a:prstGeom prst="rect">
                <a:avLst/>
              </a:prstGeom>
              <a:blipFill>
                <a:blip r:embed="rId6"/>
                <a:stretch>
                  <a:fillRect/>
                </a:stretch>
              </a:blipFill>
            </p:spPr>
            <p:txBody>
              <a:bodyPr/>
              <a:lstStyle/>
              <a:p>
                <a:r>
                  <a:rPr lang="zh-TW" altLang="en-US">
                    <a:noFill/>
                  </a:rPr>
                  <a:t> </a:t>
                </a:r>
              </a:p>
            </p:txBody>
          </p:sp>
        </mc:Fallback>
      </mc:AlternateContent>
      <p:graphicFrame>
        <p:nvGraphicFramePr>
          <p:cNvPr id="25" name="表格 24"/>
          <p:cNvGraphicFramePr>
            <a:graphicFrameLocks noGrp="1"/>
          </p:cNvGraphicFramePr>
          <p:nvPr>
            <p:extLst>
              <p:ext uri="{D42A27DB-BD31-4B8C-83A1-F6EECF244321}">
                <p14:modId xmlns:p14="http://schemas.microsoft.com/office/powerpoint/2010/main" val="2374948731"/>
              </p:ext>
            </p:extLst>
          </p:nvPr>
        </p:nvGraphicFramePr>
        <p:xfrm>
          <a:off x="4798132" y="1690690"/>
          <a:ext cx="4494099" cy="2194560"/>
        </p:xfrm>
        <a:graphic>
          <a:graphicData uri="http://schemas.openxmlformats.org/drawingml/2006/table">
            <a:tbl>
              <a:tblPr firstRow="1" bandRow="1">
                <a:tableStyleId>{5940675A-B579-460E-94D1-54222C63F5DA}</a:tableStyleId>
              </a:tblPr>
              <a:tblGrid>
                <a:gridCol w="1008994">
                  <a:extLst>
                    <a:ext uri="{9D8B030D-6E8A-4147-A177-3AD203B41FA5}">
                      <a16:colId xmlns:a16="http://schemas.microsoft.com/office/drawing/2014/main" val="20000"/>
                    </a:ext>
                  </a:extLst>
                </a:gridCol>
                <a:gridCol w="465495">
                  <a:extLst>
                    <a:ext uri="{9D8B030D-6E8A-4147-A177-3AD203B41FA5}">
                      <a16:colId xmlns:a16="http://schemas.microsoft.com/office/drawing/2014/main" val="20001"/>
                    </a:ext>
                  </a:extLst>
                </a:gridCol>
                <a:gridCol w="737245">
                  <a:extLst>
                    <a:ext uri="{9D8B030D-6E8A-4147-A177-3AD203B41FA5}">
                      <a16:colId xmlns:a16="http://schemas.microsoft.com/office/drawing/2014/main" val="20002"/>
                    </a:ext>
                  </a:extLst>
                </a:gridCol>
                <a:gridCol w="737245">
                  <a:extLst>
                    <a:ext uri="{9D8B030D-6E8A-4147-A177-3AD203B41FA5}">
                      <a16:colId xmlns:a16="http://schemas.microsoft.com/office/drawing/2014/main" val="20003"/>
                    </a:ext>
                  </a:extLst>
                </a:gridCol>
                <a:gridCol w="745385">
                  <a:extLst>
                    <a:ext uri="{9D8B030D-6E8A-4147-A177-3AD203B41FA5}">
                      <a16:colId xmlns:a16="http://schemas.microsoft.com/office/drawing/2014/main" val="20004"/>
                    </a:ext>
                  </a:extLst>
                </a:gridCol>
                <a:gridCol w="799735">
                  <a:extLst>
                    <a:ext uri="{9D8B030D-6E8A-4147-A177-3AD203B41FA5}">
                      <a16:colId xmlns:a16="http://schemas.microsoft.com/office/drawing/2014/main" val="20005"/>
                    </a:ext>
                  </a:extLst>
                </a:gridCol>
              </a:tblGrid>
              <a:tr h="318768">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318768">
                <a:tc rowSpan="5">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8768">
                <a:tc vMerge="1">
                  <a:txBody>
                    <a:bodyPr/>
                    <a:lstStyle/>
                    <a:p>
                      <a:endParaRPr lang="zh-TW" altLang="en-US"/>
                    </a:p>
                  </a:txBody>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8768">
                <a:tc vMerge="1">
                  <a:txBody>
                    <a:bodyPr/>
                    <a:lstStyle/>
                    <a:p>
                      <a:endParaRPr lang="zh-TW" altLang="en-US"/>
                    </a:p>
                  </a:txBody>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8768">
                <a:tc vMerge="1">
                  <a:txBody>
                    <a:bodyPr/>
                    <a:lstStyle/>
                    <a:p>
                      <a:endParaRPr lang="zh-TW" altLang="en-US"/>
                    </a:p>
                  </a:txBody>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18768">
                <a:tc vMerge="1">
                  <a:txBody>
                    <a:bodyPr/>
                    <a:lstStyle/>
                    <a:p>
                      <a:endParaRPr lang="zh-TW" altLang="en-US" dirty="0"/>
                    </a:p>
                  </a:txBody>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42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
                                        <p:tgtEl>
                                          <p:spTgt spid="7"/>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300"/>
                                        <p:tgtEl>
                                          <p:spTgt spid="22"/>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300"/>
                                        <p:tgtEl>
                                          <p:spTgt spid="23"/>
                                        </p:tgtEl>
                                      </p:cBhvr>
                                    </p:animEffect>
                                  </p:childTnLst>
                                </p:cTn>
                              </p:par>
                              <p:par>
                                <p:cTn id="22" presetID="10" presetClass="entr" presetSubtype="0" fill="hold" grpId="0" nodeType="withEffect">
                                  <p:stCondLst>
                                    <p:cond delay="9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3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300"/>
                                        <p:tgtEl>
                                          <p:spTgt spid="7"/>
                                        </p:tgtEl>
                                      </p:cBhvr>
                                    </p:animEffect>
                                    <p:set>
                                      <p:cBhvr>
                                        <p:cTn id="29" dur="1" fill="hold">
                                          <p:stCondLst>
                                            <p:cond delay="2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300"/>
                                        <p:tgtEl>
                                          <p:spTgt spid="22"/>
                                        </p:tgtEl>
                                      </p:cBhvr>
                                    </p:animEffect>
                                    <p:set>
                                      <p:cBhvr>
                                        <p:cTn id="32" dur="1" fill="hold">
                                          <p:stCondLst>
                                            <p:cond delay="2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300"/>
                                        <p:tgtEl>
                                          <p:spTgt spid="23"/>
                                        </p:tgtEl>
                                      </p:cBhvr>
                                    </p:animEffect>
                                    <p:set>
                                      <p:cBhvr>
                                        <p:cTn id="35" dur="1" fill="hold">
                                          <p:stCondLst>
                                            <p:cond delay="2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300"/>
                                        <p:tgtEl>
                                          <p:spTgt spid="24"/>
                                        </p:tgtEl>
                                      </p:cBhvr>
                                    </p:animEffect>
                                    <p:set>
                                      <p:cBhvr>
                                        <p:cTn id="38" dur="1" fill="hold">
                                          <p:stCondLst>
                                            <p:cond delay="2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2" grpId="0"/>
      <p:bldP spid="22" grpId="1"/>
      <p:bldP spid="23" grpId="0"/>
      <p:bldP spid="23" grpId="1"/>
      <p:bldP spid="24" grpId="0"/>
      <p:bldP spid="2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Variant of Co-Occurrence Matrix</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1852788"/>
                <a:ext cx="7886700" cy="4376562"/>
              </a:xfrm>
            </p:spPr>
            <p:txBody>
              <a:bodyPr>
                <a:noAutofit/>
              </a:bodyPr>
              <a:lstStyle/>
              <a:p>
                <a:r>
                  <a:rPr lang="en-US" altLang="zh-TW" sz="3200" dirty="0">
                    <a:latin typeface="Times New Roman" panose="02020603050405020304" pitchFamily="18" charset="0"/>
                    <a:cs typeface="Times New Roman" panose="02020603050405020304" pitchFamily="18" charset="0"/>
                  </a:rPr>
                  <a:t>Gray level difference probability:</a:t>
                </a:r>
              </a:p>
              <a:p>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32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𝑃</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m:t>
                      </m:r>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𝑖</m:t>
                          </m:r>
                        </m:sub>
                        <m:sup/>
                        <m:e>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𝑗</m:t>
                              </m:r>
                            </m:sub>
                            <m:sup/>
                            <m:e>
                              <m:r>
                                <a:rPr lang="en-US" altLang="zh-TW" sz="3200" i="1">
                                  <a:latin typeface="Cambria Math" panose="02040503050406030204" pitchFamily="18" charset="0"/>
                                </a:rPr>
                                <m:t>𝑃</m:t>
                              </m:r>
                              <m:r>
                                <a:rPr lang="en-US" altLang="zh-TW" sz="3200" i="1">
                                  <a:latin typeface="Cambria Math" panose="02040503050406030204" pitchFamily="18" charset="0"/>
                                </a:rPr>
                                <m:t>(</m:t>
                              </m:r>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r>
                                <a:rPr lang="en-US" altLang="zh-TW" sz="3200" i="1">
                                  <a:latin typeface="Cambria Math" panose="02040503050406030204" pitchFamily="18" charset="0"/>
                                </a:rPr>
                                <m:t>)</m:t>
                              </m:r>
                            </m:e>
                          </m:nary>
                        </m:e>
                      </m:nary>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3200" i="1">
                              <a:latin typeface="Cambria Math" panose="02040503050406030204" pitchFamily="18" charset="0"/>
                            </a:rPr>
                          </m:ctrlPr>
                        </m:dPr>
                        <m:e>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e>
                      </m:d>
                      <m:r>
                        <a:rPr lang="en-US" altLang="zh-TW" sz="3200" i="1">
                          <a:latin typeface="Cambria Math" panose="02040503050406030204" pitchFamily="18" charset="0"/>
                        </a:rPr>
                        <m:t>=</m:t>
                      </m:r>
                      <m:r>
                        <a:rPr lang="en-US" altLang="zh-TW" sz="3200" i="1">
                          <a:latin typeface="Cambria Math" panose="02040503050406030204" pitchFamily="18" charset="0"/>
                        </a:rPr>
                        <m:t>𝑑</m:t>
                      </m:r>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1852788"/>
                <a:ext cx="7886700" cy="4376562"/>
              </a:xfrm>
              <a:blipFill>
                <a:blip r:embed="rId3"/>
                <a:stretch>
                  <a:fillRect l="-1777" t="-3064"/>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D233D3F-C7F0-4315-8671-246B1E7C92B0}"/>
              </a:ext>
            </a:extLst>
          </p:cNvPr>
          <p:cNvSpPr>
            <a:spLocks noGrp="1"/>
          </p:cNvSpPr>
          <p:nvPr>
            <p:ph type="sldNum" sz="quarter" idx="12"/>
          </p:nvPr>
        </p:nvSpPr>
        <p:spPr/>
        <p:txBody>
          <a:bodyPr/>
          <a:lstStyle/>
          <a:p>
            <a:r>
              <a:rPr lang="en-US" altLang="zh-TW" dirty="0"/>
              <a:t>38</a:t>
            </a:r>
            <a:endParaRPr lang="zh-TW" altLang="en-US" dirty="0"/>
          </a:p>
        </p:txBody>
      </p:sp>
    </p:spTree>
    <p:extLst>
      <p:ext uri="{BB962C8B-B14F-4D97-AF65-F5344CB8AC3E}">
        <p14:creationId xmlns:p14="http://schemas.microsoft.com/office/powerpoint/2010/main" val="15057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What is “texture” ?</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9556A6B-21C5-4345-875E-CB25983424EA}"/>
              </a:ext>
            </a:extLst>
          </p:cNvPr>
          <p:cNvSpPr>
            <a:spLocks noGrp="1"/>
          </p:cNvSpPr>
          <p:nvPr>
            <p:ph type="sldNum" sz="quarter" idx="12"/>
          </p:nvPr>
        </p:nvSpPr>
        <p:spPr/>
        <p:txBody>
          <a:bodyPr/>
          <a:lstStyle/>
          <a:p>
            <a:r>
              <a:rPr lang="en-US" altLang="zh-TW" dirty="0"/>
              <a:t>3</a:t>
            </a:r>
            <a:endParaRPr lang="zh-TW" altLang="en-US" dirty="0"/>
          </a:p>
        </p:txBody>
      </p:sp>
    </p:spTree>
    <p:extLst>
      <p:ext uri="{BB962C8B-B14F-4D97-AF65-F5344CB8AC3E}">
        <p14:creationId xmlns:p14="http://schemas.microsoft.com/office/powerpoint/2010/main" val="257159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3086392" y="4018062"/>
                <a:ext cx="1797736"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8</m:t>
                                </m:r>
                              </m:e>
                              <m:e>
                                <m:r>
                                  <a:rPr lang="en-US" altLang="zh-TW" i="1">
                                    <a:latin typeface="Cambria Math" panose="02040503050406030204" pitchFamily="18" charset="0"/>
                                  </a:rPr>
                                  <m:t>4</m:t>
                                </m:r>
                              </m:e>
                            </m:mr>
                            <m:mr>
                              <m:e>
                                <m:r>
                                  <a:rPr lang="en-US" altLang="zh-TW" i="1">
                                    <a:latin typeface="Cambria Math" panose="02040503050406030204" pitchFamily="18" charset="0"/>
                                  </a:rPr>
                                  <m:t>4</m:t>
                                </m:r>
                              </m:e>
                              <m:e>
                                <m:r>
                                  <a:rPr lang="en-US" altLang="zh-TW" i="1">
                                    <a:latin typeface="Cambria Math" panose="02040503050406030204" pitchFamily="18" charset="0"/>
                                  </a:rPr>
                                  <m:t>8</m:t>
                                </m:r>
                              </m:e>
                            </m:mr>
                          </m:m>
                        </m:e>
                      </m:d>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86392" y="4018062"/>
                <a:ext cx="1797736" cy="46192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43153" y="4018062"/>
                <a:ext cx="2054217"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12</m:t>
                                </m:r>
                              </m:e>
                            </m:mr>
                            <m:mr>
                              <m:e>
                                <m:r>
                                  <a:rPr lang="en-US" altLang="zh-TW" i="1">
                                    <a:latin typeface="Cambria Math" panose="02040503050406030204" pitchFamily="18" charset="0"/>
                                  </a:rPr>
                                  <m:t>12</m:t>
                                </m:r>
                              </m:e>
                              <m:e>
                                <m:r>
                                  <a:rPr lang="en-US" altLang="zh-TW" i="1">
                                    <a:latin typeface="Cambria Math" panose="02040503050406030204" pitchFamily="18" charset="0"/>
                                  </a:rPr>
                                  <m:t>0</m:t>
                                </m:r>
                              </m:e>
                            </m:mr>
                          </m:m>
                        </m:e>
                      </m:d>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43153" y="4018062"/>
                <a:ext cx="2054217" cy="46192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199558" y="5234735"/>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99558" y="5234735"/>
                <a:ext cx="1568186" cy="276999"/>
              </a:xfrm>
              <a:prstGeom prst="rect">
                <a:avLst/>
              </a:prstGeom>
              <a:blipFill>
                <a:blip r:embed="rId7"/>
                <a:stretch>
                  <a:fillRect l="-5447" t="-28889" r="-8560"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58068" y="5796142"/>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58068" y="5796142"/>
                <a:ext cx="1451166" cy="276999"/>
              </a:xfrm>
              <a:prstGeom prst="rect">
                <a:avLst/>
              </a:prstGeom>
              <a:blipFill>
                <a:blip r:embed="rId8"/>
                <a:stretch>
                  <a:fillRect l="-5439" t="-28889" r="-920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6802" y="5234443"/>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6802" y="5234443"/>
                <a:ext cx="1451166" cy="276999"/>
              </a:xfrm>
              <a:prstGeom prst="rect">
                <a:avLst/>
              </a:prstGeom>
              <a:blipFill>
                <a:blip r:embed="rId9"/>
                <a:stretch>
                  <a:fillRect l="-5882" t="-28889" r="-924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11273" y="5795558"/>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11273" y="5795558"/>
                <a:ext cx="1802225" cy="276999"/>
              </a:xfrm>
              <a:prstGeom prst="rect">
                <a:avLst/>
              </a:prstGeom>
              <a:blipFill>
                <a:blip r:embed="rId10"/>
                <a:stretch>
                  <a:fillRect l="-4730" t="-28889" r="-709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810000" y="4479982"/>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810000" y="4479982"/>
                <a:ext cx="4572000" cy="1072858"/>
              </a:xfrm>
              <a:prstGeom prst="rect">
                <a:avLst/>
              </a:prstGeom>
              <a:blipFill>
                <a:blip r:embed="rId11"/>
                <a:stretch>
                  <a:fillRect b="-397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447E1D2A-CA40-46EC-83D0-0900DFF4DA09}"/>
              </a:ext>
            </a:extLst>
          </p:cNvPr>
          <p:cNvSpPr>
            <a:spLocks noGrp="1"/>
          </p:cNvSpPr>
          <p:nvPr>
            <p:ph type="sldNum" sz="quarter" idx="12"/>
          </p:nvPr>
        </p:nvSpPr>
        <p:spPr/>
        <p:txBody>
          <a:bodyPr/>
          <a:lstStyle/>
          <a:p>
            <a:r>
              <a:rPr lang="en-US" altLang="zh-TW" dirty="0"/>
              <a:t>39</a:t>
            </a:r>
            <a:endParaRPr lang="zh-TW" altLang="en-US" dirty="0"/>
          </a:p>
        </p:txBody>
      </p:sp>
    </p:spTree>
    <p:extLst>
      <p:ext uri="{BB962C8B-B14F-4D97-AF65-F5344CB8AC3E}">
        <p14:creationId xmlns:p14="http://schemas.microsoft.com/office/powerpoint/2010/main" val="221863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10" name="文字方塊 9"/>
              <p:cNvSpPr txBox="1"/>
              <p:nvPr/>
            </p:nvSpPr>
            <p:spPr>
              <a:xfrm>
                <a:off x="3185927" y="4202648"/>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85927" y="4202648"/>
                <a:ext cx="1568186" cy="276999"/>
              </a:xfrm>
              <a:prstGeom prst="rect">
                <a:avLst/>
              </a:prstGeom>
              <a:blipFill>
                <a:blip r:embed="rId5"/>
                <a:stretch>
                  <a:fillRect l="-5447" t="-28261" r="-8560"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44437" y="4764055"/>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44437" y="4764055"/>
                <a:ext cx="1451166" cy="276999"/>
              </a:xfrm>
              <a:prstGeom prst="rect">
                <a:avLst/>
              </a:prstGeom>
              <a:blipFill>
                <a:blip r:embed="rId6"/>
                <a:stretch>
                  <a:fillRect l="-5462" t="-28889" r="-966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5016" y="4202940"/>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5016" y="4202940"/>
                <a:ext cx="1451166" cy="276999"/>
              </a:xfrm>
              <a:prstGeom prst="rect">
                <a:avLst/>
              </a:prstGeom>
              <a:blipFill>
                <a:blip r:embed="rId7"/>
                <a:stretch>
                  <a:fillRect l="-5439" t="-28261" r="-9205"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09487" y="4764055"/>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09487" y="4764055"/>
                <a:ext cx="1802225" cy="276999"/>
              </a:xfrm>
              <a:prstGeom prst="rect">
                <a:avLst/>
              </a:prstGeom>
              <a:blipFill>
                <a:blip r:embed="rId8"/>
                <a:stretch>
                  <a:fillRect l="-4746" t="-28889" r="-7458"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970020" y="3961159"/>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970020" y="3961159"/>
                <a:ext cx="4572000" cy="1072858"/>
              </a:xfrm>
              <a:prstGeom prst="rect">
                <a:avLst/>
              </a:prstGeom>
              <a:blipFill>
                <a:blip r:embed="rId9"/>
                <a:stretch>
                  <a:fillRect b="-397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447E1D2A-CA40-46EC-83D0-0900DFF4DA09}"/>
              </a:ext>
            </a:extLst>
          </p:cNvPr>
          <p:cNvSpPr>
            <a:spLocks noGrp="1"/>
          </p:cNvSpPr>
          <p:nvPr>
            <p:ph type="sldNum" sz="quarter" idx="12"/>
          </p:nvPr>
        </p:nvSpPr>
        <p:spPr/>
        <p:txBody>
          <a:bodyPr/>
          <a:lstStyle/>
          <a:p>
            <a:r>
              <a:rPr lang="en-US" altLang="zh-TW" dirty="0"/>
              <a:t>40</a:t>
            </a:r>
            <a:endParaRPr lang="zh-TW" altLang="en-US" dirty="0"/>
          </a:p>
        </p:txBody>
      </p:sp>
      <p:sp>
        <p:nvSpPr>
          <p:cNvPr id="3" name="矩形 2"/>
          <p:cNvSpPr/>
          <p:nvPr/>
        </p:nvSpPr>
        <p:spPr>
          <a:xfrm>
            <a:off x="2274570" y="5403805"/>
            <a:ext cx="7962900" cy="954107"/>
          </a:xfrm>
          <a:prstGeom prst="rect">
            <a:avLst/>
          </a:prstGeom>
        </p:spPr>
        <p:txBody>
          <a:bodyPr wrap="square">
            <a:spAutoFit/>
          </a:bodyPr>
          <a:lstStyle/>
          <a:p>
            <a:r>
              <a:rPr lang="en-US" altLang="zh-TW" sz="2800" dirty="0">
                <a:latin typeface="Times New Roman" panose="02020603050405020304" pitchFamily="18" charset="0"/>
                <a:cs typeface="Times New Roman" panose="02020603050405020304" pitchFamily="18" charset="0"/>
              </a:rPr>
              <a:t>The probability of small contrast </a:t>
            </a:r>
            <a:r>
              <a:rPr lang="en-US" altLang="zh-TW" sz="2800" i="1" dirty="0">
                <a:latin typeface="Times New Roman" panose="02020603050405020304" pitchFamily="18" charset="0"/>
                <a:cs typeface="Times New Roman" panose="02020603050405020304" pitchFamily="18" charset="0"/>
              </a:rPr>
              <a:t>d</a:t>
            </a:r>
            <a:r>
              <a:rPr lang="en-US" altLang="zh-TW" sz="2800" dirty="0">
                <a:latin typeface="Times New Roman" panose="02020603050405020304" pitchFamily="18" charset="0"/>
                <a:cs typeface="Times New Roman" panose="02020603050405020304" pitchFamily="18" charset="0"/>
              </a:rPr>
              <a:t> for a coarse texture will be much higher than for a fine texture.</a:t>
            </a:r>
          </a:p>
        </p:txBody>
      </p:sp>
      <p:sp>
        <p:nvSpPr>
          <p:cNvPr id="4" name="文字方塊 3"/>
          <p:cNvSpPr txBox="1"/>
          <p:nvPr/>
        </p:nvSpPr>
        <p:spPr>
          <a:xfrm>
            <a:off x="3185927" y="137160"/>
            <a:ext cx="1736593" cy="584775"/>
          </a:xfrm>
          <a:prstGeom prst="rect">
            <a:avLst/>
          </a:prstGeom>
          <a:noFill/>
        </p:spPr>
        <p:txBody>
          <a:bodyPr wrap="square" rtlCol="0">
            <a:spAutoFit/>
          </a:bodyPr>
          <a:lstStyle/>
          <a:p>
            <a:pPr algn="ctr"/>
            <a:r>
              <a:rPr lang="en-US" altLang="zh-TW" sz="3200" dirty="0">
                <a:latin typeface="Times New Roman" panose="02020603050405020304" pitchFamily="18" charset="0"/>
                <a:cs typeface="Times New Roman" panose="02020603050405020304" pitchFamily="18" charset="0"/>
              </a:rPr>
              <a:t>coarse</a:t>
            </a:r>
            <a:endParaRPr lang="zh-TW" altLang="en-US" sz="3200" dirty="0"/>
          </a:p>
        </p:txBody>
      </p:sp>
      <p:sp>
        <p:nvSpPr>
          <p:cNvPr id="15" name="文字方塊 14"/>
          <p:cNvSpPr txBox="1"/>
          <p:nvPr/>
        </p:nvSpPr>
        <p:spPr>
          <a:xfrm>
            <a:off x="7673723" y="122392"/>
            <a:ext cx="1736593" cy="584775"/>
          </a:xfrm>
          <a:prstGeom prst="rect">
            <a:avLst/>
          </a:prstGeom>
          <a:noFill/>
        </p:spPr>
        <p:txBody>
          <a:bodyPr wrap="square" rtlCol="0">
            <a:spAutoFit/>
          </a:bodyPr>
          <a:lstStyle/>
          <a:p>
            <a:pPr algn="ctr"/>
            <a:r>
              <a:rPr lang="en-US" altLang="zh-TW" sz="3200" dirty="0">
                <a:latin typeface="Times New Roman" panose="02020603050405020304" pitchFamily="18" charset="0"/>
                <a:cs typeface="Times New Roman" panose="02020603050405020304" pitchFamily="18" charset="0"/>
              </a:rPr>
              <a:t>fine</a:t>
            </a:r>
            <a:endParaRPr lang="zh-TW"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828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38323" y="14414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Summary of Gray-level Co-Occurrence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044062" y="1432738"/>
            <a:ext cx="8103871" cy="4776612"/>
          </a:xfrm>
        </p:spPr>
        <p:txBody>
          <a:bodyPr>
            <a:normAutofit fontScale="92500" lnSpcReduction="10000"/>
          </a:bodyPr>
          <a:lstStyle/>
          <a:p>
            <a:pPr indent="-360000"/>
            <a:r>
              <a:rPr lang="en-US" altLang="zh-TW" sz="3200" b="1" dirty="0">
                <a:latin typeface="Times New Roman" panose="02020603050405020304" pitchFamily="18" charset="0"/>
                <a:cs typeface="Times New Roman" panose="02020603050405020304" pitchFamily="18" charset="0"/>
              </a:rPr>
              <a:t>Advantages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Use spatial interrelationship of the gray levels to characterize a texture.</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Be able to do so by gray-level transformation, which is an invariant way.</a:t>
            </a:r>
          </a:p>
          <a:p>
            <a:pPr lvl="1" indent="-360000">
              <a:buFont typeface="Wingdings" panose="05000000000000000000" pitchFamily="2" charset="2"/>
              <a:buChar char="Ø"/>
            </a:pPr>
            <a:endParaRPr lang="en-US" altLang="zh-TW" sz="8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Weakness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Not capture the shape aspects of the gray level primitives.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Not likely to work well for textures composed of large-area primitives.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Cannot capture the spatial relationships between primitives that are regions larger than a pixel.</a:t>
            </a:r>
          </a:p>
        </p:txBody>
      </p:sp>
      <p:sp>
        <p:nvSpPr>
          <p:cNvPr id="4" name="投影片編號版面配置區 3">
            <a:extLst>
              <a:ext uri="{FF2B5EF4-FFF2-40B4-BE49-F238E27FC236}">
                <a16:creationId xmlns:a16="http://schemas.microsoft.com/office/drawing/2014/main" id="{C1ACAE5C-5714-451D-8317-D747E71ACDB0}"/>
              </a:ext>
            </a:extLst>
          </p:cNvPr>
          <p:cNvSpPr>
            <a:spLocks noGrp="1"/>
          </p:cNvSpPr>
          <p:nvPr>
            <p:ph type="sldNum" sz="quarter" idx="12"/>
          </p:nvPr>
        </p:nvSpPr>
        <p:spPr/>
        <p:txBody>
          <a:bodyPr/>
          <a:lstStyle/>
          <a:p>
            <a:r>
              <a:rPr lang="en-US" altLang="zh-TW" dirty="0"/>
              <a:t>41</a:t>
            </a:r>
            <a:endParaRPr lang="zh-TW" altLang="en-US" dirty="0"/>
          </a:p>
        </p:txBody>
      </p:sp>
    </p:spTree>
    <p:extLst>
      <p:ext uri="{BB962C8B-B14F-4D97-AF65-F5344CB8AC3E}">
        <p14:creationId xmlns:p14="http://schemas.microsoft.com/office/powerpoint/2010/main" val="1326178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5/Multivariate_normal_sample.svg/663px-Multivariate_normal_sample.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76"/>
          <a:stretch/>
        </p:blipFill>
        <p:spPr bwMode="auto">
          <a:xfrm>
            <a:off x="5273839" y="4859726"/>
            <a:ext cx="2761797" cy="184587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969125" y="242563"/>
            <a:ext cx="10253749" cy="1325563"/>
          </a:xfrm>
        </p:spPr>
        <p:txBody>
          <a:bodyPr>
            <a:normAutofit/>
          </a:bodyPr>
          <a:lstStyle/>
          <a:p>
            <a:pPr>
              <a:lnSpc>
                <a:spcPts val="3600"/>
              </a:lnSpc>
            </a:pPr>
            <a:r>
              <a:rPr lang="en-US" altLang="zh-TW" sz="3000" dirty="0">
                <a:latin typeface="Times New Roman" panose="02020603050405020304" pitchFamily="18" charset="0"/>
                <a:cs typeface="Times New Roman" panose="02020603050405020304" pitchFamily="18" charset="0"/>
              </a:rPr>
              <a:t>Generalized Gray Level Spatial Dependence Models for Texture</a:t>
            </a:r>
            <a:endParaRPr lang="zh-TW" altLang="en-US" sz="3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280159" y="1485264"/>
            <a:ext cx="10253749" cy="3448405"/>
          </a:xfrm>
        </p:spPr>
        <p:txBody>
          <a:bodyPr>
            <a:noAutofit/>
          </a:bodyPr>
          <a:lstStyle/>
          <a:p>
            <a:r>
              <a:rPr lang="en-US" altLang="zh-TW" sz="3200" dirty="0">
                <a:latin typeface="Times New Roman" panose="02020603050405020304" pitchFamily="18" charset="0"/>
                <a:cs typeface="Times New Roman" panose="02020603050405020304" pitchFamily="18" charset="0"/>
              </a:rPr>
              <a:t>Simple generalization: consider more than two pixels at a time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Given a specific kind of spatial neighborhood and a sub-image, one can parametrically estimate the joint probability distribution of the gray levels over the neighborhoods in the sub-image.</a:t>
            </a:r>
          </a:p>
        </p:txBody>
      </p:sp>
      <p:sp>
        <p:nvSpPr>
          <p:cNvPr id="4" name="投影片編號版面配置區 3">
            <a:extLst>
              <a:ext uri="{FF2B5EF4-FFF2-40B4-BE49-F238E27FC236}">
                <a16:creationId xmlns:a16="http://schemas.microsoft.com/office/drawing/2014/main" id="{7BFEAE15-0079-445A-98A9-573544D6EEC1}"/>
              </a:ext>
            </a:extLst>
          </p:cNvPr>
          <p:cNvSpPr>
            <a:spLocks noGrp="1"/>
          </p:cNvSpPr>
          <p:nvPr>
            <p:ph type="sldNum" sz="quarter" idx="12"/>
          </p:nvPr>
        </p:nvSpPr>
        <p:spPr/>
        <p:txBody>
          <a:bodyPr/>
          <a:lstStyle/>
          <a:p>
            <a:r>
              <a:rPr lang="en-US" altLang="zh-TW" dirty="0"/>
              <a:t>42</a:t>
            </a:r>
            <a:endParaRPr lang="zh-TW" altLang="en-US" dirty="0"/>
          </a:p>
        </p:txBody>
      </p:sp>
    </p:spTree>
    <p:extLst>
      <p:ext uri="{BB962C8B-B14F-4D97-AF65-F5344CB8AC3E}">
        <p14:creationId xmlns:p14="http://schemas.microsoft.com/office/powerpoint/2010/main" val="405740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0BB20291-C66C-C08D-2DF6-108064A8EA27}"/>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005FB5EC-5C00-F2CF-9805-F330EA2D332C}"/>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Model-based Technique</a:t>
            </a:r>
          </a:p>
        </p:txBody>
      </p:sp>
      <p:sp>
        <p:nvSpPr>
          <p:cNvPr id="6" name="圓角矩形 127">
            <a:extLst>
              <a:ext uri="{FF2B5EF4-FFF2-40B4-BE49-F238E27FC236}">
                <a16:creationId xmlns:a16="http://schemas.microsoft.com/office/drawing/2014/main" id="{0A9526BC-0DFA-95B4-A504-0CC595B19BE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1" name="橢圓 21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圓角矩形圖說文字 132"/>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Gray Level Co-occurrence</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254940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B0E42D70-5859-48CB-9839-FFCDFDB6B65F}"/>
              </a:ext>
            </a:extLst>
          </p:cNvPr>
          <p:cNvSpPr>
            <a:spLocks noGrp="1"/>
          </p:cNvSpPr>
          <p:nvPr>
            <p:ph type="sldNum" sz="quarter" idx="12"/>
          </p:nvPr>
        </p:nvSpPr>
        <p:spPr/>
        <p:txBody>
          <a:bodyPr/>
          <a:lstStyle/>
          <a:p>
            <a:r>
              <a:rPr lang="en-US" altLang="zh-TW" dirty="0"/>
              <a:t>43</a:t>
            </a:r>
            <a:endParaRPr lang="zh-TW" altLang="en-US" dirty="0"/>
          </a:p>
        </p:txBody>
      </p:sp>
    </p:spTree>
    <p:extLst>
      <p:ext uri="{BB962C8B-B14F-4D97-AF65-F5344CB8AC3E}">
        <p14:creationId xmlns:p14="http://schemas.microsoft.com/office/powerpoint/2010/main" val="1843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300"/>
                                        <p:tgtEl>
                                          <p:spTgt spid="211"/>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133"/>
                                        </p:tgtEl>
                                        <p:attrNameLst>
                                          <p:attrName>style.visibility</p:attrName>
                                        </p:attrNameLst>
                                      </p:cBhvr>
                                      <p:to>
                                        <p:strVal val="visible"/>
                                      </p:to>
                                    </p:set>
                                    <p:anim calcmode="lin" valueType="num">
                                      <p:cBhvr>
                                        <p:cTn id="22" dur="30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133"/>
                                        </p:tgtEl>
                                        <p:attrNameLst>
                                          <p:attrName>ppt_y</p:attrName>
                                        </p:attrNameLst>
                                      </p:cBhvr>
                                      <p:tavLst>
                                        <p:tav tm="0">
                                          <p:val>
                                            <p:strVal val="#ppt_y"/>
                                          </p:val>
                                        </p:tav>
                                        <p:tav tm="100000">
                                          <p:val>
                                            <p:strVal val="#ppt_y"/>
                                          </p:val>
                                        </p:tav>
                                      </p:tavLst>
                                    </p:anim>
                                    <p:anim calcmode="lin" valueType="num">
                                      <p:cBhvr>
                                        <p:cTn id="24" dur="30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13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3"/>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3"/>
                                        </p:tgtEl>
                                        <p:attrNameLst>
                                          <p:attrName>ppt_y</p:attrName>
                                        </p:attrNameLst>
                                      </p:cBhvr>
                                      <p:tavLst>
                                        <p:tav tm="0">
                                          <p:val>
                                            <p:strVal val="ppt_y"/>
                                          </p:val>
                                        </p:tav>
                                        <p:tav tm="100000">
                                          <p:val>
                                            <p:strVal val="ppt_y"/>
                                          </p:val>
                                        </p:tav>
                                      </p:tavLst>
                                    </p:anim>
                                    <p:anim calcmode="lin" valueType="num">
                                      <p:cBhvr>
                                        <p:cTn id="41" dur="200"/>
                                        <p:tgtEl>
                                          <p:spTgt spid="133"/>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3"/>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3"/>
                                        </p:tgtEl>
                                      </p:cBhvr>
                                    </p:animEffect>
                                    <p:set>
                                      <p:cBhvr>
                                        <p:cTn id="44" dur="1" fill="hold">
                                          <p:stCondLst>
                                            <p:cond delay="199"/>
                                          </p:stCondLst>
                                        </p:cTn>
                                        <p:tgtEl>
                                          <p:spTgt spid="13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1"/>
                                        </p:tgtEl>
                                      </p:cBhvr>
                                    </p:animEffect>
                                    <p:set>
                                      <p:cBhvr>
                                        <p:cTn id="47" dur="1" fill="hold">
                                          <p:stCondLst>
                                            <p:cond delay="299"/>
                                          </p:stCondLst>
                                        </p:cTn>
                                        <p:tgtEl>
                                          <p:spTgt spid="21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98 -2.59259E-6 L 0.03659 -2.59259E-6 " pathEditMode="relative" rAng="0" ptsTypes="AA">
                                      <p:cBhvr>
                                        <p:cTn id="49" dur="700" fill="hold"/>
                                        <p:tgtEl>
                                          <p:spTgt spid="153"/>
                                        </p:tgtEl>
                                        <p:attrNameLst>
                                          <p:attrName>ppt_x</p:attrName>
                                          <p:attrName>ppt_y</p:attrName>
                                        </p:attrNameLst>
                                      </p:cBhvr>
                                      <p:rCtr x="2422"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4"/>
                                        </p:tgtEl>
                                        <p:attrNameLst>
                                          <p:attrName>style.visibility</p:attrName>
                                        </p:attrNameLst>
                                      </p:cBhvr>
                                      <p:to>
                                        <p:strVal val="visible"/>
                                      </p:to>
                                    </p:set>
                                    <p:anim calcmode="lin" valueType="num">
                                      <p:cBhvr>
                                        <p:cTn id="53"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4"/>
                                        </p:tgtEl>
                                        <p:attrNameLst>
                                          <p:attrName>ppt_y</p:attrName>
                                        </p:attrNameLst>
                                      </p:cBhvr>
                                      <p:tavLst>
                                        <p:tav tm="0">
                                          <p:val>
                                            <p:strVal val="#ppt_y"/>
                                          </p:val>
                                        </p:tav>
                                        <p:tav tm="100000">
                                          <p:val>
                                            <p:strVal val="#ppt_y"/>
                                          </p:val>
                                        </p:tav>
                                      </p:tavLst>
                                    </p:anim>
                                    <p:anim calcmode="lin" valueType="num">
                                      <p:cBhvr>
                                        <p:cTn id="55"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2"/>
                                        </p:tgtEl>
                                        <p:attrNameLst>
                                          <p:attrName>style.visibility</p:attrName>
                                        </p:attrNameLst>
                                      </p:cBhvr>
                                      <p:to>
                                        <p:strVal val="visible"/>
                                      </p:to>
                                    </p:set>
                                    <p:animEffect transition="in" filter="fade">
                                      <p:cBhvr>
                                        <p:cTn id="60" dur="300"/>
                                        <p:tgtEl>
                                          <p:spTgt spid="21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4"/>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4"/>
                                        </p:tgtEl>
                                        <p:attrNameLst>
                                          <p:attrName>ppt_y</p:attrName>
                                        </p:attrNameLst>
                                      </p:cBhvr>
                                      <p:tavLst>
                                        <p:tav tm="0">
                                          <p:val>
                                            <p:strVal val="ppt_y"/>
                                          </p:val>
                                        </p:tav>
                                        <p:tav tm="100000">
                                          <p:val>
                                            <p:strVal val="ppt_y"/>
                                          </p:val>
                                        </p:tav>
                                      </p:tavLst>
                                    </p:anim>
                                    <p:anim calcmode="lin" valueType="num">
                                      <p:cBhvr>
                                        <p:cTn id="69"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4"/>
                                        </p:tgtEl>
                                      </p:cBhvr>
                                    </p:animEffect>
                                    <p:set>
                                      <p:cBhvr>
                                        <p:cTn id="72" dur="1" fill="hold">
                                          <p:stCondLst>
                                            <p:cond delay="199"/>
                                          </p:stCondLst>
                                        </p:cTn>
                                        <p:tgtEl>
                                          <p:spTgt spid="13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2"/>
                                        </p:tgtEl>
                                      </p:cBhvr>
                                    </p:animEffect>
                                    <p:set>
                                      <p:cBhvr>
                                        <p:cTn id="75" dur="1" fill="hold">
                                          <p:stCondLst>
                                            <p:cond delay="299"/>
                                          </p:stCondLst>
                                        </p:cTn>
                                        <p:tgtEl>
                                          <p:spTgt spid="21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211" grpId="0" animBg="1"/>
      <p:bldP spid="211" grpId="1" animBg="1"/>
      <p:bldP spid="212" grpId="0" animBg="1"/>
      <p:bldP spid="212" grpId="1" animBg="1"/>
      <p:bldP spid="133" grpId="0" animBg="1"/>
      <p:bldP spid="133" grpId="1" animBg="1"/>
      <p:bldP spid="133" grpId="2" animBg="1"/>
      <p:bldP spid="134" grpId="0" animBg="1"/>
      <p:bldP spid="134" grpId="1" animBg="1"/>
      <p:bldP spid="134" grpId="2" animBg="1"/>
      <p:bldP spid="153" grpId="0" animBg="1"/>
      <p:bldP spid="153" grpId="1" animBg="1"/>
      <p:bldP spid="15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182247"/>
            <a:ext cx="7999535" cy="1325563"/>
          </a:xfrm>
        </p:spPr>
        <p:txBody>
          <a:bodyPr>
            <a:normAutofit/>
          </a:bodyPr>
          <a:lstStyle/>
          <a:p>
            <a:r>
              <a:rPr lang="en-US" altLang="zh-TW" sz="3800" dirty="0">
                <a:latin typeface="Times New Roman" panose="02020603050405020304" pitchFamily="18" charset="0"/>
                <a:cs typeface="Times New Roman" panose="02020603050405020304" pitchFamily="18" charset="0"/>
              </a:rPr>
              <a:t>Strong Texture Measures and Generalized Co-occurrence</a:t>
            </a:r>
            <a:endParaRPr lang="zh-TW" altLang="en-US" sz="38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49" y="1931868"/>
            <a:ext cx="7886700" cy="3678233"/>
          </a:xfrm>
        </p:spPr>
        <p:txBody>
          <a:bodyPr>
            <a:normAutofit lnSpcReduction="10000"/>
          </a:bodyPr>
          <a:lstStyle/>
          <a:p>
            <a:r>
              <a:rPr lang="en-US" altLang="zh-TW" sz="3200" dirty="0">
                <a:latin typeface="Times New Roman" panose="02020603050405020304" pitchFamily="18" charset="0"/>
                <a:cs typeface="Times New Roman" panose="02020603050405020304" pitchFamily="18" charset="0"/>
              </a:rPr>
              <a:t>Strong texture measure takes into account the co-occurrence between texture primitives rather than pixels.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It is useful to work with primitives that are maximally</a:t>
            </a:r>
            <a:r>
              <a:rPr lang="en-US" altLang="zh-TW" sz="3200" u="sng" dirty="0">
                <a:latin typeface="Times New Roman" panose="02020603050405020304" pitchFamily="18" charset="0"/>
                <a:cs typeface="Times New Roman" panose="02020603050405020304" pitchFamily="18" charset="0"/>
              </a:rPr>
              <a:t> connected </a:t>
            </a:r>
            <a:r>
              <a:rPr lang="en-US" altLang="zh-TW" sz="3200" dirty="0">
                <a:latin typeface="Times New Roman" panose="02020603050405020304" pitchFamily="18" charset="0"/>
                <a:cs typeface="Times New Roman" panose="02020603050405020304" pitchFamily="18" charset="0"/>
              </a:rPr>
              <a:t>sets of pixels having  particular properties.</a:t>
            </a:r>
          </a:p>
        </p:txBody>
      </p:sp>
      <p:sp>
        <p:nvSpPr>
          <p:cNvPr id="4" name="投影片編號版面配置區 3">
            <a:extLst>
              <a:ext uri="{FF2B5EF4-FFF2-40B4-BE49-F238E27FC236}">
                <a16:creationId xmlns:a16="http://schemas.microsoft.com/office/drawing/2014/main" id="{50A90E56-B64C-4FDE-B193-76DC9D5CDAFD}"/>
              </a:ext>
            </a:extLst>
          </p:cNvPr>
          <p:cNvSpPr>
            <a:spLocks noGrp="1"/>
          </p:cNvSpPr>
          <p:nvPr>
            <p:ph type="sldNum" sz="quarter" idx="12"/>
          </p:nvPr>
        </p:nvSpPr>
        <p:spPr/>
        <p:txBody>
          <a:bodyPr/>
          <a:lstStyle/>
          <a:p>
            <a:r>
              <a:rPr lang="en-US" altLang="zh-TW" dirty="0"/>
              <a:t>44</a:t>
            </a:r>
            <a:endParaRPr lang="zh-TW" altLang="en-US" dirty="0"/>
          </a:p>
        </p:txBody>
      </p:sp>
      <p:grpSp>
        <p:nvGrpSpPr>
          <p:cNvPr id="8" name="群組 7"/>
          <p:cNvGrpSpPr/>
          <p:nvPr/>
        </p:nvGrpSpPr>
        <p:grpSpPr>
          <a:xfrm>
            <a:off x="5768773" y="5011946"/>
            <a:ext cx="654451" cy="1354248"/>
            <a:chOff x="3266385" y="3905026"/>
            <a:chExt cx="731520" cy="1272973"/>
          </a:xfrm>
        </p:grpSpPr>
        <p:sp>
          <p:nvSpPr>
            <p:cNvPr id="5" name="文字方塊 4"/>
            <p:cNvSpPr txBox="1"/>
            <p:nvPr/>
          </p:nvSpPr>
          <p:spPr>
            <a:xfrm>
              <a:off x="3266385" y="4808667"/>
              <a:ext cx="731520" cy="369332"/>
            </a:xfrm>
            <a:prstGeom prst="rect">
              <a:avLst/>
            </a:prstGeom>
            <a:noFill/>
            <a:ln>
              <a:solidFill>
                <a:schemeClr val="tx1"/>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聯集</a:t>
              </a:r>
            </a:p>
          </p:txBody>
        </p:sp>
        <p:cxnSp>
          <p:nvCxnSpPr>
            <p:cNvPr id="7" name="直線單箭頭接點 6"/>
            <p:cNvCxnSpPr>
              <a:cxnSpLocks/>
              <a:stCxn id="5" idx="0"/>
            </p:cNvCxnSpPr>
            <p:nvPr/>
          </p:nvCxnSpPr>
          <p:spPr>
            <a:xfrm flipV="1">
              <a:off x="3632146" y="3905026"/>
              <a:ext cx="0" cy="9036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1350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182247"/>
            <a:ext cx="7999535" cy="1325563"/>
          </a:xfrm>
        </p:spPr>
        <p:txBody>
          <a:bodyPr>
            <a:normAutofit/>
          </a:bodyPr>
          <a:lstStyle/>
          <a:p>
            <a:r>
              <a:rPr lang="en-US" altLang="zh-TW" sz="3800" dirty="0">
                <a:latin typeface="Times New Roman" panose="02020603050405020304" pitchFamily="18" charset="0"/>
                <a:cs typeface="Times New Roman" panose="02020603050405020304" pitchFamily="18" charset="0"/>
              </a:rPr>
              <a:t>Strong Texture Measures and Generalized Co-occurrence</a:t>
            </a:r>
            <a:endParaRPr lang="zh-TW" altLang="en-US" sz="38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802328"/>
            <a:ext cx="7886700" cy="4170455"/>
          </a:xfrm>
        </p:spPr>
        <p:txBody>
          <a:bodyPr>
            <a:normAutofit/>
          </a:bodyPr>
          <a:lstStyle/>
          <a:p>
            <a:r>
              <a:rPr lang="en-US" altLang="zh-TW" sz="3200" dirty="0">
                <a:latin typeface="Times New Roman" panose="02020603050405020304" pitchFamily="18" charset="0"/>
                <a:cs typeface="Times New Roman" panose="02020603050405020304" pitchFamily="18" charset="0"/>
              </a:rPr>
              <a:t>Other attributes include measures of shape, or with the variance of its local property.</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Connected</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Ascending\descending</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Saddle</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maxima\minima</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Central Axis</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endParaRPr lang="en-US" altLang="zh-TW" sz="800"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F5CF9CD-62E2-4C5F-B4A1-FB56893BC192}"/>
              </a:ext>
            </a:extLst>
          </p:cNvPr>
          <p:cNvSpPr>
            <a:spLocks noGrp="1"/>
          </p:cNvSpPr>
          <p:nvPr>
            <p:ph type="sldNum" sz="quarter" idx="12"/>
          </p:nvPr>
        </p:nvSpPr>
        <p:spPr/>
        <p:txBody>
          <a:bodyPr/>
          <a:lstStyle/>
          <a:p>
            <a:r>
              <a:rPr lang="en-US" altLang="zh-TW" dirty="0"/>
              <a:t>45</a:t>
            </a:r>
            <a:endParaRPr lang="zh-TW" altLang="en-US" dirty="0"/>
          </a:p>
        </p:txBody>
      </p:sp>
      <p:sp>
        <p:nvSpPr>
          <p:cNvPr id="4" name="橢圓形圖說文字 3"/>
          <p:cNvSpPr/>
          <p:nvPr/>
        </p:nvSpPr>
        <p:spPr>
          <a:xfrm>
            <a:off x="8160328" y="5364976"/>
            <a:ext cx="2409881" cy="1215614"/>
          </a:xfrm>
          <a:prstGeom prst="wedgeEllipseCallout">
            <a:avLst>
              <a:gd name="adj1" fmla="val -27975"/>
              <a:gd name="adj2" fmla="val -64049"/>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Times New Roman" panose="02020603050405020304" pitchFamily="18" charset="0"/>
                <a:cs typeface="Times New Roman" panose="02020603050405020304" pitchFamily="18" charset="0"/>
              </a:rPr>
              <a:t>Examples of primitives property</a:t>
            </a:r>
            <a:endParaRPr lang="zh-TW"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834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802328"/>
            <a:ext cx="8434327" cy="4355404"/>
          </a:xfrm>
        </p:spPr>
        <p:txBody>
          <a:bodyPr>
            <a:normAutofit/>
          </a:bodyPr>
          <a:lstStyle/>
          <a:p>
            <a:r>
              <a:rPr lang="en-US" altLang="zh-TW" sz="3200" dirty="0">
                <a:latin typeface="Times New Roman" panose="02020603050405020304" pitchFamily="18" charset="0"/>
                <a:cs typeface="Times New Roman" panose="02020603050405020304" pitchFamily="18" charset="0"/>
              </a:rPr>
              <a:t>After constructing the primitives, we have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 list of primitives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center coordinates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attributes</a:t>
            </a:r>
          </a:p>
        </p:txBody>
      </p:sp>
      <p:sp>
        <p:nvSpPr>
          <p:cNvPr id="4" name="投影片編號版面配置區 3">
            <a:extLst>
              <a:ext uri="{FF2B5EF4-FFF2-40B4-BE49-F238E27FC236}">
                <a16:creationId xmlns:a16="http://schemas.microsoft.com/office/drawing/2014/main" id="{624D876F-D89C-4726-8298-2108450EFD89}"/>
              </a:ext>
            </a:extLst>
          </p:cNvPr>
          <p:cNvSpPr>
            <a:spLocks noGrp="1"/>
          </p:cNvSpPr>
          <p:nvPr>
            <p:ph type="sldNum" sz="quarter" idx="12"/>
          </p:nvPr>
        </p:nvSpPr>
        <p:spPr/>
        <p:txBody>
          <a:bodyPr/>
          <a:lstStyle/>
          <a:p>
            <a:r>
              <a:rPr lang="en-US" altLang="zh-TW" dirty="0"/>
              <a:t>46</a:t>
            </a:r>
            <a:endParaRPr lang="zh-TW" altLang="en-US" dirty="0"/>
          </a:p>
        </p:txBody>
      </p:sp>
    </p:spTree>
    <p:extLst>
      <p:ext uri="{BB962C8B-B14F-4D97-AF65-F5344CB8AC3E}">
        <p14:creationId xmlns:p14="http://schemas.microsoft.com/office/powerpoint/2010/main" val="2355898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54955"/>
                <a:ext cx="8341730" cy="4845565"/>
              </a:xfrm>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rPr>
                  <a:t>Generalized co-occurrence matrix </a:t>
                </a:r>
                <a:r>
                  <a:rPr lang="en-US" altLang="zh-TW" sz="3200" i="1" dirty="0">
                    <a:latin typeface="Times New Roman" panose="02020603050405020304" pitchFamily="18" charset="0"/>
                    <a:cs typeface="Times New Roman" panose="02020603050405020304" pitchFamily="18" charset="0"/>
                  </a:rPr>
                  <a:t>P</a:t>
                </a:r>
              </a:p>
              <a:p>
                <a:pPr marL="0" indent="0">
                  <a:buNone/>
                </a:pPr>
                <a14:m>
                  <m:oMath xmlns:m="http://schemas.openxmlformats.org/officeDocument/2006/math">
                    <m:r>
                      <a:rPr lang="en-US" altLang="zh-TW" sz="240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set of all primitives on the image</a:t>
                </a:r>
              </a:p>
              <a:p>
                <a:pPr marL="0" indent="0">
                  <a:buNone/>
                </a:pPr>
                <a14:m>
                  <m:oMath xmlns:m="http://schemas.openxmlformats.org/officeDocument/2006/math">
                    <m:r>
                      <a:rPr lang="en-US" altLang="zh-TW" sz="2400">
                        <a:latin typeface="Cambria Math" panose="02040503050406030204" pitchFamily="18" charset="0"/>
                      </a:rPr>
                      <m:t>𝑇</m:t>
                    </m:r>
                  </m:oMath>
                </a14:m>
                <a:r>
                  <a:rPr lang="en-US" altLang="zh-TW" sz="2400" dirty="0">
                    <a:latin typeface="Times New Roman" panose="02020603050405020304" pitchFamily="18" charset="0"/>
                    <a:cs typeface="Times New Roman" panose="02020603050405020304" pitchFamily="18" charset="0"/>
                  </a:rPr>
                  <a:t> : set of primitive properties</a:t>
                </a:r>
              </a:p>
              <a:p>
                <a:pPr marL="0" indent="0">
                  <a:buNone/>
                </a:pPr>
                <a14:m>
                  <m:oMath xmlns:m="http://schemas.openxmlformats.org/officeDocument/2006/math">
                    <m:r>
                      <a:rPr lang="en-US" altLang="zh-TW" sz="2400">
                        <a:latin typeface="Cambria Math" panose="02040503050406030204" pitchFamily="18" charset="0"/>
                      </a:rPr>
                      <m:t>𝑓</m:t>
                    </m:r>
                  </m:oMath>
                </a14:m>
                <a:r>
                  <a:rPr lang="en-US" altLang="zh-TW" sz="2400" dirty="0">
                    <a:latin typeface="Times New Roman" panose="02020603050405020304" pitchFamily="18" charset="0"/>
                    <a:cs typeface="Times New Roman" panose="02020603050405020304" pitchFamily="18" charset="0"/>
                  </a:rPr>
                  <a:t> : function assigning to each primitive in </a:t>
                </a:r>
                <a14:m>
                  <m:oMath xmlns:m="http://schemas.openxmlformats.org/officeDocument/2006/math">
                    <m:r>
                      <a:rPr lang="en-US" altLang="zh-TW" sz="2400" dirty="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a property of </a:t>
                </a:r>
                <a:r>
                  <a:rPr lang="en-US" altLang="zh-TW" sz="2400" i="1" dirty="0">
                    <a:latin typeface="Times New Roman" panose="02020603050405020304" pitchFamily="18" charset="0"/>
                    <a:cs typeface="Times New Roman" panose="02020603050405020304" pitchFamily="18" charset="0"/>
                  </a:rPr>
                  <a:t>T</a:t>
                </a:r>
              </a:p>
              <a:p>
                <a:pPr marL="0" indent="0">
                  <a:buNone/>
                </a:pPr>
                <a14:m>
                  <m:oMath xmlns:m="http://schemas.openxmlformats.org/officeDocument/2006/math">
                    <m:r>
                      <a:rPr lang="en-US" altLang="zh-TW" sz="2400" i="1">
                        <a:latin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binary relation satisfying spatial relationship</a:t>
                </a:r>
              </a:p>
              <a:p>
                <a:pPr marL="0" indent="0">
                  <a:buNone/>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oMath>
                </a14:m>
                <a:r>
                  <a:rPr lang="en-US" altLang="zh-TW" sz="2400" dirty="0">
                    <a:latin typeface="Times New Roman" panose="02020603050405020304" pitchFamily="18" charset="0"/>
                    <a:cs typeface="Times New Roman" panose="02020603050405020304" pitchFamily="18" charset="0"/>
                  </a:rPr>
                  <a:t> : properties which primitives have</a:t>
                </a:r>
              </a:p>
              <a:p>
                <a:pPr marL="0" indent="0">
                  <a:buNone/>
                </a:pPr>
                <a:endParaRPr lang="en-US" altLang="zh-TW" sz="24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a:latin typeface="Cambria Math" panose="02040503050406030204" pitchFamily="18" charset="0"/>
                        </a:rPr>
                        <m:t>𝑓</m:t>
                      </m:r>
                      <m:r>
                        <a:rPr lang="en-US" altLang="zh-TW" sz="2400">
                          <a:latin typeface="Cambria Math" panose="02040503050406030204" pitchFamily="18" charset="0"/>
                        </a:rPr>
                        <m:t>:</m:t>
                      </m:r>
                      <m:r>
                        <a:rPr lang="en-US" altLang="zh-TW" sz="2400">
                          <a:latin typeface="Cambria Math" panose="02040503050406030204" pitchFamily="18" charset="0"/>
                        </a:rPr>
                        <m:t>𝑄</m:t>
                      </m:r>
                      <m:r>
                        <a:rPr lang="en-US" altLang="zh-TW" sz="2400">
                          <a:latin typeface="Cambria Math" panose="02040503050406030204" pitchFamily="18" charset="0"/>
                        </a:rPr>
                        <m:t>→</m:t>
                      </m:r>
                      <m:r>
                        <a:rPr lang="en-US" altLang="zh-TW" sz="2400">
                          <a:latin typeface="Cambria Math" panose="02040503050406030204" pitchFamily="18" charset="0"/>
                        </a:rPr>
                        <m:t>𝑇</m:t>
                      </m:r>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𝑃</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1</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1</m:t>
                              </m:r>
                            </m:sub>
                          </m:sSub>
                          <m:r>
                            <a:rPr lang="en-US" altLang="zh-TW" sz="2400" i="1">
                              <a:latin typeface="Cambria Math" panose="02040503050406030204" pitchFamily="18" charset="0"/>
                              <a:ea typeface="Cambria Math" panose="02040503050406030204" pitchFamily="18" charset="0"/>
                            </a:rPr>
                            <m:t>𝑎𝑛𝑑</m:t>
                          </m:r>
                          <m:r>
                            <a:rPr lang="en-US" altLang="zh-TW" sz="2400" i="1">
                              <a:latin typeface="Cambria Math" panose="02040503050406030204" pitchFamily="18" charset="0"/>
                              <a:ea typeface="Cambria Math" panose="02040503050406030204" pitchFamily="18" charset="0"/>
                            </a:rPr>
                            <m:t> </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2</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2</m:t>
                              </m:r>
                            </m:sub>
                          </m:sSub>
                          <m:r>
                            <a:rPr lang="en-US" altLang="zh-TW" sz="2400" i="1">
                              <a:latin typeface="Cambria Math" panose="02040503050406030204" pitchFamily="18" charset="0"/>
                            </a:rPr>
                            <m:t>}</m:t>
                          </m:r>
                        </m:num>
                        <m:den>
                          <m:r>
                            <a:rPr lang="en-US" altLang="zh-TW" sz="2400" i="1">
                              <a:latin typeface="Cambria Math" panose="02040503050406030204" pitchFamily="18" charset="0"/>
                            </a:rPr>
                            <m:t>#</m:t>
                          </m:r>
                          <m:r>
                            <a:rPr lang="en-US" altLang="zh-TW" sz="2400" i="1">
                              <a:latin typeface="Cambria Math" panose="02040503050406030204" pitchFamily="18" charset="0"/>
                            </a:rPr>
                            <m:t>𝑆</m:t>
                          </m:r>
                        </m:den>
                      </m:f>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54955"/>
                <a:ext cx="8341730" cy="4845565"/>
              </a:xfrm>
              <a:blipFill>
                <a:blip r:embed="rId3"/>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47</a:t>
            </a:r>
            <a:endParaRPr lang="zh-TW" altLang="en-US" dirty="0"/>
          </a:p>
        </p:txBody>
      </p:sp>
    </p:spTree>
    <p:extLst>
      <p:ext uri="{BB962C8B-B14F-4D97-AF65-F5344CB8AC3E}">
        <p14:creationId xmlns:p14="http://schemas.microsoft.com/office/powerpoint/2010/main" val="3602971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48</a:t>
            </a:r>
            <a:endParaRPr lang="zh-TW" altLang="en-US" dirty="0"/>
          </a:p>
        </p:txBody>
      </p:sp>
    </p:spTree>
    <p:extLst>
      <p:ext uri="{BB962C8B-B14F-4D97-AF65-F5344CB8AC3E}">
        <p14:creationId xmlns:p14="http://schemas.microsoft.com/office/powerpoint/2010/main" val="7085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56139" y="368947"/>
            <a:ext cx="7729728" cy="1188720"/>
          </a:xfrm>
        </p:spPr>
        <p:txBody>
          <a:bodyPr/>
          <a:lstStyle/>
          <a:p>
            <a:r>
              <a:rPr lang="en-US" altLang="zh-TW" dirty="0">
                <a:latin typeface="Times New Roman" panose="02020603050405020304" pitchFamily="18" charset="0"/>
                <a:cs typeface="Times New Roman" panose="02020603050405020304" pitchFamily="18" charset="0"/>
              </a:rPr>
              <a:t>Introduction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46433"/>
            <a:ext cx="8382000" cy="4467936"/>
          </a:xfrm>
        </p:spPr>
        <p:txBody>
          <a:bodyPr>
            <a:noAutofit/>
          </a:bodyPr>
          <a:lstStyle/>
          <a:p>
            <a:r>
              <a:rPr lang="en-US" altLang="zh-TW" sz="3200" dirty="0">
                <a:latin typeface="Times New Roman" panose="02020603050405020304" pitchFamily="18" charset="0"/>
                <a:cs typeface="Times New Roman" panose="02020603050405020304" pitchFamily="18" charset="0"/>
              </a:rPr>
              <a:t>What does texture mean?</a:t>
            </a:r>
          </a:p>
          <a:p>
            <a:pPr lvl="1" indent="-468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Formal approach or precise definition of texture does not exist.</a:t>
            </a:r>
            <a:endParaRPr lang="zh-TW" altLang="en-US" sz="28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discrimination techniques are for the most part </a:t>
            </a:r>
            <a:r>
              <a:rPr lang="en-US" altLang="zh-TW" sz="3200" u="sng" dirty="0">
                <a:latin typeface="Times New Roman" panose="02020603050405020304" pitchFamily="18" charset="0"/>
                <a:cs typeface="Times New Roman" panose="02020603050405020304" pitchFamily="18" charset="0"/>
              </a:rPr>
              <a:t>ad hoc</a:t>
            </a:r>
            <a:r>
              <a:rPr lang="en-US" altLang="zh-TW" sz="3200" dirty="0">
                <a:latin typeface="Times New Roman" panose="02020603050405020304" pitchFamily="18" charset="0"/>
                <a:cs typeface="Times New Roman" panose="02020603050405020304" pitchFamily="18" charset="0"/>
              </a:rPr>
              <a:t>.</a:t>
            </a:r>
            <a:endParaRPr lang="zh-TW" altLang="en-US" sz="3200"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a:t>4</a:t>
            </a:r>
            <a:endParaRPr lang="zh-TW" altLang="en-US" dirty="0"/>
          </a:p>
        </p:txBody>
      </p:sp>
      <p:sp>
        <p:nvSpPr>
          <p:cNvPr id="25" name="內容版面配置區 2"/>
          <p:cNvSpPr txBox="1">
            <a:spLocks/>
          </p:cNvSpPr>
          <p:nvPr/>
        </p:nvSpPr>
        <p:spPr>
          <a:xfrm>
            <a:off x="2152650" y="3934235"/>
            <a:ext cx="7936706" cy="1588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sz="3200" dirty="0"/>
          </a:p>
        </p:txBody>
      </p:sp>
      <p:grpSp>
        <p:nvGrpSpPr>
          <p:cNvPr id="7" name="Group 6"/>
          <p:cNvGrpSpPr/>
          <p:nvPr/>
        </p:nvGrpSpPr>
        <p:grpSpPr>
          <a:xfrm>
            <a:off x="4298640" y="5135816"/>
            <a:ext cx="4215986" cy="747459"/>
            <a:chOff x="1823636" y="5286375"/>
            <a:chExt cx="4215986" cy="747459"/>
          </a:xfrm>
        </p:grpSpPr>
        <p:sp>
          <p:nvSpPr>
            <p:cNvPr id="4" name="TextBox 3"/>
            <p:cNvSpPr txBox="1"/>
            <p:nvPr/>
          </p:nvSpPr>
          <p:spPr>
            <a:xfrm>
              <a:off x="1823636" y="5633724"/>
              <a:ext cx="4215986" cy="400110"/>
            </a:xfrm>
            <a:prstGeom prst="rect">
              <a:avLst/>
            </a:prstGeom>
            <a:noFill/>
            <a:ln>
              <a:solidFill>
                <a:schemeClr val="tx1"/>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created for a particular purpose only</a:t>
              </a:r>
            </a:p>
          </p:txBody>
        </p:sp>
        <p:cxnSp>
          <p:nvCxnSpPr>
            <p:cNvPr id="6" name="Straight Arrow Connector 5"/>
            <p:cNvCxnSpPr/>
            <p:nvPr/>
          </p:nvCxnSpPr>
          <p:spPr>
            <a:xfrm flipV="1">
              <a:off x="2266950" y="5286375"/>
              <a:ext cx="0" cy="34290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27113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CAD417CE-62EA-A317-8070-082589C09C8F}"/>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299394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A3D7F5D-87F8-466F-9105-8A4B01BD0108}"/>
              </a:ext>
            </a:extLst>
          </p:cNvPr>
          <p:cNvSpPr>
            <a:spLocks noGrp="1"/>
          </p:cNvSpPr>
          <p:nvPr>
            <p:ph type="sldNum" sz="quarter" idx="12"/>
          </p:nvPr>
        </p:nvSpPr>
        <p:spPr/>
        <p:txBody>
          <a:bodyPr/>
          <a:lstStyle/>
          <a:p>
            <a:r>
              <a:rPr lang="en-US" altLang="zh-TW" dirty="0"/>
              <a:t>49</a:t>
            </a:r>
            <a:endParaRPr lang="zh-TW" altLang="en-US" dirty="0"/>
          </a:p>
        </p:txBody>
      </p:sp>
      <p:sp>
        <p:nvSpPr>
          <p:cNvPr id="3" name="圓角矩形 129">
            <a:extLst>
              <a:ext uri="{FF2B5EF4-FFF2-40B4-BE49-F238E27FC236}">
                <a16:creationId xmlns:a16="http://schemas.microsoft.com/office/drawing/2014/main" id="{D1EBCC14-3D18-4187-EE95-F7F02DD995B9}"/>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B5D1E9E6-BEAE-AFA5-F26C-CBF861C82B58}"/>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14492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anim calcmode="lin" valueType="num">
                                      <p:cBhvr>
                                        <p:cTn id="19"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4"/>
                                        </p:tgtEl>
                                        <p:attrNameLst>
                                          <p:attrName>ppt_y</p:attrName>
                                        </p:attrNameLst>
                                      </p:cBhvr>
                                      <p:tavLst>
                                        <p:tav tm="0">
                                          <p:val>
                                            <p:strVal val="#ppt_y"/>
                                          </p:val>
                                        </p:tav>
                                        <p:tav tm="100000">
                                          <p:val>
                                            <p:strVal val="#ppt_y"/>
                                          </p:val>
                                        </p:tav>
                                      </p:tavLst>
                                    </p:anim>
                                    <p:anim calcmode="lin" valueType="num">
                                      <p:cBhvr>
                                        <p:cTn id="21"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2"/>
                                        </p:tgtEl>
                                        <p:attrNameLst>
                                          <p:attrName>style.visibility</p:attrName>
                                        </p:attrNameLst>
                                      </p:cBhvr>
                                      <p:to>
                                        <p:strVal val="visible"/>
                                      </p:to>
                                    </p:set>
                                    <p:animEffect transition="in" filter="fade">
                                      <p:cBhvr>
                                        <p:cTn id="26" dur="300"/>
                                        <p:tgtEl>
                                          <p:spTgt spid="212"/>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4"/>
                                        </p:tgtEl>
                                        <p:attrNameLst>
                                          <p:attrName>ppt_y</p:attrName>
                                        </p:attrNameLst>
                                      </p:cBhvr>
                                      <p:tavLst>
                                        <p:tav tm="0">
                                          <p:val>
                                            <p:strVal val="ppt_y"/>
                                          </p:val>
                                        </p:tav>
                                        <p:tav tm="100000">
                                          <p:val>
                                            <p:strVal val="ppt_y"/>
                                          </p:val>
                                        </p:tav>
                                      </p:tavLst>
                                    </p:anim>
                                    <p:anim calcmode="lin" valueType="num">
                                      <p:cBhvr>
                                        <p:cTn id="41"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4"/>
                                        </p:tgtEl>
                                      </p:cBhvr>
                                    </p:animEffect>
                                    <p:set>
                                      <p:cBhvr>
                                        <p:cTn id="44" dur="1" fill="hold">
                                          <p:stCondLst>
                                            <p:cond delay="199"/>
                                          </p:stCondLst>
                                        </p:cTn>
                                        <p:tgtEl>
                                          <p:spTgt spid="13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2"/>
                                        </p:tgtEl>
                                      </p:cBhvr>
                                    </p:animEffect>
                                    <p:set>
                                      <p:cBhvr>
                                        <p:cTn id="47" dur="1" fill="hold">
                                          <p:stCondLst>
                                            <p:cond delay="299"/>
                                          </p:stCondLst>
                                        </p:cTn>
                                        <p:tgtEl>
                                          <p:spTgt spid="212"/>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77 -2.59259E-6 L 0.03737 0.00023 " pathEditMode="relative" rAng="0" ptsTypes="AA">
                                      <p:cBhvr>
                                        <p:cTn id="49" dur="700" fill="hold"/>
                                        <p:tgtEl>
                                          <p:spTgt spid="153"/>
                                        </p:tgtEl>
                                        <p:attrNameLst>
                                          <p:attrName>ppt_x</p:attrName>
                                          <p:attrName>ppt_y</p:attrName>
                                        </p:attrNameLst>
                                      </p:cBhvr>
                                      <p:rCtr x="2357"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5"/>
                                        </p:tgtEl>
                                        <p:attrNameLst>
                                          <p:attrName>style.visibility</p:attrName>
                                        </p:attrNameLst>
                                      </p:cBhvr>
                                      <p:to>
                                        <p:strVal val="visible"/>
                                      </p:to>
                                    </p:set>
                                    <p:anim calcmode="lin" valueType="num">
                                      <p:cBhvr>
                                        <p:cTn id="53"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5"/>
                                        </p:tgtEl>
                                        <p:attrNameLst>
                                          <p:attrName>ppt_y</p:attrName>
                                        </p:attrNameLst>
                                      </p:cBhvr>
                                      <p:tavLst>
                                        <p:tav tm="0">
                                          <p:val>
                                            <p:strVal val="#ppt_y"/>
                                          </p:val>
                                        </p:tav>
                                        <p:tav tm="100000">
                                          <p:val>
                                            <p:strVal val="#ppt_y"/>
                                          </p:val>
                                        </p:tav>
                                      </p:tavLst>
                                    </p:anim>
                                    <p:anim calcmode="lin" valueType="num">
                                      <p:cBhvr>
                                        <p:cTn id="55"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3"/>
                                        </p:tgtEl>
                                        <p:attrNameLst>
                                          <p:attrName>style.visibility</p:attrName>
                                        </p:attrNameLst>
                                      </p:cBhvr>
                                      <p:to>
                                        <p:strVal val="visible"/>
                                      </p:to>
                                    </p:set>
                                    <p:animEffect transition="in" filter="fade">
                                      <p:cBhvr>
                                        <p:cTn id="60" dur="300"/>
                                        <p:tgtEl>
                                          <p:spTgt spid="213"/>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5"/>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5"/>
                                        </p:tgtEl>
                                        <p:attrNameLst>
                                          <p:attrName>ppt_y</p:attrName>
                                        </p:attrNameLst>
                                      </p:cBhvr>
                                      <p:tavLst>
                                        <p:tav tm="0">
                                          <p:val>
                                            <p:strVal val="ppt_y"/>
                                          </p:val>
                                        </p:tav>
                                        <p:tav tm="100000">
                                          <p:val>
                                            <p:strVal val="ppt_y"/>
                                          </p:val>
                                        </p:tav>
                                      </p:tavLst>
                                    </p:anim>
                                    <p:anim calcmode="lin" valueType="num">
                                      <p:cBhvr>
                                        <p:cTn id="69"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5"/>
                                        </p:tgtEl>
                                      </p:cBhvr>
                                    </p:animEffect>
                                    <p:set>
                                      <p:cBhvr>
                                        <p:cTn id="72" dur="1" fill="hold">
                                          <p:stCondLst>
                                            <p:cond delay="199"/>
                                          </p:stCondLst>
                                        </p:cTn>
                                        <p:tgtEl>
                                          <p:spTgt spid="13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3"/>
                                        </p:tgtEl>
                                      </p:cBhvr>
                                    </p:animEffect>
                                    <p:set>
                                      <p:cBhvr>
                                        <p:cTn id="75" dur="1" fill="hold">
                                          <p:stCondLst>
                                            <p:cond delay="299"/>
                                          </p:stCondLst>
                                        </p:cTn>
                                        <p:tgtEl>
                                          <p:spTgt spid="213"/>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2" grpId="0" animBg="1"/>
      <p:bldP spid="212" grpId="1" animBg="1"/>
      <p:bldP spid="213" grpId="0" animBg="1"/>
      <p:bldP spid="213" grpId="1" animBg="1"/>
      <p:bldP spid="153" grpId="0" animBg="1"/>
      <p:bldP spid="153" grpId="1" animBg="1"/>
      <p:bldP spid="153" grpId="2" animBg="1"/>
      <p:bldP spid="134" grpId="0" animBg="1"/>
      <p:bldP spid="134" grpId="1" animBg="1"/>
      <p:bldP spid="134" grpId="2" animBg="1"/>
      <p:bldP spid="135" grpId="0" animBg="1"/>
      <p:bldP spid="135" grpId="1" animBg="1"/>
      <p:bldP spid="135" grpId="2" animBg="1"/>
      <p:bldP spid="3" grpId="0" animBg="1"/>
      <p:bldP spid="3" grpId="1" animBg="1"/>
      <p:bldP spid="4" grpId="0" animBg="1"/>
      <p:bldP spid="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096232" y="190500"/>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930921" y="1422798"/>
            <a:ext cx="8330155" cy="5092302"/>
          </a:xfrm>
        </p:spPr>
        <p:txBody>
          <a:bodyPr numCol="1">
            <a:normAutofit lnSpcReduction="10000"/>
          </a:bodyPr>
          <a:lstStyle/>
          <a:p>
            <a:r>
              <a:rPr lang="en-US" altLang="zh-TW" sz="3200" dirty="0">
                <a:latin typeface="Times New Roman" panose="02020603050405020304" pitchFamily="18" charset="0"/>
                <a:cs typeface="Times New Roman" panose="02020603050405020304" pitchFamily="18" charset="0"/>
              </a:rPr>
              <a:t>Texture relates to the spatial size of the gray level primitives on an image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larger size are indicative of coarser texture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smaller size are indicative of finer texture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is a feature that describes the size of gray level primitives</a:t>
            </a: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14A5CCF-4B84-4349-A4EB-809AB70E4022}"/>
              </a:ext>
            </a:extLst>
          </p:cNvPr>
          <p:cNvSpPr>
            <a:spLocks noGrp="1"/>
          </p:cNvSpPr>
          <p:nvPr>
            <p:ph type="sldNum" sz="quarter" idx="12"/>
          </p:nvPr>
        </p:nvSpPr>
        <p:spPr/>
        <p:txBody>
          <a:bodyPr/>
          <a:lstStyle/>
          <a:p>
            <a:r>
              <a:rPr lang="en-US" altLang="zh-TW" dirty="0"/>
              <a:t>50</a:t>
            </a:r>
            <a:endParaRPr lang="zh-TW" altLang="en-US" dirty="0"/>
          </a:p>
        </p:txBody>
      </p:sp>
    </p:spTree>
    <p:extLst>
      <p:ext uri="{BB962C8B-B14F-4D97-AF65-F5344CB8AC3E}">
        <p14:creationId xmlns:p14="http://schemas.microsoft.com/office/powerpoint/2010/main" val="3767908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CD87881-DA22-43E8-B6C2-A69A22833840}"/>
              </a:ext>
            </a:extLst>
          </p:cNvPr>
          <p:cNvSpPr>
            <a:spLocks noGrp="1"/>
          </p:cNvSpPr>
          <p:nvPr>
            <p:ph type="sldNum" sz="quarter" idx="12"/>
          </p:nvPr>
        </p:nvSpPr>
        <p:spPr/>
        <p:txBody>
          <a:bodyPr/>
          <a:lstStyle/>
          <a:p>
            <a:r>
              <a:rPr lang="en-US" altLang="zh-TW" dirty="0"/>
              <a:t>51</a:t>
            </a:r>
            <a:endParaRPr lang="zh-TW"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970" y="2383415"/>
            <a:ext cx="5935272" cy="1864284"/>
          </a:xfrm>
          <a:prstGeom prst="rect">
            <a:avLst/>
          </a:prstGeom>
        </p:spPr>
      </p:pic>
      <p:sp>
        <p:nvSpPr>
          <p:cNvPr id="17" name="矩形 16"/>
          <p:cNvSpPr/>
          <p:nvPr/>
        </p:nvSpPr>
        <p:spPr>
          <a:xfrm>
            <a:off x="7697144" y="2506218"/>
            <a:ext cx="1154756" cy="72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p:cNvGrpSpPr/>
          <p:nvPr/>
        </p:nvGrpSpPr>
        <p:grpSpPr>
          <a:xfrm>
            <a:off x="7695502" y="2498335"/>
            <a:ext cx="1156398" cy="722704"/>
            <a:chOff x="6171502" y="2498335"/>
            <a:chExt cx="1156398" cy="722704"/>
          </a:xfrm>
        </p:grpSpPr>
        <mc:AlternateContent xmlns:mc="http://schemas.openxmlformats.org/markup-compatibility/2006" xmlns:a14="http://schemas.microsoft.com/office/drawing/2010/main">
          <mc:Choice Requires="a14">
            <p:sp>
              <p:nvSpPr>
                <p:cNvPr id="5" name="矩形 4"/>
                <p:cNvSpPr/>
                <p:nvPr/>
              </p:nvSpPr>
              <p:spPr>
                <a:xfrm>
                  <a:off x="6201719" y="2683958"/>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zh-TW" altLang="en-US" sz="1000" i="1" dirty="0">
                            <a:solidFill>
                              <a:schemeClr val="tx1"/>
                            </a:solidFill>
                            <a:latin typeface="Cambria Math" panose="02040503050406030204" pitchFamily="18" charset="0"/>
                          </a:rPr>
                          <m:t>𝜏</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201719" y="2683958"/>
                  <a:ext cx="383915" cy="157667"/>
                </a:xfrm>
                <a:prstGeom prst="rect">
                  <a:avLst/>
                </a:prstGeom>
                <a:blipFill rotWithShape="0">
                  <a:blip r:embed="rId4"/>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5" name="矩形 294"/>
                <p:cNvSpPr/>
                <p:nvPr/>
              </p:nvSpPr>
              <p:spPr>
                <a:xfrm>
                  <a:off x="6201719" y="2879221"/>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295" name="矩形 294"/>
                <p:cNvSpPr>
                  <a:spLocks noRot="1" noChangeAspect="1" noMove="1" noResize="1" noEditPoints="1" noAdjustHandles="1" noChangeArrowheads="1" noChangeShapeType="1" noTextEdit="1"/>
                </p:cNvSpPr>
                <p:nvPr/>
              </p:nvSpPr>
              <p:spPr>
                <a:xfrm>
                  <a:off x="6201719" y="2879221"/>
                  <a:ext cx="383915" cy="157667"/>
                </a:xfrm>
                <a:prstGeom prst="rect">
                  <a:avLst/>
                </a:prstGeom>
                <a:blipFill rotWithShape="0">
                  <a:blip r:embed="rId5"/>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0" name="矩形 299"/>
                <p:cNvSpPr/>
                <p:nvPr/>
              </p:nvSpPr>
              <p:spPr>
                <a:xfrm>
                  <a:off x="6173144" y="2498335"/>
                  <a:ext cx="1154756" cy="172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800" dirty="0">
                      <a:solidFill>
                        <a:schemeClr val="tx1"/>
                      </a:solidFill>
                    </a:rPr>
                    <a:t>Area under </a:t>
                  </a:r>
                  <a14:m>
                    <m:oMath xmlns:m="http://schemas.openxmlformats.org/officeDocument/2006/math">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zh-TW" altLang="en-US" sz="800" i="1" dirty="0">
                          <a:solidFill>
                            <a:schemeClr val="tx1"/>
                          </a:solidFill>
                          <a:latin typeface="Cambria Math" panose="02040503050406030204" pitchFamily="18" charset="0"/>
                        </a:rPr>
                        <m:t>𝜏</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ea typeface="Cambria Math" panose="02040503050406030204" pitchFamily="18" charset="0"/>
                        </a:rPr>
                        <m:t>⋆</m:t>
                      </m:r>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rPr>
                        <m:t>𝑡</m:t>
                      </m:r>
                      <m:r>
                        <a:rPr lang="en-US" altLang="zh-TW" sz="800" i="1" dirty="0">
                          <a:solidFill>
                            <a:schemeClr val="tx1"/>
                          </a:solidFill>
                          <a:latin typeface="Cambria Math" panose="02040503050406030204" pitchFamily="18" charset="0"/>
                        </a:rPr>
                        <m:t>)</m:t>
                      </m:r>
                    </m:oMath>
                  </a14:m>
                  <a:endParaRPr lang="zh-TW" altLang="en-US" sz="800" dirty="0">
                    <a:solidFill>
                      <a:schemeClr val="tx1"/>
                    </a:solidFill>
                  </a:endParaRPr>
                </a:p>
              </p:txBody>
            </p:sp>
          </mc:Choice>
          <mc:Fallback xmlns="">
            <p:sp>
              <p:nvSpPr>
                <p:cNvPr id="300" name="矩形 299"/>
                <p:cNvSpPr>
                  <a:spLocks noRot="1" noChangeAspect="1" noMove="1" noResize="1" noEditPoints="1" noAdjustHandles="1" noChangeArrowheads="1" noChangeShapeType="1" noTextEdit="1"/>
                </p:cNvSpPr>
                <p:nvPr/>
              </p:nvSpPr>
              <p:spPr>
                <a:xfrm>
                  <a:off x="6173144" y="2498335"/>
                  <a:ext cx="1154756" cy="172018"/>
                </a:xfrm>
                <a:prstGeom prst="rect">
                  <a:avLst/>
                </a:prstGeom>
                <a:blipFill rotWithShape="0">
                  <a:blip r:embed="rId6"/>
                  <a:stretch>
                    <a:fillRect b="-20000"/>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1" name="矩形 300"/>
                <p:cNvSpPr/>
                <p:nvPr/>
              </p:nvSpPr>
              <p:spPr>
                <a:xfrm>
                  <a:off x="6171502" y="3063372"/>
                  <a:ext cx="732481"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a:t>
                  </a:r>
                  <a14:m>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a14:m>
                  <a:endParaRPr lang="zh-TW" altLang="en-US" sz="1000" dirty="0">
                    <a:solidFill>
                      <a:schemeClr val="tx1"/>
                    </a:solidFill>
                  </a:endParaRPr>
                </a:p>
              </p:txBody>
            </p:sp>
          </mc:Choice>
          <mc:Fallback xmlns="">
            <p:sp>
              <p:nvSpPr>
                <p:cNvPr id="301" name="矩形 300"/>
                <p:cNvSpPr>
                  <a:spLocks noRot="1" noChangeAspect="1" noMove="1" noResize="1" noEditPoints="1" noAdjustHandles="1" noChangeArrowheads="1" noChangeShapeType="1" noTextEdit="1"/>
                </p:cNvSpPr>
                <p:nvPr/>
              </p:nvSpPr>
              <p:spPr>
                <a:xfrm>
                  <a:off x="6171502" y="3063372"/>
                  <a:ext cx="732481" cy="157667"/>
                </a:xfrm>
                <a:prstGeom prst="rect">
                  <a:avLst/>
                </a:prstGeom>
                <a:blipFill rotWithShape="0">
                  <a:blip r:embed="rId7"/>
                  <a:stretch>
                    <a:fillRect t="-18519" b="-48148"/>
                  </a:stretch>
                </a:blipFill>
                <a:ln>
                  <a:solidFill>
                    <a:schemeClr val="bg1"/>
                  </a:solidFill>
                </a:ln>
              </p:spPr>
              <p:txBody>
                <a:bodyPr/>
                <a:lstStyle/>
                <a:p>
                  <a:r>
                    <a:rPr lang="zh-TW" altLang="en-US">
                      <a:noFill/>
                    </a:rPr>
                    <a:t> </a:t>
                  </a:r>
                </a:p>
              </p:txBody>
            </p:sp>
          </mc:Fallback>
        </mc:AlternateContent>
      </p:grpSp>
    </p:spTree>
    <p:extLst>
      <p:ext uri="{BB962C8B-B14F-4D97-AF65-F5344CB8AC3E}">
        <p14:creationId xmlns:p14="http://schemas.microsoft.com/office/powerpoint/2010/main" val="74043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122673"/>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384699"/>
                <a:ext cx="8233248" cy="5092301"/>
              </a:xfrm>
            </p:spPr>
            <p:txBody>
              <a:bodyPr numCol="1">
                <a:noAutofit/>
              </a:bodyPr>
              <a:lstStyle/>
              <a:p>
                <a:r>
                  <a:rPr lang="en-US" altLang="zh-TW" sz="3200" dirty="0">
                    <a:latin typeface="Times New Roman" panose="02020603050405020304" pitchFamily="18" charset="0"/>
                    <a:cs typeface="Times New Roman" panose="02020603050405020304" pitchFamily="18" charset="0"/>
                  </a:rPr>
                  <a:t>Autocorrelation function:</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e>
                              </m:d>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e>
                              </m:d>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𝑣</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𝑑𝑢𝑑𝑣</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𝐼</m:t>
                                      </m:r>
                                    </m:e>
                                    <m:sup>
                                      <m:r>
                                        <a:rPr lang="en-US" altLang="zh-TW" sz="1900" i="1">
                                          <a:latin typeface="Cambria Math" panose="02040503050406030204" pitchFamily="18" charset="0"/>
                                        </a:rPr>
                                        <m:t>2</m:t>
                                      </m:r>
                                    </m:sup>
                                  </m:sSup>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𝑑𝑢𝑑𝑣</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oMath>
                  </m:oMathPara>
                </a14:m>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a:t>
                </a:r>
                <a14:m>
                  <m:oMath xmlns:m="http://schemas.openxmlformats.org/officeDocument/2006/math">
                    <m:r>
                      <a:rPr lang="en-US" altLang="zh-TW" sz="2600" i="1" dirty="0">
                        <a:latin typeface="Cambria Math" panose="02040503050406030204" pitchFamily="18" charset="0"/>
                      </a:rPr>
                      <m:t>𝑝</m:t>
                    </m:r>
                    <m:r>
                      <a:rPr lang="en-US" altLang="zh-TW" sz="2600" i="1" dirty="0">
                        <a:latin typeface="Cambria Math" panose="02040503050406030204" pitchFamily="18" charset="0"/>
                      </a:rPr>
                      <m:t>[</m:t>
                    </m:r>
                    <m:r>
                      <a:rPr lang="en-US" altLang="zh-TW" sz="2600" i="1" dirty="0">
                        <a:latin typeface="Cambria Math" panose="02040503050406030204" pitchFamily="18" charset="0"/>
                      </a:rPr>
                      <m:t>𝑘</m:t>
                    </m:r>
                    <m:r>
                      <a:rPr lang="en-US" altLang="zh-TW" sz="2600" i="1" dirty="0">
                        <a:latin typeface="Cambria Math" panose="02040503050406030204" pitchFamily="18" charset="0"/>
                      </a:rPr>
                      <m:t>,</m:t>
                    </m:r>
                    <m:r>
                      <a:rPr lang="en-US" altLang="zh-TW" sz="2600" i="1" dirty="0">
                        <a:latin typeface="Cambria Math" panose="02040503050406030204" pitchFamily="18" charset="0"/>
                      </a:rPr>
                      <m:t>𝑙</m:t>
                    </m:r>
                    <m:r>
                      <a:rPr lang="en-US" altLang="zh-TW" sz="2600" i="1" dirty="0">
                        <a:latin typeface="Cambria Math" panose="02040503050406030204" pitchFamily="18" charset="0"/>
                      </a:rPr>
                      <m:t>]</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for </a:t>
                </a:r>
                <a14:m>
                  <m:oMath xmlns:m="http://schemas.openxmlformats.org/officeDocument/2006/math">
                    <m:r>
                      <a:rPr lang="en-US" altLang="zh-TW" sz="2600" i="1" dirty="0">
                        <a:latin typeface="Cambria Math" panose="02040503050406030204" pitchFamily="18" charset="0"/>
                      </a:rPr>
                      <m:t>𝑁</m:t>
                    </m:r>
                    <m:r>
                      <a:rPr lang="en-US" altLang="zh-TW" sz="2600" i="1" dirty="0">
                        <a:latin typeface="Cambria Math" panose="02040503050406030204" pitchFamily="18" charset="0"/>
                        <a:ea typeface="Cambria Math" panose="02040503050406030204" pitchFamily="18" charset="0"/>
                      </a:rPr>
                      <m:t>×</m:t>
                    </m:r>
                    <m:r>
                      <a:rPr lang="en-US" altLang="zh-TW" sz="2600" i="1" dirty="0">
                        <a:latin typeface="Cambria Math" panose="02040503050406030204" pitchFamily="18" charset="0"/>
                        <a:ea typeface="Cambria Math" panose="02040503050406030204" pitchFamily="18" charset="0"/>
                      </a:rPr>
                      <m:t>𝑁</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image:</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e>
                              </m:d>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e>
                              </m:d>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sup>
                                <m:e>
                                  <m:r>
                                    <a:rPr lang="en-US" altLang="zh-TW" sz="1900" i="1">
                                      <a:latin typeface="Cambria Math" panose="02040503050406030204" pitchFamily="18" charset="0"/>
                                    </a:rPr>
                                    <m:t>𝑓</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𝑓</m:t>
                                  </m:r>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𝑁</m:t>
                                  </m:r>
                                </m:e>
                                <m:sup>
                                  <m:r>
                                    <a:rPr lang="en-US" altLang="zh-TW" sz="1900" i="1">
                                      <a:latin typeface="Cambria Math" panose="02040503050406030204" pitchFamily="18" charset="0"/>
                                    </a:rPr>
                                    <m:t>2</m:t>
                                  </m:r>
                                </m:sup>
                              </m:sSup>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𝑓</m:t>
                                      </m:r>
                                    </m:e>
                                    <m:sup>
                                      <m:r>
                                        <a:rPr lang="en-US" altLang="zh-TW" sz="1900" i="1">
                                          <a:latin typeface="Cambria Math" panose="02040503050406030204" pitchFamily="18" charset="0"/>
                                        </a:rPr>
                                        <m:t>2</m:t>
                                      </m:r>
                                    </m:sup>
                                  </m:sSup>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0</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−1</m:t>
                      </m:r>
                    </m:oMath>
                  </m:oMathPara>
                </a14:m>
                <a:endParaRPr lang="en-US" altLang="zh-TW" sz="19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384699"/>
                <a:ext cx="8233248" cy="5092301"/>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08EE8876-A654-40CB-A6D8-59B07BCBF09F}"/>
              </a:ext>
            </a:extLst>
          </p:cNvPr>
          <p:cNvSpPr>
            <a:spLocks noGrp="1"/>
          </p:cNvSpPr>
          <p:nvPr>
            <p:ph type="sldNum" sz="quarter" idx="12"/>
          </p:nvPr>
        </p:nvSpPr>
        <p:spPr/>
        <p:txBody>
          <a:bodyPr/>
          <a:lstStyle/>
          <a:p>
            <a:r>
              <a:rPr lang="en-US" altLang="zh-TW" dirty="0"/>
              <a:t>52</a:t>
            </a:r>
            <a:endParaRPr lang="zh-TW" altLang="en-US" dirty="0"/>
          </a:p>
        </p:txBody>
      </p:sp>
    </p:spTree>
    <p:extLst>
      <p:ext uri="{BB962C8B-B14F-4D97-AF65-F5344CB8AC3E}">
        <p14:creationId xmlns:p14="http://schemas.microsoft.com/office/powerpoint/2010/main" val="156844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p:cNvGrpSpPr/>
          <p:nvPr/>
        </p:nvGrpSpPr>
        <p:grpSpPr>
          <a:xfrm>
            <a:off x="1524000" y="193453"/>
            <a:ext cx="4572000" cy="881742"/>
            <a:chOff x="0" y="193453"/>
            <a:chExt cx="4572000" cy="881742"/>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492349"/>
              <a:ext cx="4572000" cy="582846"/>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p:cNvGrpSpPr/>
          <p:nvPr/>
        </p:nvGrpSpPr>
        <p:grpSpPr>
          <a:xfrm>
            <a:off x="1524000" y="1372427"/>
            <a:ext cx="4572000" cy="881742"/>
            <a:chOff x="0" y="1374091"/>
            <a:chExt cx="4572000" cy="881742"/>
          </a:xfrm>
        </p:grpSpPr>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1374091"/>
              <a:ext cx="4572000" cy="582846"/>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36" name="圖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242" y="2427568"/>
            <a:ext cx="9144000" cy="4074059"/>
          </a:xfrm>
          <a:prstGeom prst="rect">
            <a:avLst/>
          </a:prstGeom>
        </p:spPr>
      </p:pic>
      <p:pic>
        <p:nvPicPr>
          <p:cNvPr id="37" name="圖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242" y="2427567"/>
            <a:ext cx="9144000" cy="4074059"/>
          </a:xfrm>
          <a:prstGeom prst="rect">
            <a:avLst/>
          </a:prstGeom>
        </p:spPr>
      </p:pic>
      <p:pic>
        <p:nvPicPr>
          <p:cNvPr id="38" name="圖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3242" y="2427566"/>
            <a:ext cx="9144000" cy="4074059"/>
          </a:xfrm>
          <a:prstGeom prst="rect">
            <a:avLst/>
          </a:prstGeom>
        </p:spPr>
      </p:pic>
      <p:pic>
        <p:nvPicPr>
          <p:cNvPr id="39" name="圖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3242" y="2427564"/>
            <a:ext cx="9144000" cy="4074059"/>
          </a:xfrm>
          <a:prstGeom prst="rect">
            <a:avLst/>
          </a:prstGeom>
        </p:spPr>
      </p:pic>
      <p:pic>
        <p:nvPicPr>
          <p:cNvPr id="40" name="圖片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3242" y="2427565"/>
            <a:ext cx="9144000" cy="4074059"/>
          </a:xfrm>
          <a:prstGeom prst="rect">
            <a:avLst/>
          </a:prstGeom>
        </p:spPr>
      </p:pic>
      <mc:AlternateContent xmlns:mc="http://schemas.openxmlformats.org/markup-compatibility/2006" xmlns:a14="http://schemas.microsoft.com/office/drawing/2010/main">
        <mc:Choice Requires="a14">
          <p:sp>
            <p:nvSpPr>
              <p:cNvPr id="41" name="文字方塊 40"/>
              <p:cNvSpPr txBox="1"/>
              <p:nvPr/>
            </p:nvSpPr>
            <p:spPr>
              <a:xfrm>
                <a:off x="2338639" y="2427564"/>
                <a:ext cx="1067600"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=0</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338639" y="2427564"/>
                <a:ext cx="1067600" cy="1202060"/>
              </a:xfrm>
              <a:prstGeom prst="rect">
                <a:avLst/>
              </a:prstGeom>
              <a:blipFill>
                <a:blip r:embed="rId10"/>
                <a:stretch>
                  <a:fillRect l="-228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123152" y="3401193"/>
                <a:ext cx="1121269" cy="1201098"/>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=1</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7</m:t>
                              </m:r>
                            </m:den>
                          </m:f>
                          <m:r>
                            <a:rPr lang="en-US" altLang="zh-TW" i="1">
                              <a:solidFill>
                                <a:schemeClr val="bg1"/>
                              </a:solidFill>
                              <a:latin typeface="Cambria Math" panose="02040503050406030204" pitchFamily="18" charset="0"/>
                              <a:ea typeface="Cambria Math" panose="02040503050406030204" pitchFamily="18" charset="0"/>
                            </a:rPr>
                            <m:t>×2</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m:t>
                      </m:r>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4</m:t>
                          </m:r>
                        </m:num>
                        <m:den>
                          <m:r>
                            <a:rPr lang="en-US" altLang="zh-TW" i="1">
                              <a:solidFill>
                                <a:schemeClr val="bg1"/>
                              </a:solidFill>
                              <a:latin typeface="Cambria Math" panose="02040503050406030204" pitchFamily="18" charset="0"/>
                            </a:rPr>
                            <m:t>7</m:t>
                          </m:r>
                        </m:den>
                      </m:f>
                    </m:oMath>
                  </m:oMathPara>
                </a14:m>
                <a:endParaRPr lang="zh-TW" altLang="en-US" dirty="0">
                  <a:solidFill>
                    <a:schemeClr val="bg1"/>
                  </a:solidFill>
                </a:endParaRPr>
              </a:p>
            </p:txBody>
          </p:sp>
        </mc:Choice>
        <mc:Fallback xmlns="">
          <p:sp>
            <p:nvSpPr>
              <p:cNvPr id="42" name="文字方塊 41"/>
              <p:cNvSpPr txBox="1">
                <a:spLocks noRot="1" noChangeAspect="1" noMove="1" noResize="1" noEditPoints="1" noAdjustHandles="1" noChangeArrowheads="1" noChangeShapeType="1" noTextEdit="1"/>
              </p:cNvSpPr>
              <p:nvPr/>
            </p:nvSpPr>
            <p:spPr>
              <a:xfrm>
                <a:off x="3123152" y="3401193"/>
                <a:ext cx="1121269" cy="1201098"/>
              </a:xfrm>
              <a:prstGeom prst="rect">
                <a:avLst/>
              </a:prstGeom>
              <a:blipFill>
                <a:blip r:embed="rId11"/>
                <a:stretch>
                  <a:fillRect l="-21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2480895" y="5129595"/>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=2</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6</m:t>
                              </m:r>
                            </m:den>
                          </m:f>
                          <m:r>
                            <a:rPr lang="en-US" altLang="zh-TW" i="1">
                              <a:solidFill>
                                <a:schemeClr val="bg1"/>
                              </a:solidFill>
                              <a:latin typeface="Cambria Math" panose="02040503050406030204" pitchFamily="18" charset="0"/>
                              <a:ea typeface="Cambria Math" panose="02040503050406030204" pitchFamily="18" charset="0"/>
                            </a:rPr>
                            <m:t>×0</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=0</m:t>
                      </m:r>
                    </m:oMath>
                  </m:oMathPara>
                </a14:m>
                <a:endParaRPr lang="zh-TW" altLang="en-US" dirty="0">
                  <a:solidFill>
                    <a:schemeClr val="bg1"/>
                  </a:solidFill>
                </a:endParaRPr>
              </a:p>
            </p:txBody>
          </p:sp>
        </mc:Choice>
        <mc:Fallback xmlns="">
          <p:sp>
            <p:nvSpPr>
              <p:cNvPr id="43" name="文字方塊 42"/>
              <p:cNvSpPr txBox="1">
                <a:spLocks noRot="1" noChangeAspect="1" noMove="1" noResize="1" noEditPoints="1" noAdjustHandles="1" noChangeArrowheads="1" noChangeShapeType="1" noTextEdit="1"/>
              </p:cNvSpPr>
              <p:nvPr/>
            </p:nvSpPr>
            <p:spPr>
              <a:xfrm>
                <a:off x="2480895" y="5129595"/>
                <a:ext cx="1137299" cy="1220270"/>
              </a:xfrm>
              <a:prstGeom prst="rect">
                <a:avLst/>
              </a:prstGeom>
              <a:blipFill>
                <a:blip r:embed="rId12"/>
                <a:stretch>
                  <a:fillRect l="-21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5190023" y="4911881"/>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=3</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5</m:t>
                              </m:r>
                            </m:den>
                          </m:f>
                          <m:r>
                            <a:rPr lang="en-US" altLang="zh-TW" i="1">
                              <a:solidFill>
                                <a:schemeClr val="bg1"/>
                              </a:solidFill>
                              <a:latin typeface="Cambria Math" panose="02040503050406030204" pitchFamily="18" charset="0"/>
                              <a:ea typeface="Cambria Math" panose="02040503050406030204" pitchFamily="18" charset="0"/>
                            </a:rPr>
                            <m:t>×1</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m:t>
                      </m:r>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2</m:t>
                          </m:r>
                        </m:num>
                        <m:den>
                          <m:r>
                            <a:rPr lang="en-US" altLang="zh-TW" i="1">
                              <a:solidFill>
                                <a:schemeClr val="bg1"/>
                              </a:solidFill>
                              <a:latin typeface="Cambria Math" panose="02040503050406030204" pitchFamily="18" charset="0"/>
                            </a:rPr>
                            <m:t>5</m:t>
                          </m:r>
                        </m:den>
                      </m:f>
                    </m:oMath>
                  </m:oMathPara>
                </a14:m>
                <a:endParaRPr lang="zh-TW" altLang="en-US" dirty="0">
                  <a:solidFill>
                    <a:schemeClr val="bg1"/>
                  </a:solidFill>
                </a:endParaRPr>
              </a:p>
            </p:txBody>
          </p:sp>
        </mc:Choice>
        <mc:Fallback xmlns="">
          <p:sp>
            <p:nvSpPr>
              <p:cNvPr id="44" name="文字方塊 43"/>
              <p:cNvSpPr txBox="1">
                <a:spLocks noRot="1" noChangeAspect="1" noMove="1" noResize="1" noEditPoints="1" noAdjustHandles="1" noChangeArrowheads="1" noChangeShapeType="1" noTextEdit="1"/>
              </p:cNvSpPr>
              <p:nvPr/>
            </p:nvSpPr>
            <p:spPr>
              <a:xfrm>
                <a:off x="5190023" y="4911881"/>
                <a:ext cx="1137299" cy="1220270"/>
              </a:xfrm>
              <a:prstGeom prst="rect">
                <a:avLst/>
              </a:prstGeom>
              <a:blipFill>
                <a:blip r:embed="rId13"/>
                <a:stretch>
                  <a:fillRect l="-21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4719848" y="2781473"/>
                <a:ext cx="1149354" cy="1200265"/>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=4</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4</m:t>
                              </m:r>
                            </m:den>
                          </m:f>
                          <m:r>
                            <a:rPr lang="en-US" altLang="zh-TW" i="1">
                              <a:solidFill>
                                <a:schemeClr val="bg1"/>
                              </a:solidFill>
                              <a:latin typeface="Cambria Math" panose="02040503050406030204" pitchFamily="18" charset="0"/>
                              <a:ea typeface="Cambria Math" panose="02040503050406030204" pitchFamily="18" charset="0"/>
                            </a:rPr>
                            <m:t>×2</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=1</m:t>
                      </m:r>
                    </m:oMath>
                  </m:oMathPara>
                </a14:m>
                <a:endParaRPr lang="zh-TW" altLang="en-US" dirty="0">
                  <a:solidFill>
                    <a:schemeClr val="bg1"/>
                  </a:solidFill>
                </a:endParaRPr>
              </a:p>
            </p:txBody>
          </p:sp>
        </mc:Choice>
        <mc:Fallback xmlns="">
          <p:sp>
            <p:nvSpPr>
              <p:cNvPr id="45" name="文字方塊 44"/>
              <p:cNvSpPr txBox="1">
                <a:spLocks noRot="1" noChangeAspect="1" noMove="1" noResize="1" noEditPoints="1" noAdjustHandles="1" noChangeArrowheads="1" noChangeShapeType="1" noTextEdit="1"/>
              </p:cNvSpPr>
              <p:nvPr/>
            </p:nvSpPr>
            <p:spPr>
              <a:xfrm>
                <a:off x="4719848" y="2781473"/>
                <a:ext cx="1149354" cy="1200265"/>
              </a:xfrm>
              <a:prstGeom prst="rect">
                <a:avLst/>
              </a:prstGeom>
              <a:blipFill>
                <a:blip r:embed="rId14"/>
                <a:stretch>
                  <a:fillRect l="-21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p:cNvSpPr txBox="1"/>
              <p:nvPr/>
            </p:nvSpPr>
            <p:spPr>
              <a:xfrm>
                <a:off x="7234449" y="3303987"/>
                <a:ext cx="1121269"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=5</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3</m:t>
                              </m:r>
                            </m:den>
                          </m:f>
                          <m:r>
                            <a:rPr lang="en-US" altLang="zh-TW" i="1">
                              <a:solidFill>
                                <a:schemeClr val="bg1"/>
                              </a:solidFill>
                              <a:latin typeface="Cambria Math" panose="02040503050406030204" pitchFamily="18" charset="0"/>
                              <a:ea typeface="Cambria Math" panose="02040503050406030204" pitchFamily="18" charset="0"/>
                            </a:rPr>
                            <m:t>×1</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m:t>
                      </m:r>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2</m:t>
                          </m:r>
                        </m:num>
                        <m:den>
                          <m:r>
                            <a:rPr lang="en-US" altLang="zh-TW" i="1">
                              <a:solidFill>
                                <a:schemeClr val="bg1"/>
                              </a:solidFill>
                              <a:latin typeface="Cambria Math" panose="02040503050406030204" pitchFamily="18" charset="0"/>
                            </a:rPr>
                            <m:t>3</m:t>
                          </m:r>
                        </m:den>
                      </m:f>
                    </m:oMath>
                  </m:oMathPara>
                </a14:m>
                <a:endParaRPr lang="zh-TW" altLang="en-US" dirty="0">
                  <a:solidFill>
                    <a:schemeClr val="bg1"/>
                  </a:solidFill>
                </a:endParaRPr>
              </a:p>
            </p:txBody>
          </p:sp>
        </mc:Choice>
        <mc:Fallback xmlns="">
          <p:sp>
            <p:nvSpPr>
              <p:cNvPr id="46" name="文字方塊 45"/>
              <p:cNvSpPr txBox="1">
                <a:spLocks noRot="1" noChangeAspect="1" noMove="1" noResize="1" noEditPoints="1" noAdjustHandles="1" noChangeArrowheads="1" noChangeShapeType="1" noTextEdit="1"/>
              </p:cNvSpPr>
              <p:nvPr/>
            </p:nvSpPr>
            <p:spPr>
              <a:xfrm>
                <a:off x="7234449" y="3303987"/>
                <a:ext cx="1121269" cy="1202060"/>
              </a:xfrm>
              <a:prstGeom prst="rect">
                <a:avLst/>
              </a:prstGeom>
              <a:blipFill>
                <a:blip r:embed="rId15"/>
                <a:stretch>
                  <a:fillRect l="-2174"/>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DFBE065-724B-428E-A426-25C50204C162}"/>
              </a:ext>
            </a:extLst>
          </p:cNvPr>
          <p:cNvSpPr>
            <a:spLocks noGrp="1"/>
          </p:cNvSpPr>
          <p:nvPr>
            <p:ph type="sldNum" sz="quarter" idx="12"/>
          </p:nvPr>
        </p:nvSpPr>
        <p:spPr/>
        <p:txBody>
          <a:bodyPr/>
          <a:lstStyle/>
          <a:p>
            <a:r>
              <a:rPr lang="en-US" altLang="zh-TW" dirty="0"/>
              <a:t>53</a:t>
            </a:r>
            <a:endParaRPr lang="zh-TW" altLang="en-US" dirty="0"/>
          </a:p>
        </p:txBody>
      </p:sp>
    </p:spTree>
    <p:extLst>
      <p:ext uri="{BB962C8B-B14F-4D97-AF65-F5344CB8AC3E}">
        <p14:creationId xmlns:p14="http://schemas.microsoft.com/office/powerpoint/2010/main" val="3766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fill="hold" nodeType="clickEffect">
                                  <p:stCondLst>
                                    <p:cond delay="0"/>
                                  </p:stCondLst>
                                  <p:childTnLst>
                                    <p:animMotion origin="layout" path="M 5.55112E-17 -1.85185E-6 L 0.06198 -1.85185E-6 " pathEditMode="relative" rAng="0" ptsTypes="AA">
                                      <p:cBhvr>
                                        <p:cTn id="23" dur="1000" fill="hold"/>
                                        <p:tgtEl>
                                          <p:spTgt spid="34"/>
                                        </p:tgtEl>
                                        <p:attrNameLst>
                                          <p:attrName>ppt_x</p:attrName>
                                          <p:attrName>ppt_y</p:attrName>
                                        </p:attrNameLst>
                                      </p:cBhvr>
                                      <p:rCtr x="3099" y="0"/>
                                    </p:animMotion>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xit" presetSubtype="0" fill="hold" nodeType="with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fill="hold" nodeType="clickEffect">
                                  <p:stCondLst>
                                    <p:cond delay="0"/>
                                  </p:stCondLst>
                                  <p:childTnLst>
                                    <p:animMotion origin="layout" path="M 0.06198 -1.85185E-6 L 0.125 -1.85185E-6 " pathEditMode="relative" rAng="0" ptsTypes="AA">
                                      <p:cBhvr>
                                        <p:cTn id="39" dur="1000" fill="hold"/>
                                        <p:tgtEl>
                                          <p:spTgt spid="34"/>
                                        </p:tgtEl>
                                        <p:attrNameLst>
                                          <p:attrName>ppt_x</p:attrName>
                                          <p:attrName>ppt_y</p:attrName>
                                        </p:attrNameLst>
                                      </p:cBhvr>
                                      <p:rCtr x="3151" y="0"/>
                                    </p:animMotion>
                                  </p:childTnLst>
                                </p:cTn>
                              </p:par>
                              <p:par>
                                <p:cTn id="40" presetID="10" presetClass="exit" presetSubtype="0" fill="hold"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fill="hold" nodeType="clickEffect">
                                  <p:stCondLst>
                                    <p:cond delay="0"/>
                                  </p:stCondLst>
                                  <p:childTnLst>
                                    <p:animMotion origin="layout" path="M 0.125 -1.85185E-6 L 0.25 -1.85185E-6 " pathEditMode="relative" rAng="0" ptsTypes="AA">
                                      <p:cBhvr>
                                        <p:cTn id="55" dur="2000" fill="hold"/>
                                        <p:tgtEl>
                                          <p:spTgt spid="34"/>
                                        </p:tgtEl>
                                        <p:attrNameLst>
                                          <p:attrName>ppt_x</p:attrName>
                                          <p:attrName>ppt_y</p:attrName>
                                        </p:attrNameLst>
                                      </p:cBhvr>
                                      <p:rCtr x="6250" y="0"/>
                                    </p:animMotion>
                                  </p:childTnLst>
                                </p:cTn>
                              </p:par>
                              <p:par>
                                <p:cTn id="56" presetID="10" presetClass="exit" presetSubtype="0" fill="hold" nodeType="with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63" presetClass="path" presetSubtype="0" fill="hold" nodeType="clickEffect">
                                  <p:stCondLst>
                                    <p:cond delay="0"/>
                                  </p:stCondLst>
                                  <p:childTnLst>
                                    <p:animMotion origin="layout" path="M 0.25 -1.85185E-6 L 0.5 -1.85185E-6 " pathEditMode="relative" rAng="0" ptsTypes="AA">
                                      <p:cBhvr>
                                        <p:cTn id="74" dur="4000" fill="hold"/>
                                        <p:tgtEl>
                                          <p:spTgt spid="34"/>
                                        </p:tgtEl>
                                        <p:attrNameLst>
                                          <p:attrName>ppt_x</p:attrName>
                                          <p:attrName>ppt_y</p:attrName>
                                        </p:attrNameLst>
                                      </p:cBhvr>
                                      <p:rCtr x="12500" y="0"/>
                                    </p:animMotion>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xit" presetSubtype="0" fill="hold" grpId="1" nodeType="withEffect">
                                  <p:stCondLst>
                                    <p:cond delay="0"/>
                                  </p:stCondLst>
                                  <p:childTnLst>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6"/>
                                        </p:tgtEl>
                                      </p:cBhvr>
                                    </p:animEffect>
                                    <p:set>
                                      <p:cBhvr>
                                        <p:cTn id="103"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524000" y="193454"/>
            <a:ext cx="4572000" cy="881437"/>
            <a:chOff x="0" y="193453"/>
            <a:chExt cx="4572000" cy="881437"/>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53"/>
              <a:ext cx="4572000" cy="582237"/>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p:cNvGrpSpPr/>
          <p:nvPr/>
        </p:nvGrpSpPr>
        <p:grpSpPr>
          <a:xfrm>
            <a:off x="1524000" y="1374395"/>
            <a:ext cx="4572000" cy="881438"/>
            <a:chOff x="0" y="1374395"/>
            <a:chExt cx="4572000" cy="881438"/>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395"/>
              <a:ext cx="4572000" cy="582237"/>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450" y="2484740"/>
            <a:ext cx="9144000" cy="4074059"/>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450" y="2481038"/>
            <a:ext cx="9144000" cy="4074059"/>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2450" y="2484740"/>
            <a:ext cx="9144000" cy="4074059"/>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2450" y="2477336"/>
            <a:ext cx="9144000" cy="4074059"/>
          </a:xfrm>
          <a:prstGeom prst="rect">
            <a:avLst/>
          </a:prstGeom>
        </p:spPr>
      </p:pic>
      <p:pic>
        <p:nvPicPr>
          <p:cNvPr id="8" name="圖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2450" y="2484739"/>
            <a:ext cx="9144000" cy="4074059"/>
          </a:xfrm>
          <a:prstGeom prst="rect">
            <a:avLst/>
          </a:prstGeom>
        </p:spPr>
      </p:pic>
      <mc:AlternateContent xmlns:mc="http://schemas.openxmlformats.org/markup-compatibility/2006" xmlns:a14="http://schemas.microsoft.com/office/drawing/2010/main">
        <mc:Choice Requires="a14">
          <p:sp>
            <p:nvSpPr>
              <p:cNvPr id="25" name="文字方塊 24"/>
              <p:cNvSpPr txBox="1"/>
              <p:nvPr/>
            </p:nvSpPr>
            <p:spPr>
              <a:xfrm>
                <a:off x="2948980" y="4820969"/>
                <a:ext cx="1149354"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=1</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7</m:t>
                              </m:r>
                            </m:den>
                          </m:f>
                          <m:r>
                            <a:rPr lang="en-US" altLang="zh-TW" i="1">
                              <a:solidFill>
                                <a:schemeClr val="bg1"/>
                              </a:solidFill>
                              <a:latin typeface="Cambria Math" panose="02040503050406030204" pitchFamily="18" charset="0"/>
                              <a:ea typeface="Cambria Math" panose="02040503050406030204" pitchFamily="18" charset="0"/>
                            </a:rPr>
                            <m:t>×0</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=0</m:t>
                      </m:r>
                    </m:oMath>
                  </m:oMathPara>
                </a14:m>
                <a:endParaRPr lang="zh-TW" altLang="en-US" dirty="0">
                  <a:solidFill>
                    <a:schemeClr val="bg1"/>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2948980" y="4820969"/>
                <a:ext cx="1149354" cy="1202060"/>
              </a:xfrm>
              <a:prstGeom prst="rect">
                <a:avLst/>
              </a:prstGeom>
              <a:blipFill>
                <a:blip r:embed="rId10"/>
                <a:stretch>
                  <a:fillRect l="-212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041125" y="2577110"/>
                <a:ext cx="1067600"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=0</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m:t>
                      </m:r>
                      <m:r>
                        <a:rPr lang="en-US" altLang="zh-TW" i="1" smtClean="0">
                          <a:solidFill>
                            <a:schemeClr val="bg1"/>
                          </a:solidFill>
                          <a:latin typeface="Cambria Math" panose="02040503050406030204" pitchFamily="18" charset="0"/>
                        </a:rPr>
                        <m:t>1</m:t>
                      </m:r>
                    </m:oMath>
                  </m:oMathPara>
                </a14:m>
                <a:endParaRPr lang="zh-TW" altLang="en-US" dirty="0">
                  <a:solidFill>
                    <a:schemeClr val="bg1"/>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2041125" y="2577110"/>
                <a:ext cx="1067600" cy="1202060"/>
              </a:xfrm>
              <a:prstGeom prst="rect">
                <a:avLst/>
              </a:prstGeom>
              <a:blipFill>
                <a:blip r:embed="rId11"/>
                <a:stretch>
                  <a:fillRect l="-228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4098334" y="2595435"/>
                <a:ext cx="1149354"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smtClean="0">
                        <a:solidFill>
                          <a:schemeClr val="bg1"/>
                        </a:solidFill>
                        <a:latin typeface="Cambria Math" panose="02040503050406030204" pitchFamily="18" charset="0"/>
                      </a:rPr>
                      <m:t>𝑘</m:t>
                    </m:r>
                    <m:r>
                      <a:rPr lang="en-US" altLang="zh-TW" i="1" smtClean="0">
                        <a:solidFill>
                          <a:schemeClr val="bg1"/>
                        </a:solidFill>
                        <a:latin typeface="Cambria Math" panose="02040503050406030204" pitchFamily="18" charset="0"/>
                      </a:rPr>
                      <m:t>=2</m:t>
                    </m:r>
                  </m:oMath>
                </a14:m>
                <a:endParaRPr lang="en-US" altLang="zh-TW"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bg1"/>
                              </a:solidFill>
                              <a:latin typeface="Cambria Math" panose="02040503050406030204" pitchFamily="18" charset="0"/>
                            </a:rPr>
                          </m:ctrlPr>
                        </m:fPr>
                        <m:num>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6</m:t>
                              </m:r>
                            </m:den>
                          </m:f>
                          <m:r>
                            <a:rPr lang="en-US" altLang="zh-TW" i="1">
                              <a:solidFill>
                                <a:schemeClr val="bg1"/>
                              </a:solidFill>
                              <a:latin typeface="Cambria Math" panose="02040503050406030204" pitchFamily="18" charset="0"/>
                              <a:ea typeface="Cambria Math" panose="02040503050406030204" pitchFamily="18" charset="0"/>
                            </a:rPr>
                            <m:t>×3</m:t>
                          </m:r>
                        </m:num>
                        <m:den>
                          <m:f>
                            <m:fPr>
                              <m:ctrlPr>
                                <a:rPr lang="en-US" altLang="zh-TW" i="1">
                                  <a:solidFill>
                                    <a:schemeClr val="bg1"/>
                                  </a:solidFill>
                                  <a:latin typeface="Cambria Math" panose="02040503050406030204" pitchFamily="18" charset="0"/>
                                </a:rPr>
                              </m:ctrlPr>
                            </m:fPr>
                            <m:num>
                              <m:r>
                                <a:rPr lang="en-US" altLang="zh-TW" i="1">
                                  <a:solidFill>
                                    <a:schemeClr val="bg1"/>
                                  </a:solidFill>
                                  <a:latin typeface="Cambria Math" panose="02040503050406030204" pitchFamily="18" charset="0"/>
                                </a:rPr>
                                <m:t>1</m:t>
                              </m:r>
                            </m:num>
                            <m:den>
                              <m:r>
                                <a:rPr lang="en-US" altLang="zh-TW" i="1">
                                  <a:solidFill>
                                    <a:schemeClr val="bg1"/>
                                  </a:solidFill>
                                  <a:latin typeface="Cambria Math" panose="02040503050406030204" pitchFamily="18" charset="0"/>
                                </a:rPr>
                                <m:t>8</m:t>
                              </m:r>
                            </m:den>
                          </m:f>
                          <m:r>
                            <a:rPr lang="en-US" altLang="zh-TW" i="1">
                              <a:solidFill>
                                <a:schemeClr val="bg1"/>
                              </a:solidFill>
                              <a:latin typeface="Cambria Math" panose="02040503050406030204" pitchFamily="18" charset="0"/>
                              <a:ea typeface="Cambria Math" panose="02040503050406030204" pitchFamily="18" charset="0"/>
                            </a:rPr>
                            <m:t>×4</m:t>
                          </m:r>
                        </m:den>
                      </m:f>
                      <m:r>
                        <a:rPr lang="en-US" altLang="zh-TW" i="1">
                          <a:solidFill>
                            <a:schemeClr val="bg1"/>
                          </a:solidFill>
                          <a:latin typeface="Cambria Math" panose="02040503050406030204" pitchFamily="18" charset="0"/>
                        </a:rPr>
                        <m:t>=1</m:t>
                      </m:r>
                    </m:oMath>
                  </m:oMathPara>
                </a14:m>
                <a:endParaRPr lang="zh-TW" altLang="en-US" dirty="0">
                  <a:solidFill>
                    <a:schemeClr val="bg1"/>
                  </a:solidFill>
                </a:endParaRPr>
              </a:p>
            </p:txBody>
          </p:sp>
        </mc:Choice>
        <mc:Fallback xmlns="">
          <p:sp>
            <p:nvSpPr>
              <p:cNvPr id="27" name="文字方塊 26"/>
              <p:cNvSpPr txBox="1">
                <a:spLocks noRot="1" noChangeAspect="1" noMove="1" noResize="1" noEditPoints="1" noAdjustHandles="1" noChangeArrowheads="1" noChangeShapeType="1" noTextEdit="1"/>
              </p:cNvSpPr>
              <p:nvPr/>
            </p:nvSpPr>
            <p:spPr>
              <a:xfrm>
                <a:off x="4098334" y="2595435"/>
                <a:ext cx="1149354" cy="1202060"/>
              </a:xfrm>
              <a:prstGeom prst="rect">
                <a:avLst/>
              </a:prstGeom>
              <a:blipFill>
                <a:blip r:embed="rId12"/>
                <a:stretch>
                  <a:fillRect l="-2116"/>
                </a:stretch>
              </a:blipFill>
            </p:spPr>
            <p:txBody>
              <a:bodyPr/>
              <a:lstStyle/>
              <a:p>
                <a:r>
                  <a:rPr lang="zh-TW" altLang="en-US">
                    <a:noFill/>
                  </a:rPr>
                  <a:t> </a:t>
                </a:r>
              </a:p>
            </p:txBody>
          </p:sp>
        </mc:Fallback>
      </mc:AlternateContent>
      <p:sp>
        <p:nvSpPr>
          <p:cNvPr id="11" name="投影片編號版面配置區 10">
            <a:extLst>
              <a:ext uri="{FF2B5EF4-FFF2-40B4-BE49-F238E27FC236}">
                <a16:creationId xmlns:a16="http://schemas.microsoft.com/office/drawing/2014/main" id="{98570FB5-4EAE-4203-BC82-BFA476C84016}"/>
              </a:ext>
            </a:extLst>
          </p:cNvPr>
          <p:cNvSpPr>
            <a:spLocks noGrp="1"/>
          </p:cNvSpPr>
          <p:nvPr>
            <p:ph type="sldNum" sz="quarter" idx="12"/>
          </p:nvPr>
        </p:nvSpPr>
        <p:spPr/>
        <p:txBody>
          <a:bodyPr/>
          <a:lstStyle/>
          <a:p>
            <a:r>
              <a:rPr lang="en-US" altLang="zh-TW" dirty="0"/>
              <a:t>54</a:t>
            </a:r>
            <a:endParaRPr lang="zh-TW" altLang="en-US" dirty="0"/>
          </a:p>
        </p:txBody>
      </p:sp>
    </p:spTree>
    <p:extLst>
      <p:ext uri="{BB962C8B-B14F-4D97-AF65-F5344CB8AC3E}">
        <p14:creationId xmlns:p14="http://schemas.microsoft.com/office/powerpoint/2010/main" val="48369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fill="hold" nodeType="clickEffect">
                                  <p:stCondLst>
                                    <p:cond delay="0"/>
                                  </p:stCondLst>
                                  <p:childTnLst>
                                    <p:animMotion origin="layout" path="M 0 -3.33333E-6 L 0.06302 -3.33333E-6 " pathEditMode="relative" rAng="0" ptsTypes="AA">
                                      <p:cBhvr>
                                        <p:cTn id="20" dur="1000" fill="hold"/>
                                        <p:tgtEl>
                                          <p:spTgt spid="3"/>
                                        </p:tgtEl>
                                        <p:attrNameLst>
                                          <p:attrName>ppt_x</p:attrName>
                                          <p:attrName>ppt_y</p:attrName>
                                        </p:attrNameLst>
                                      </p:cBhvr>
                                      <p:rCtr x="3142" y="0"/>
                                    </p:animMotion>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xit" presetSubtype="0" fill="hold" grpId="1"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3" presetClass="path" presetSubtype="0" fill="hold" nodeType="clickEffect">
                                  <p:stCondLst>
                                    <p:cond delay="0"/>
                                  </p:stCondLst>
                                  <p:childTnLst>
                                    <p:animMotion origin="layout" path="M 0.06302 -3.33333E-6 L 0.125 -3.33333E-6 " pathEditMode="relative" rAng="0" ptsTypes="AA">
                                      <p:cBhvr>
                                        <p:cTn id="36" dur="1000" fill="hold"/>
                                        <p:tgtEl>
                                          <p:spTgt spid="3"/>
                                        </p:tgtEl>
                                        <p:attrNameLst>
                                          <p:attrName>ppt_x</p:attrName>
                                          <p:attrName>ppt_y</p:attrName>
                                        </p:attrNameLst>
                                      </p:cBhvr>
                                      <p:rCtr x="3090" y="0"/>
                                    </p:animMotion>
                                  </p:childTnLst>
                                </p:cTn>
                              </p:par>
                              <p:par>
                                <p:cTn id="37" presetID="10" presetClass="exit" presetSubtype="0" fill="hold"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xit" presetSubtype="0" fill="hold" grpId="1" nodeType="with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fill="hold" nodeType="clickEffect">
                                  <p:stCondLst>
                                    <p:cond delay="0"/>
                                  </p:stCondLst>
                                  <p:childTnLst>
                                    <p:animMotion origin="layout" path="M 0.125 -3.33333E-6 L 0.25 -3.33333E-6 " pathEditMode="relative" rAng="0" ptsTypes="AA">
                                      <p:cBhvr>
                                        <p:cTn id="52" dur="2000" fill="hold"/>
                                        <p:tgtEl>
                                          <p:spTgt spid="3"/>
                                        </p:tgtEl>
                                        <p:attrNameLst>
                                          <p:attrName>ppt_x</p:attrName>
                                          <p:attrName>ppt_y</p:attrName>
                                        </p:attrNameLst>
                                      </p:cBhvr>
                                      <p:rCtr x="6250" y="0"/>
                                    </p:animMotion>
                                  </p:childTnLst>
                                </p:cTn>
                              </p:par>
                              <p:par>
                                <p:cTn id="53" presetID="10" presetClass="exit" presetSubtype="0" fill="hold" grpId="1"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3" presetClass="path" presetSubtype="0" fill="hold" nodeType="clickEffect">
                                  <p:stCondLst>
                                    <p:cond delay="0"/>
                                  </p:stCondLst>
                                  <p:childTnLst>
                                    <p:animMotion origin="layout" path="M 0.25 -3.33333E-6 L 0.5 -3.33333E-6 " pathEditMode="relative" rAng="0" ptsTypes="AA">
                                      <p:cBhvr>
                                        <p:cTn id="65" dur="4000" fill="hold"/>
                                        <p:tgtEl>
                                          <p:spTgt spid="3"/>
                                        </p:tgtEl>
                                        <p:attrNameLst>
                                          <p:attrName>ppt_x</p:attrName>
                                          <p:attrName>ppt_y</p:attrName>
                                        </p:attrNameLst>
                                      </p:cBhvr>
                                      <p:rCtr x="12500" y="0"/>
                                    </p:animMotion>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xit" presetSubtype="0" fill="hold"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5" grpId="0"/>
      <p:bldP spid="25" grpId="1"/>
      <p:bldP spid="23" grpId="0"/>
      <p:bldP spid="23" grpId="1"/>
      <p:bldP spid="27" grpId="0"/>
      <p:bldP spid="2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78" y="3405340"/>
            <a:ext cx="2976336" cy="379032"/>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578" y="217790"/>
            <a:ext cx="2976336" cy="379032"/>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142" y="678426"/>
            <a:ext cx="5937251" cy="264531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142" y="3865976"/>
            <a:ext cx="5940215" cy="2646630"/>
          </a:xfrm>
          <a:prstGeom prst="rect">
            <a:avLst/>
          </a:prstGeom>
        </p:spPr>
      </p:pic>
      <p:sp>
        <p:nvSpPr>
          <p:cNvPr id="9" name="矩形 8"/>
          <p:cNvSpPr/>
          <p:nvPr/>
        </p:nvSpPr>
        <p:spPr>
          <a:xfrm>
            <a:off x="6439596" y="191348"/>
            <a:ext cx="4228405" cy="446276"/>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endParaRPr lang="en-US" altLang="zh-TW" sz="5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 name="投影片編號版面配置區 1">
            <a:extLst>
              <a:ext uri="{FF2B5EF4-FFF2-40B4-BE49-F238E27FC236}">
                <a16:creationId xmlns:a16="http://schemas.microsoft.com/office/drawing/2014/main" id="{04C13812-AC52-451A-8FCF-5DA03276CE53}"/>
              </a:ext>
            </a:extLst>
          </p:cNvPr>
          <p:cNvSpPr>
            <a:spLocks noGrp="1"/>
          </p:cNvSpPr>
          <p:nvPr>
            <p:ph type="sldNum" sz="quarter" idx="12"/>
          </p:nvPr>
        </p:nvSpPr>
        <p:spPr/>
        <p:txBody>
          <a:bodyPr/>
          <a:lstStyle/>
          <a:p>
            <a:r>
              <a:rPr lang="en-US" altLang="zh-TW" dirty="0"/>
              <a:t>55</a:t>
            </a:r>
            <a:endParaRPr lang="zh-TW" altLang="en-US" dirty="0"/>
          </a:p>
        </p:txBody>
      </p:sp>
      <p:sp>
        <p:nvSpPr>
          <p:cNvPr id="12" name="矩形 11">
            <a:extLst>
              <a:ext uri="{FF2B5EF4-FFF2-40B4-BE49-F238E27FC236}">
                <a16:creationId xmlns:a16="http://schemas.microsoft.com/office/drawing/2014/main" id="{EF7E7947-5D84-4E2C-9B1C-15F176BCA1F8}"/>
              </a:ext>
            </a:extLst>
          </p:cNvPr>
          <p:cNvSpPr/>
          <p:nvPr/>
        </p:nvSpPr>
        <p:spPr>
          <a:xfrm>
            <a:off x="6439596" y="3405340"/>
            <a:ext cx="4228405" cy="446276"/>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a:p>
            <a:endParaRPr lang="en-US" altLang="zh-TW" sz="5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1513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500"/>
                            </p:stCondLst>
                            <p:childTnLst>
                              <p:par>
                                <p:cTn id="36" presetID="26" presetClass="emph" presetSubtype="0" fill="hold" grpId="1" nodeType="after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945336" y="1375449"/>
            <a:ext cx="8414162" cy="4454860"/>
          </a:xfrm>
        </p:spPr>
        <p:txBody>
          <a:bodyPr>
            <a:noAutofit/>
          </a:bodyPr>
          <a:lstStyle/>
          <a:p>
            <a:r>
              <a:rPr lang="en-US" altLang="zh-TW" sz="2400" b="1" dirty="0">
                <a:latin typeface="Times New Roman" panose="02020603050405020304" pitchFamily="18" charset="0"/>
                <a:cs typeface="Times New Roman" panose="02020603050405020304" pitchFamily="18" charset="0"/>
              </a:rPr>
              <a:t>Regular and Random:</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Regular texture </a:t>
            </a: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 function will have peaks and valleys</a:t>
            </a:r>
          </a:p>
          <a:p>
            <a:pPr lvl="1" indent="-360000">
              <a:buFont typeface="Wingdings" panose="05000000000000000000" pitchFamily="2" charset="2"/>
              <a:buChar char="Ø"/>
            </a:pPr>
            <a:endParaRPr lang="en-US" altLang="zh-TW" sz="2400" dirty="0">
              <a:latin typeface="Times New Roman" panose="02020603050405020304" pitchFamily="18" charset="0"/>
              <a:cs typeface="Times New Roman" panose="02020603050405020304" pitchFamily="18" charset="0"/>
              <a:sym typeface="Wingdings" panose="05000000000000000000" pitchFamily="2" charset="2"/>
            </a:endParaRP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Random texture  only peak at [0,0]; breadth of peak gives the size of the texture</a:t>
            </a:r>
          </a:p>
          <a:p>
            <a:pPr lvl="1"/>
            <a:endParaRPr lang="en-US" altLang="zh-TW"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sz="2400" b="1" dirty="0">
                <a:latin typeface="Times New Roman" panose="02020603050405020304" pitchFamily="18" charset="0"/>
                <a:cs typeface="Times New Roman" panose="02020603050405020304" pitchFamily="18" charset="0"/>
                <a:sym typeface="Wingdings" panose="05000000000000000000" pitchFamily="2" charset="2"/>
              </a:rPr>
              <a:t>Coarse and Fine: </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pPr lvl="1" indent="-360000">
              <a:buFont typeface="Wingdings" panose="05000000000000000000" pitchFamily="2" charset="2"/>
              <a:buChar char="Ø"/>
            </a:pPr>
            <a:endParaRPr lang="en-US" altLang="zh-TW" sz="2400" dirty="0">
              <a:latin typeface="Times New Roman" panose="02020603050405020304" pitchFamily="18" charset="0"/>
              <a:cs typeface="Times New Roman" panose="02020603050405020304" pitchFamily="18" charset="0"/>
              <a:sym typeface="Wingdings" panose="05000000000000000000" pitchFamily="2" charset="2"/>
            </a:endParaRP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p:txBody>
      </p:sp>
      <p:sp>
        <p:nvSpPr>
          <p:cNvPr id="3" name="投影片編號版面配置區 2">
            <a:extLst>
              <a:ext uri="{FF2B5EF4-FFF2-40B4-BE49-F238E27FC236}">
                <a16:creationId xmlns:a16="http://schemas.microsoft.com/office/drawing/2014/main" id="{78563C6B-8DBC-4489-8986-BF07E6048DFD}"/>
              </a:ext>
            </a:extLst>
          </p:cNvPr>
          <p:cNvSpPr>
            <a:spLocks noGrp="1"/>
          </p:cNvSpPr>
          <p:nvPr>
            <p:ph type="sldNum" sz="quarter" idx="12"/>
          </p:nvPr>
        </p:nvSpPr>
        <p:spPr/>
        <p:txBody>
          <a:bodyPr/>
          <a:lstStyle/>
          <a:p>
            <a:r>
              <a:rPr lang="en-US" altLang="zh-TW" dirty="0"/>
              <a:t>56</a:t>
            </a:r>
            <a:endParaRPr lang="zh-TW" altLang="en-US" dirty="0"/>
          </a:p>
        </p:txBody>
      </p:sp>
      <p:sp>
        <p:nvSpPr>
          <p:cNvPr id="6" name="標題 1">
            <a:extLst>
              <a:ext uri="{FF2B5EF4-FFF2-40B4-BE49-F238E27FC236}">
                <a16:creationId xmlns:a16="http://schemas.microsoft.com/office/drawing/2014/main" id="{171F122A-6959-AA1E-F9BB-7C600A3EE0A5}"/>
              </a:ext>
            </a:extLst>
          </p:cNvPr>
          <p:cNvSpPr>
            <a:spLocks noGrp="1"/>
          </p:cNvSpPr>
          <p:nvPr>
            <p:ph type="title"/>
          </p:nvPr>
        </p:nvSpPr>
        <p:spPr>
          <a:xfrm>
            <a:off x="2152650" y="122673"/>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730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C596A069-A175-F826-F807-67DBC2D25784}"/>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44155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DEBF201-8E2D-4E3C-AE38-849C95B2233B}"/>
              </a:ext>
            </a:extLst>
          </p:cNvPr>
          <p:cNvSpPr>
            <a:spLocks noGrp="1"/>
          </p:cNvSpPr>
          <p:nvPr>
            <p:ph type="sldNum" sz="quarter" idx="12"/>
          </p:nvPr>
        </p:nvSpPr>
        <p:spPr/>
        <p:txBody>
          <a:bodyPr/>
          <a:lstStyle/>
          <a:p>
            <a:r>
              <a:rPr lang="en-US" altLang="zh-TW" dirty="0"/>
              <a:t>57</a:t>
            </a:r>
            <a:endParaRPr lang="zh-TW" altLang="en-US" dirty="0"/>
          </a:p>
        </p:txBody>
      </p:sp>
      <p:sp>
        <p:nvSpPr>
          <p:cNvPr id="3" name="圓角矩形 129">
            <a:extLst>
              <a:ext uri="{FF2B5EF4-FFF2-40B4-BE49-F238E27FC236}">
                <a16:creationId xmlns:a16="http://schemas.microsoft.com/office/drawing/2014/main" id="{F546D256-B4BC-5619-B479-EEDE2D6A59CE}"/>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1C25CE8E-7D71-859E-70A7-4AAF4ED5FEF6}"/>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142207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p:cTn id="19"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5"/>
                                        </p:tgtEl>
                                        <p:attrNameLst>
                                          <p:attrName>ppt_y</p:attrName>
                                        </p:attrNameLst>
                                      </p:cBhvr>
                                      <p:tavLst>
                                        <p:tav tm="0">
                                          <p:val>
                                            <p:strVal val="#ppt_y"/>
                                          </p:val>
                                        </p:tav>
                                        <p:tav tm="100000">
                                          <p:val>
                                            <p:strVal val="#ppt_y"/>
                                          </p:val>
                                        </p:tav>
                                      </p:tavLst>
                                    </p:anim>
                                    <p:anim calcmode="lin" valueType="num">
                                      <p:cBhvr>
                                        <p:cTn id="21"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300"/>
                                        <p:tgtEl>
                                          <p:spTgt spid="21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5"/>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5"/>
                                        </p:tgtEl>
                                        <p:attrNameLst>
                                          <p:attrName>ppt_y</p:attrName>
                                        </p:attrNameLst>
                                      </p:cBhvr>
                                      <p:tavLst>
                                        <p:tav tm="0">
                                          <p:val>
                                            <p:strVal val="ppt_y"/>
                                          </p:val>
                                        </p:tav>
                                        <p:tav tm="100000">
                                          <p:val>
                                            <p:strVal val="ppt_y"/>
                                          </p:val>
                                        </p:tav>
                                      </p:tavLst>
                                    </p:anim>
                                    <p:anim calcmode="lin" valueType="num">
                                      <p:cBhvr>
                                        <p:cTn id="41"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5"/>
                                        </p:tgtEl>
                                      </p:cBhvr>
                                    </p:animEffect>
                                    <p:set>
                                      <p:cBhvr>
                                        <p:cTn id="44" dur="1" fill="hold">
                                          <p:stCondLst>
                                            <p:cond delay="199"/>
                                          </p:stCondLst>
                                        </p:cTn>
                                        <p:tgtEl>
                                          <p:spTgt spid="13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3"/>
                                        </p:tgtEl>
                                      </p:cBhvr>
                                    </p:animEffect>
                                    <p:set>
                                      <p:cBhvr>
                                        <p:cTn id="47" dur="1" fill="hold">
                                          <p:stCondLst>
                                            <p:cond delay="299"/>
                                          </p:stCondLst>
                                        </p:cTn>
                                        <p:tgtEl>
                                          <p:spTgt spid="21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5 -2.59259E-6 L 0.03737 -2.59259E-6 " pathEditMode="relative" rAng="0" ptsTypes="AA">
                                      <p:cBhvr>
                                        <p:cTn id="49" dur="700" fill="hold"/>
                                        <p:tgtEl>
                                          <p:spTgt spid="153"/>
                                        </p:tgtEl>
                                        <p:attrNameLst>
                                          <p:attrName>ppt_x</p:attrName>
                                          <p:attrName>ppt_y</p:attrName>
                                        </p:attrNameLst>
                                      </p:cBhvr>
                                      <p:rCtr x="2487"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6"/>
                                        </p:tgtEl>
                                        <p:attrNameLst>
                                          <p:attrName>ppt_y</p:attrName>
                                        </p:attrNameLst>
                                      </p:cBhvr>
                                      <p:tavLst>
                                        <p:tav tm="0">
                                          <p:val>
                                            <p:strVal val="#ppt_y"/>
                                          </p:val>
                                        </p:tav>
                                        <p:tav tm="100000">
                                          <p:val>
                                            <p:strVal val="#ppt_y"/>
                                          </p:val>
                                        </p:tav>
                                      </p:tavLst>
                                    </p:anim>
                                    <p:anim calcmode="lin" valueType="num">
                                      <p:cBhvr>
                                        <p:cTn id="55"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300"/>
                                        <p:tgtEl>
                                          <p:spTgt spid="21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6"/>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6"/>
                                        </p:tgtEl>
                                        <p:attrNameLst>
                                          <p:attrName>ppt_y</p:attrName>
                                        </p:attrNameLst>
                                      </p:cBhvr>
                                      <p:tavLst>
                                        <p:tav tm="0">
                                          <p:val>
                                            <p:strVal val="ppt_y"/>
                                          </p:val>
                                        </p:tav>
                                        <p:tav tm="100000">
                                          <p:val>
                                            <p:strVal val="ppt_y"/>
                                          </p:val>
                                        </p:tav>
                                      </p:tavLst>
                                    </p:anim>
                                    <p:anim calcmode="lin" valueType="num">
                                      <p:cBhvr>
                                        <p:cTn id="69"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6"/>
                                        </p:tgtEl>
                                      </p:cBhvr>
                                    </p:animEffect>
                                    <p:set>
                                      <p:cBhvr>
                                        <p:cTn id="72" dur="1" fill="hold">
                                          <p:stCondLst>
                                            <p:cond delay="199"/>
                                          </p:stCondLst>
                                        </p:cTn>
                                        <p:tgtEl>
                                          <p:spTgt spid="13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4"/>
                                        </p:tgtEl>
                                      </p:cBhvr>
                                    </p:animEffect>
                                    <p:set>
                                      <p:cBhvr>
                                        <p:cTn id="75" dur="1" fill="hold">
                                          <p:stCondLst>
                                            <p:cond delay="299"/>
                                          </p:stCondLst>
                                        </p:cTn>
                                        <p:tgtEl>
                                          <p:spTgt spid="21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3" grpId="0" animBg="1"/>
      <p:bldP spid="213" grpId="1" animBg="1"/>
      <p:bldP spid="214" grpId="0" animBg="1"/>
      <p:bldP spid="214" grpId="1" animBg="1"/>
      <p:bldP spid="153" grpId="0" animBg="1"/>
      <p:bldP spid="153" grpId="1" animBg="1"/>
      <p:bldP spid="153" grpId="2" animBg="1"/>
      <p:bldP spid="135" grpId="0" animBg="1"/>
      <p:bldP spid="135" grpId="1" animBg="1"/>
      <p:bldP spid="135" grpId="2" animBg="1"/>
      <p:bldP spid="136" grpId="0" animBg="1"/>
      <p:bldP spid="136" grpId="1" animBg="1"/>
      <p:bldP spid="136" grpId="2" animBg="1"/>
      <p:bldP spid="3" grpId="0" animBg="1"/>
      <p:bldP spid="3" grpId="1" animBg="1"/>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1670953" y="195658"/>
            <a:ext cx="8843058"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063407" y="1521221"/>
            <a:ext cx="8058150" cy="5005592"/>
          </a:xfrm>
        </p:spPr>
        <p:txBody>
          <a:bodyPr numCol="1">
            <a:normAutofit fontScale="92500" lnSpcReduction="20000"/>
          </a:bodyPr>
          <a:lstStyle/>
          <a:p>
            <a:r>
              <a:rPr lang="en-US" altLang="zh-TW" sz="3200" dirty="0">
                <a:latin typeface="Times New Roman" panose="02020603050405020304" pitchFamily="18" charset="0"/>
                <a:cs typeface="Times New Roman" panose="02020603050405020304" pitchFamily="18" charset="0"/>
              </a:rPr>
              <a:t>In the digital transform method of texture analysis, the digital image is typically divided into a set of non-overlapping small square sub-images.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The vectors are re-expressed in a new coordinate system.</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Fourier transform uses the complex sinusoid basic set. </a:t>
            </a:r>
            <a:r>
              <a:rPr lang="en-US" altLang="zh-TW" sz="3200" dirty="0" err="1">
                <a:latin typeface="Times New Roman" panose="02020603050405020304" pitchFamily="18" charset="0"/>
                <a:cs typeface="Times New Roman" panose="02020603050405020304" pitchFamily="18" charset="0"/>
              </a:rPr>
              <a:t>Hadamard</a:t>
            </a:r>
            <a:r>
              <a:rPr lang="en-US" altLang="zh-TW" sz="3200" dirty="0">
                <a:latin typeface="Times New Roman" panose="02020603050405020304" pitchFamily="18" charset="0"/>
                <a:cs typeface="Times New Roman" panose="02020603050405020304" pitchFamily="18" charset="0"/>
              </a:rPr>
              <a:t> transform uses the Walsh function basic set, …..</a:t>
            </a:r>
          </a:p>
        </p:txBody>
      </p:sp>
      <p:sp>
        <p:nvSpPr>
          <p:cNvPr id="2" name="投影片編號版面配置區 1">
            <a:extLst>
              <a:ext uri="{FF2B5EF4-FFF2-40B4-BE49-F238E27FC236}">
                <a16:creationId xmlns:a16="http://schemas.microsoft.com/office/drawing/2014/main" id="{D5D49D35-CFBB-4071-907F-0AD3BBA7DEE7}"/>
              </a:ext>
            </a:extLst>
          </p:cNvPr>
          <p:cNvSpPr>
            <a:spLocks noGrp="1"/>
          </p:cNvSpPr>
          <p:nvPr>
            <p:ph type="sldNum" sz="quarter" idx="12"/>
          </p:nvPr>
        </p:nvSpPr>
        <p:spPr/>
        <p:txBody>
          <a:bodyPr/>
          <a:lstStyle/>
          <a:p>
            <a:r>
              <a:rPr lang="en-US" altLang="zh-TW" dirty="0"/>
              <a:t>58</a:t>
            </a:r>
            <a:endParaRPr lang="zh-TW" altLang="en-US" dirty="0"/>
          </a:p>
        </p:txBody>
      </p:sp>
    </p:spTree>
    <p:extLst>
      <p:ext uri="{BB962C8B-B14F-4D97-AF65-F5344CB8AC3E}">
        <p14:creationId xmlns:p14="http://schemas.microsoft.com/office/powerpoint/2010/main" val="236538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1136" y="328119"/>
            <a:ext cx="7729728" cy="1188720"/>
          </a:xfrm>
        </p:spPr>
        <p:txBody>
          <a:bodyPr/>
          <a:lstStyle/>
          <a:p>
            <a:r>
              <a:rPr lang="en-US" altLang="zh-TW" dirty="0">
                <a:latin typeface="Times New Roman" panose="02020603050405020304" pitchFamily="18" charset="0"/>
                <a:cs typeface="Times New Roman" panose="02020603050405020304" pitchFamily="18" charset="0"/>
              </a:rPr>
              <a:t>What is Texture?</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p:cNvSpPr>
            <a:spLocks noGrp="1"/>
          </p:cNvSpPr>
          <p:nvPr>
            <p:ph idx="1"/>
          </p:nvPr>
        </p:nvSpPr>
        <p:spPr>
          <a:xfrm>
            <a:off x="2045495" y="1522812"/>
            <a:ext cx="8101135" cy="2074067"/>
          </a:xfrm>
        </p:spPr>
        <p:txBody>
          <a:bodyPr>
            <a:noAutofit/>
          </a:bodyPr>
          <a:lstStyle/>
          <a:p>
            <a:r>
              <a:rPr lang="en-US" altLang="zh-TW" sz="3200" dirty="0">
                <a:latin typeface="Times New Roman" panose="02020603050405020304" pitchFamily="18" charset="0"/>
                <a:cs typeface="Times New Roman" panose="02020603050405020304" pitchFamily="18" charset="0"/>
              </a:rPr>
              <a:t>An image obeying some statistical properties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Similar structure repeated over and over again</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Often has some degree of randomness</a:t>
            </a:r>
            <a:endParaRPr lang="zh-TW" altLang="en-US" sz="3200" dirty="0">
              <a:latin typeface="Times New Roman" panose="02020603050405020304" pitchFamily="18" charset="0"/>
              <a:cs typeface="Times New Roman" panose="02020603050405020304" pitchFamily="18" charset="0"/>
            </a:endParaRPr>
          </a:p>
        </p:txBody>
      </p:sp>
      <p:sp>
        <p:nvSpPr>
          <p:cNvPr id="7" name="投影片編號版面配置區 6">
            <a:extLst>
              <a:ext uri="{FF2B5EF4-FFF2-40B4-BE49-F238E27FC236}">
                <a16:creationId xmlns:a16="http://schemas.microsoft.com/office/drawing/2014/main" id="{B2FA6598-CBDA-4DF5-8F02-558091B79D67}"/>
              </a:ext>
            </a:extLst>
          </p:cNvPr>
          <p:cNvSpPr>
            <a:spLocks noGrp="1"/>
          </p:cNvSpPr>
          <p:nvPr>
            <p:ph type="sldNum" sz="quarter" idx="12"/>
          </p:nvPr>
        </p:nvSpPr>
        <p:spPr/>
        <p:txBody>
          <a:bodyPr/>
          <a:lstStyle/>
          <a:p>
            <a:r>
              <a:rPr lang="en-US" altLang="zh-TW" dirty="0"/>
              <a:t>5</a:t>
            </a:r>
            <a:endParaRPr lang="zh-TW" altLang="en-US" dirty="0"/>
          </a:p>
        </p:txBody>
      </p:sp>
      <p:pic>
        <p:nvPicPr>
          <p:cNvPr id="15" name="圖片 14"/>
          <p:cNvPicPr>
            <a:picLocks noChangeAspect="1"/>
          </p:cNvPicPr>
          <p:nvPr/>
        </p:nvPicPr>
        <p:blipFill rotWithShape="1">
          <a:blip r:embed="rId3"/>
          <a:srcRect l="36387" t="3503" r="35578" b="48310"/>
          <a:stretch/>
        </p:blipFill>
        <p:spPr>
          <a:xfrm>
            <a:off x="5471258" y="4357255"/>
            <a:ext cx="1982487" cy="1891145"/>
          </a:xfrm>
          <a:prstGeom prst="rect">
            <a:avLst/>
          </a:prstGeom>
        </p:spPr>
      </p:pic>
      <p:pic>
        <p:nvPicPr>
          <p:cNvPr id="10" name="圖片 14"/>
          <p:cNvPicPr>
            <a:picLocks noChangeAspect="1"/>
          </p:cNvPicPr>
          <p:nvPr/>
        </p:nvPicPr>
        <p:blipFill rotWithShape="1">
          <a:blip r:embed="rId3"/>
          <a:srcRect l="48967" t="18325" r="45674" b="72093"/>
          <a:stretch/>
        </p:blipFill>
        <p:spPr>
          <a:xfrm>
            <a:off x="4751526" y="3311791"/>
            <a:ext cx="3252617" cy="3227122"/>
          </a:xfrm>
          <a:prstGeom prst="rect">
            <a:avLst/>
          </a:prstGeom>
        </p:spPr>
      </p:pic>
      <p:pic>
        <p:nvPicPr>
          <p:cNvPr id="16" name="圖片 15"/>
          <p:cNvPicPr>
            <a:picLocks noChangeAspect="1"/>
          </p:cNvPicPr>
          <p:nvPr/>
        </p:nvPicPr>
        <p:blipFill rotWithShape="1">
          <a:blip r:embed="rId3"/>
          <a:srcRect l="1437" t="3888" r="70816" b="47385"/>
          <a:stretch/>
        </p:blipFill>
        <p:spPr>
          <a:xfrm>
            <a:off x="2479963" y="4357255"/>
            <a:ext cx="1940301" cy="1891145"/>
          </a:xfrm>
          <a:prstGeom prst="rect">
            <a:avLst/>
          </a:prstGeom>
        </p:spPr>
      </p:pic>
      <p:grpSp>
        <p:nvGrpSpPr>
          <p:cNvPr id="6" name="Group 5"/>
          <p:cNvGrpSpPr/>
          <p:nvPr/>
        </p:nvGrpSpPr>
        <p:grpSpPr>
          <a:xfrm>
            <a:off x="5224251" y="4098440"/>
            <a:ext cx="2401449" cy="2239080"/>
            <a:chOff x="642498" y="1850917"/>
            <a:chExt cx="2401449" cy="2239080"/>
          </a:xfrm>
        </p:grpSpPr>
        <p:sp>
          <p:nvSpPr>
            <p:cNvPr id="4" name="Oval 3"/>
            <p:cNvSpPr/>
            <p:nvPr/>
          </p:nvSpPr>
          <p:spPr>
            <a:xfrm>
              <a:off x="1335004" y="1850917"/>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138990" y="2032043"/>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231959" y="2765350"/>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83441" y="327800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1453" y="314591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2498" y="2390881"/>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97595" y="2652715"/>
              <a:ext cx="798286" cy="798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圖片 23"/>
          <p:cNvPicPr>
            <a:picLocks noChangeAspect="1"/>
          </p:cNvPicPr>
          <p:nvPr/>
        </p:nvPicPr>
        <p:blipFill rotWithShape="1">
          <a:blip r:embed="rId3"/>
          <a:srcRect l="71142" t="2909" r="1631" b="47090"/>
          <a:stretch/>
        </p:blipFill>
        <p:spPr>
          <a:xfrm>
            <a:off x="8867413" y="4357255"/>
            <a:ext cx="1925278" cy="1962350"/>
          </a:xfrm>
          <a:prstGeom prst="rect">
            <a:avLst/>
          </a:prstGeom>
        </p:spPr>
      </p:pic>
    </p:spTree>
    <p:extLst>
      <p:ext uri="{BB962C8B-B14F-4D97-AF65-F5344CB8AC3E}">
        <p14:creationId xmlns:p14="http://schemas.microsoft.com/office/powerpoint/2010/main" val="40720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72222E-6 3.33333E-6 L -0.00921 -0.09561 " pathEditMode="relative" rAng="0" ptsTypes="AA">
                                      <p:cBhvr>
                                        <p:cTn id="33" dur="2000" fill="hold"/>
                                        <p:tgtEl>
                                          <p:spTgt spid="6"/>
                                        </p:tgtEl>
                                        <p:attrNameLst>
                                          <p:attrName>ppt_x</p:attrName>
                                          <p:attrName>ppt_y</p:attrName>
                                        </p:attrNameLst>
                                      </p:cBhvr>
                                      <p:rCtr x="-469" y="-4792"/>
                                    </p:animMotion>
                                  </p:childTnLst>
                                </p:cTn>
                              </p:par>
                            </p:childTnLst>
                          </p:cTn>
                        </p:par>
                      </p:childTnLst>
                    </p:cTn>
                  </p:par>
                  <p:par>
                    <p:cTn id="34" fill="hold">
                      <p:stCondLst>
                        <p:cond delay="indefinite"/>
                      </p:stCondLst>
                      <p:childTnLst>
                        <p:par>
                          <p:cTn id="35" fill="hold">
                            <p:stCondLst>
                              <p:cond delay="0"/>
                            </p:stCondLst>
                            <p:childTnLst>
                              <p:par>
                                <p:cTn id="36" presetID="23" presetClass="exit" presetSubtype="32" fill="hold"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set>
                                      <p:cBhvr>
                                        <p:cTn id="39" dur="1" fill="hold">
                                          <p:stCondLst>
                                            <p:cond delay="499"/>
                                          </p:stCondLst>
                                        </p:cTn>
                                        <p:tgtEl>
                                          <p:spTgt spid="6"/>
                                        </p:tgtEl>
                                        <p:attrNameLst>
                                          <p:attrName>style.visibility</p:attrName>
                                        </p:attrNameLst>
                                      </p:cBhvr>
                                      <p:to>
                                        <p:strVal val="hidden"/>
                                      </p:to>
                                    </p:set>
                                  </p:childTnLst>
                                </p:cTn>
                              </p:par>
                              <p:par>
                                <p:cTn id="40" presetID="23" presetClass="exit" presetSubtype="32" fill="hold" nodeType="with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2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1838324" y="155976"/>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4460343-F724-40B0-9B9D-FF2070B50B7A}"/>
              </a:ext>
            </a:extLst>
          </p:cNvPr>
          <p:cNvSpPr>
            <a:spLocks noGrp="1"/>
          </p:cNvSpPr>
          <p:nvPr>
            <p:ph type="sldNum" sz="quarter" idx="12"/>
          </p:nvPr>
        </p:nvSpPr>
        <p:spPr/>
        <p:txBody>
          <a:bodyPr/>
          <a:lstStyle/>
          <a:p>
            <a:r>
              <a:rPr lang="en-US" altLang="zh-TW" dirty="0"/>
              <a:t>59</a:t>
            </a:r>
            <a:endParaRPr lang="zh-TW" altLang="en-US" dirty="0"/>
          </a:p>
        </p:txBody>
      </p:sp>
      <p:pic>
        <p:nvPicPr>
          <p:cNvPr id="5" name="圖片 4"/>
          <p:cNvPicPr>
            <a:picLocks noChangeAspect="1"/>
          </p:cNvPicPr>
          <p:nvPr/>
        </p:nvPicPr>
        <p:blipFill rotWithShape="1">
          <a:blip r:embed="rId3"/>
          <a:srcRect l="1536" t="3995" r="68088" b="51797"/>
          <a:stretch/>
        </p:blipFill>
        <p:spPr>
          <a:xfrm>
            <a:off x="6553203" y="1465231"/>
            <a:ext cx="1583006" cy="1630486"/>
          </a:xfrm>
          <a:prstGeom prst="rect">
            <a:avLst/>
          </a:prstGeom>
        </p:spPr>
      </p:pic>
      <p:pic>
        <p:nvPicPr>
          <p:cNvPr id="10" name="圖片 9"/>
          <p:cNvPicPr>
            <a:picLocks noChangeAspect="1"/>
          </p:cNvPicPr>
          <p:nvPr/>
        </p:nvPicPr>
        <p:blipFill rotWithShape="1">
          <a:blip r:embed="rId3"/>
          <a:srcRect l="34696" t="3995" r="35127" b="51974"/>
          <a:stretch/>
        </p:blipFill>
        <p:spPr>
          <a:xfrm>
            <a:off x="6563833" y="3247170"/>
            <a:ext cx="1572591" cy="1623984"/>
          </a:xfrm>
          <a:prstGeom prst="rect">
            <a:avLst/>
          </a:prstGeom>
        </p:spPr>
      </p:pic>
      <p:pic>
        <p:nvPicPr>
          <p:cNvPr id="11" name="圖片 10"/>
          <p:cNvPicPr>
            <a:picLocks noChangeAspect="1"/>
          </p:cNvPicPr>
          <p:nvPr/>
        </p:nvPicPr>
        <p:blipFill rotWithShape="1">
          <a:blip r:embed="rId3"/>
          <a:srcRect l="67404" t="3996" r="1702" b="52162"/>
          <a:stretch/>
        </p:blipFill>
        <p:spPr>
          <a:xfrm>
            <a:off x="6553202" y="5043481"/>
            <a:ext cx="1610033" cy="1616985"/>
          </a:xfrm>
          <a:prstGeom prst="rect">
            <a:avLst/>
          </a:prstGeom>
        </p:spPr>
      </p:pic>
      <p:pic>
        <p:nvPicPr>
          <p:cNvPr id="12" name="圖片 11"/>
          <p:cNvPicPr>
            <a:picLocks noChangeAspect="1"/>
          </p:cNvPicPr>
          <p:nvPr/>
        </p:nvPicPr>
        <p:blipFill rotWithShape="1">
          <a:blip r:embed="rId3"/>
          <a:srcRect l="1536" t="52599" r="68088" b="3953"/>
          <a:stretch/>
        </p:blipFill>
        <p:spPr>
          <a:xfrm>
            <a:off x="8222930" y="1465231"/>
            <a:ext cx="1583006" cy="1630486"/>
          </a:xfrm>
          <a:prstGeom prst="rect">
            <a:avLst/>
          </a:prstGeom>
        </p:spPr>
      </p:pic>
      <p:pic>
        <p:nvPicPr>
          <p:cNvPr id="13" name="圖片 12"/>
          <p:cNvPicPr>
            <a:picLocks noChangeAspect="1"/>
          </p:cNvPicPr>
          <p:nvPr/>
        </p:nvPicPr>
        <p:blipFill rotWithShape="1">
          <a:blip r:embed="rId3"/>
          <a:srcRect l="34696" t="52449" r="35127" b="3953"/>
          <a:stretch/>
        </p:blipFill>
        <p:spPr>
          <a:xfrm>
            <a:off x="8222927" y="3246564"/>
            <a:ext cx="1610033" cy="1616422"/>
          </a:xfrm>
          <a:prstGeom prst="rect">
            <a:avLst/>
          </a:prstGeom>
        </p:spPr>
      </p:pic>
      <p:pic>
        <p:nvPicPr>
          <p:cNvPr id="15" name="圖片 14"/>
          <p:cNvPicPr>
            <a:picLocks noChangeAspect="1"/>
          </p:cNvPicPr>
          <p:nvPr/>
        </p:nvPicPr>
        <p:blipFill rotWithShape="1">
          <a:blip r:embed="rId3"/>
          <a:srcRect l="67404" t="51979" r="1702" b="4194"/>
          <a:stretch/>
        </p:blipFill>
        <p:spPr>
          <a:xfrm>
            <a:off x="8222929" y="5032961"/>
            <a:ext cx="1610033" cy="1616421"/>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47" y="1484589"/>
            <a:ext cx="1715426" cy="1715426"/>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374" y="1484589"/>
            <a:ext cx="1715426" cy="1715426"/>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558" y="3267676"/>
            <a:ext cx="1715426" cy="1715426"/>
          </a:xfrm>
          <a:prstGeom prst="rect">
            <a:avLst/>
          </a:prstGeom>
        </p:spPr>
      </p:pic>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374" y="3267676"/>
            <a:ext cx="1715426" cy="1715426"/>
          </a:xfrm>
          <a:prstGeom prst="rect">
            <a:avLst/>
          </a:prstGeom>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374" y="5050763"/>
            <a:ext cx="1715426" cy="1715426"/>
          </a:xfrm>
          <a:prstGeom prst="rect">
            <a:avLst/>
          </a:prstGeom>
        </p:spPr>
      </p:pic>
      <p:pic>
        <p:nvPicPr>
          <p:cNvPr id="18" name="圖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6558" y="5050763"/>
            <a:ext cx="1715426" cy="1715426"/>
          </a:xfrm>
          <a:prstGeom prst="rect">
            <a:avLst/>
          </a:prstGeom>
        </p:spPr>
      </p:pic>
    </p:spTree>
    <p:extLst>
      <p:ext uri="{BB962C8B-B14F-4D97-AF65-F5344CB8AC3E}">
        <p14:creationId xmlns:p14="http://schemas.microsoft.com/office/powerpoint/2010/main" val="1616827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44" y="3221355"/>
            <a:ext cx="2727960" cy="2293620"/>
          </a:xfrm>
          <a:prstGeom prst="rect">
            <a:avLst/>
          </a:prstGeom>
        </p:spPr>
      </p:pic>
      <p:pic>
        <p:nvPicPr>
          <p:cNvPr id="6" name="圖片 5"/>
          <p:cNvPicPr>
            <a:picLocks/>
          </p:cNvPicPr>
          <p:nvPr/>
        </p:nvPicPr>
        <p:blipFill>
          <a:blip r:embed="rId4">
            <a:extLst>
              <a:ext uri="{28A0092B-C50C-407E-A947-70E740481C1C}">
                <a14:useLocalDpi xmlns:a14="http://schemas.microsoft.com/office/drawing/2010/main" val="0"/>
              </a:ext>
            </a:extLst>
          </a:blip>
          <a:stretch>
            <a:fillRect/>
          </a:stretch>
        </p:blipFill>
        <p:spPr>
          <a:xfrm>
            <a:off x="222250" y="3221775"/>
            <a:ext cx="2727960" cy="2293200"/>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166" y="3221355"/>
            <a:ext cx="2727960" cy="2293620"/>
          </a:xfrm>
          <a:prstGeom prst="rect">
            <a:avLst/>
          </a:prstGeom>
        </p:spPr>
      </p:pic>
      <p:pic>
        <p:nvPicPr>
          <p:cNvPr id="11" name="圖片 10"/>
          <p:cNvPicPr>
            <a:picLocks/>
          </p:cNvPicPr>
          <p:nvPr/>
        </p:nvPicPr>
        <p:blipFill>
          <a:blip r:embed="rId6">
            <a:extLst>
              <a:ext uri="{28A0092B-C50C-407E-A947-70E740481C1C}">
                <a14:useLocalDpi xmlns:a14="http://schemas.microsoft.com/office/drawing/2010/main" val="0"/>
              </a:ext>
            </a:extLst>
          </a:blip>
          <a:stretch>
            <a:fillRect/>
          </a:stretch>
        </p:blipFill>
        <p:spPr>
          <a:xfrm>
            <a:off x="3144282" y="3195937"/>
            <a:ext cx="2710800" cy="2319037"/>
          </a:xfrm>
          <a:prstGeom prst="rect">
            <a:avLst/>
          </a:prstGeom>
        </p:spPr>
      </p:pic>
      <p:sp>
        <p:nvSpPr>
          <p:cNvPr id="5" name="橢圓 4"/>
          <p:cNvSpPr/>
          <p:nvPr/>
        </p:nvSpPr>
        <p:spPr>
          <a:xfrm>
            <a:off x="4372682"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10302146"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4626682" y="3695700"/>
            <a:ext cx="0" cy="55181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10668001" y="4089400"/>
            <a:ext cx="0" cy="26605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1776694" y="2269113"/>
            <a:ext cx="2347032"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
        <p:nvSpPr>
          <p:cNvPr id="25" name="文字方塊 24"/>
          <p:cNvSpPr txBox="1"/>
          <p:nvPr/>
        </p:nvSpPr>
        <p:spPr>
          <a:xfrm>
            <a:off x="7891650" y="2289788"/>
            <a:ext cx="2347032" cy="523220"/>
          </a:xfrm>
          <a:prstGeom prst="rect">
            <a:avLst/>
          </a:prstGeom>
          <a:noFill/>
        </p:spPr>
        <p:txBody>
          <a:bodyPr wrap="square" rtlCol="0">
            <a:spAutoFit/>
          </a:bodyPr>
          <a:lstStyle/>
          <a:p>
            <a:r>
              <a:rPr lang="en-US" altLang="zh-TW" sz="2800" dirty="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692" y="3190673"/>
            <a:ext cx="2707768" cy="2324301"/>
          </a:xfrm>
          <a:prstGeom prst="rect">
            <a:avLst/>
          </a:prstGeom>
        </p:spPr>
      </p:pic>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5166" y="3215240"/>
            <a:ext cx="2727960" cy="2299734"/>
          </a:xfrm>
          <a:prstGeom prst="rect">
            <a:avLst/>
          </a:prstGeom>
        </p:spPr>
      </p:pic>
      <p:sp>
        <p:nvSpPr>
          <p:cNvPr id="7" name="投影片編號版面配置區 1">
            <a:extLst>
              <a:ext uri="{FF2B5EF4-FFF2-40B4-BE49-F238E27FC236}">
                <a16:creationId xmlns:a16="http://schemas.microsoft.com/office/drawing/2014/main" id="{728029D9-0EC0-B07A-D6FD-AE996819D0FA}"/>
              </a:ext>
            </a:extLst>
          </p:cNvPr>
          <p:cNvSpPr>
            <a:spLocks noGrp="1"/>
          </p:cNvSpPr>
          <p:nvPr>
            <p:ph type="sldNum" sz="quarter" idx="12"/>
          </p:nvPr>
        </p:nvSpPr>
        <p:spPr>
          <a:xfrm>
            <a:off x="10514011" y="5883275"/>
            <a:ext cx="753545" cy="365125"/>
          </a:xfrm>
        </p:spPr>
        <p:txBody>
          <a:bodyPr/>
          <a:lstStyle/>
          <a:p>
            <a:r>
              <a:rPr lang="en-US" altLang="zh-TW" dirty="0"/>
              <a:t>60</a:t>
            </a:r>
            <a:endParaRPr lang="zh-TW" altLang="en-US" dirty="0"/>
          </a:p>
        </p:txBody>
      </p:sp>
    </p:spTree>
    <p:extLst>
      <p:ext uri="{BB962C8B-B14F-4D97-AF65-F5344CB8AC3E}">
        <p14:creationId xmlns:p14="http://schemas.microsoft.com/office/powerpoint/2010/main" val="20703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15"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49" y="365127"/>
            <a:ext cx="8665822"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65698"/>
            <a:ext cx="8058150" cy="2806302"/>
          </a:xfrm>
        </p:spPr>
        <p:txBody>
          <a:bodyPr numCol="1">
            <a:normAutofit lnSpcReduction="10000"/>
          </a:bodyPr>
          <a:lstStyle/>
          <a:p>
            <a:r>
              <a:rPr lang="en-US" altLang="zh-CN" sz="3200" b="1" dirty="0">
                <a:latin typeface="Times New Roman" panose="02020603050405020304" pitchFamily="18" charset="0"/>
                <a:cs typeface="Times New Roman" panose="02020603050405020304" pitchFamily="18" charset="0"/>
              </a:rPr>
              <a:t>Key points: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 basis vectors of the new coordinate system have an interpretation that relates to spatial frequency or sequence.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Since frequency is a close relative of texture, such transformations can be useful.</a:t>
            </a:r>
          </a:p>
        </p:txBody>
      </p:sp>
      <p:sp>
        <p:nvSpPr>
          <p:cNvPr id="2" name="投影片編號版面配置區 1">
            <a:extLst>
              <a:ext uri="{FF2B5EF4-FFF2-40B4-BE49-F238E27FC236}">
                <a16:creationId xmlns:a16="http://schemas.microsoft.com/office/drawing/2014/main" id="{A6578782-0E4C-4CA3-860D-C3EFDE49B495}"/>
              </a:ext>
            </a:extLst>
          </p:cNvPr>
          <p:cNvSpPr>
            <a:spLocks noGrp="1"/>
          </p:cNvSpPr>
          <p:nvPr>
            <p:ph type="sldNum" sz="quarter" idx="12"/>
          </p:nvPr>
        </p:nvSpPr>
        <p:spPr/>
        <p:txBody>
          <a:bodyPr/>
          <a:lstStyle/>
          <a:p>
            <a:r>
              <a:rPr lang="en-US" altLang="zh-TW" dirty="0"/>
              <a:t>61</a:t>
            </a:r>
            <a:endParaRPr lang="zh-TW" altLang="en-US" dirty="0"/>
          </a:p>
        </p:txBody>
      </p:sp>
    </p:spTree>
    <p:extLst>
      <p:ext uri="{BB962C8B-B14F-4D97-AF65-F5344CB8AC3E}">
        <p14:creationId xmlns:p14="http://schemas.microsoft.com/office/powerpoint/2010/main" val="2480680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49" y="365127"/>
            <a:ext cx="8908890"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a:xfrm>
            <a:off x="2152650" y="2269115"/>
            <a:ext cx="7886700" cy="1725649"/>
          </a:xfrm>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High frequency power  fine texture</a:t>
            </a:r>
          </a:p>
          <a:p>
            <a:endParaRPr lang="en-US" altLang="zh-TW" sz="32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Directionality  directional texture</a:t>
            </a:r>
            <a:endParaRPr lang="zh-TW" altLang="en-US" sz="32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42B5D3BD-56CF-4300-B194-65F744967F45}"/>
              </a:ext>
            </a:extLst>
          </p:cNvPr>
          <p:cNvSpPr>
            <a:spLocks noGrp="1"/>
          </p:cNvSpPr>
          <p:nvPr>
            <p:ph type="sldNum" sz="quarter" idx="12"/>
          </p:nvPr>
        </p:nvSpPr>
        <p:spPr/>
        <p:txBody>
          <a:bodyPr/>
          <a:lstStyle/>
          <a:p>
            <a:r>
              <a:rPr lang="en-US" altLang="zh-TW" dirty="0"/>
              <a:t>62</a:t>
            </a:r>
            <a:endParaRPr lang="zh-TW" altLang="en-US" dirty="0"/>
          </a:p>
        </p:txBody>
      </p:sp>
    </p:spTree>
    <p:extLst>
      <p:ext uri="{BB962C8B-B14F-4D97-AF65-F5344CB8AC3E}">
        <p14:creationId xmlns:p14="http://schemas.microsoft.com/office/powerpoint/2010/main" val="3721173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63</a:t>
            </a:r>
            <a:endParaRPr lang="zh-TW" altLang="en-US" dirty="0"/>
          </a:p>
        </p:txBody>
      </p:sp>
    </p:spTree>
    <p:extLst>
      <p:ext uri="{BB962C8B-B14F-4D97-AF65-F5344CB8AC3E}">
        <p14:creationId xmlns:p14="http://schemas.microsoft.com/office/powerpoint/2010/main" val="3914595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37D9EB71-63F4-238F-9ED6-0A8AB6041578}"/>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8961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2C89D24B-8788-435E-9809-3ED44B397DCD}"/>
              </a:ext>
            </a:extLst>
          </p:cNvPr>
          <p:cNvSpPr>
            <a:spLocks noGrp="1"/>
          </p:cNvSpPr>
          <p:nvPr>
            <p:ph type="sldNum" sz="quarter" idx="12"/>
          </p:nvPr>
        </p:nvSpPr>
        <p:spPr/>
        <p:txBody>
          <a:bodyPr/>
          <a:lstStyle/>
          <a:p>
            <a:r>
              <a:rPr lang="en-US" altLang="zh-TW" dirty="0"/>
              <a:t>64</a:t>
            </a:r>
            <a:endParaRPr lang="zh-TW" altLang="en-US" dirty="0"/>
          </a:p>
        </p:txBody>
      </p:sp>
      <p:sp>
        <p:nvSpPr>
          <p:cNvPr id="3" name="圓角矩形 129">
            <a:extLst>
              <a:ext uri="{FF2B5EF4-FFF2-40B4-BE49-F238E27FC236}">
                <a16:creationId xmlns:a16="http://schemas.microsoft.com/office/drawing/2014/main" id="{45A37637-6E23-3596-3CC4-E006C88F1E6D}"/>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A573CD8F-815F-2B3E-E05E-560992798A21}"/>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7290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p:cTn id="25"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6"/>
                                        </p:tgtEl>
                                        <p:attrNameLst>
                                          <p:attrName>ppt_y</p:attrName>
                                        </p:attrNameLst>
                                      </p:cBhvr>
                                      <p:tavLst>
                                        <p:tav tm="0">
                                          <p:val>
                                            <p:strVal val="#ppt_y"/>
                                          </p:val>
                                        </p:tav>
                                        <p:tav tm="100000">
                                          <p:val>
                                            <p:strVal val="#ppt_y"/>
                                          </p:val>
                                        </p:tav>
                                      </p:tavLst>
                                    </p:anim>
                                    <p:anim calcmode="lin" valueType="num">
                                      <p:cBhvr>
                                        <p:cTn id="27"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4"/>
                                        </p:tgtEl>
                                        <p:attrNameLst>
                                          <p:attrName>style.visibility</p:attrName>
                                        </p:attrNameLst>
                                      </p:cBhvr>
                                      <p:to>
                                        <p:strVal val="visible"/>
                                      </p:to>
                                    </p:set>
                                    <p:animEffect transition="in" filter="fade">
                                      <p:cBhvr>
                                        <p:cTn id="32" dur="300"/>
                                        <p:tgtEl>
                                          <p:spTgt spid="21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6"/>
                                        </p:tgtEl>
                                        <p:attrNameLst>
                                          <p:attrName>ppt_y</p:attrName>
                                        </p:attrNameLst>
                                      </p:cBhvr>
                                      <p:tavLst>
                                        <p:tav tm="0">
                                          <p:val>
                                            <p:strVal val="ppt_y"/>
                                          </p:val>
                                        </p:tav>
                                        <p:tav tm="100000">
                                          <p:val>
                                            <p:strVal val="ppt_y"/>
                                          </p:val>
                                        </p:tav>
                                      </p:tavLst>
                                    </p:anim>
                                    <p:anim calcmode="lin" valueType="num">
                                      <p:cBhvr>
                                        <p:cTn id="41"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6"/>
                                        </p:tgtEl>
                                      </p:cBhvr>
                                    </p:animEffect>
                                    <p:set>
                                      <p:cBhvr>
                                        <p:cTn id="44" dur="1" fill="hold">
                                          <p:stCondLst>
                                            <p:cond delay="199"/>
                                          </p:stCondLst>
                                        </p:cTn>
                                        <p:tgtEl>
                                          <p:spTgt spid="13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4"/>
                                        </p:tgtEl>
                                      </p:cBhvr>
                                    </p:animEffect>
                                    <p:set>
                                      <p:cBhvr>
                                        <p:cTn id="47" dur="1" fill="hold">
                                          <p:stCondLst>
                                            <p:cond delay="299"/>
                                          </p:stCondLst>
                                        </p:cTn>
                                        <p:tgtEl>
                                          <p:spTgt spid="21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37 -2.59259E-6 L 0.03659 -0.00023 " pathEditMode="relative" rAng="0" ptsTypes="AA">
                                      <p:cBhvr>
                                        <p:cTn id="49" dur="700" fill="hold"/>
                                        <p:tgtEl>
                                          <p:spTgt spid="153"/>
                                        </p:tgtEl>
                                        <p:attrNameLst>
                                          <p:attrName>ppt_x</p:attrName>
                                          <p:attrName>ppt_y</p:attrName>
                                        </p:attrNameLst>
                                      </p:cBhvr>
                                      <p:rCtr x="2292" y="-23"/>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7"/>
                                        </p:tgtEl>
                                        <p:attrNameLst>
                                          <p:attrName>style.visibility</p:attrName>
                                        </p:attrNameLst>
                                      </p:cBhvr>
                                      <p:to>
                                        <p:strVal val="visible"/>
                                      </p:to>
                                    </p:set>
                                    <p:anim calcmode="lin" valueType="num">
                                      <p:cBhvr>
                                        <p:cTn id="53"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7"/>
                                        </p:tgtEl>
                                        <p:attrNameLst>
                                          <p:attrName>ppt_y</p:attrName>
                                        </p:attrNameLst>
                                      </p:cBhvr>
                                      <p:tavLst>
                                        <p:tav tm="0">
                                          <p:val>
                                            <p:strVal val="#ppt_y"/>
                                          </p:val>
                                        </p:tav>
                                        <p:tav tm="100000">
                                          <p:val>
                                            <p:strVal val="#ppt_y"/>
                                          </p:val>
                                        </p:tav>
                                      </p:tavLst>
                                    </p:anim>
                                    <p:anim calcmode="lin" valueType="num">
                                      <p:cBhvr>
                                        <p:cTn id="55"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5"/>
                                        </p:tgtEl>
                                        <p:attrNameLst>
                                          <p:attrName>style.visibility</p:attrName>
                                        </p:attrNameLst>
                                      </p:cBhvr>
                                      <p:to>
                                        <p:strVal val="visible"/>
                                      </p:to>
                                    </p:set>
                                    <p:animEffect transition="in" filter="fade">
                                      <p:cBhvr>
                                        <p:cTn id="60" dur="300"/>
                                        <p:tgtEl>
                                          <p:spTgt spid="21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7"/>
                                        </p:tgtEl>
                                        <p:attrNameLst>
                                          <p:attrName>ppt_y</p:attrName>
                                        </p:attrNameLst>
                                      </p:cBhvr>
                                      <p:tavLst>
                                        <p:tav tm="0">
                                          <p:val>
                                            <p:strVal val="ppt_y"/>
                                          </p:val>
                                        </p:tav>
                                        <p:tav tm="100000">
                                          <p:val>
                                            <p:strVal val="ppt_y"/>
                                          </p:val>
                                        </p:tav>
                                      </p:tavLst>
                                    </p:anim>
                                    <p:anim calcmode="lin" valueType="num">
                                      <p:cBhvr>
                                        <p:cTn id="69"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7"/>
                                        </p:tgtEl>
                                      </p:cBhvr>
                                    </p:animEffect>
                                    <p:set>
                                      <p:cBhvr>
                                        <p:cTn id="72" dur="1" fill="hold">
                                          <p:stCondLst>
                                            <p:cond delay="199"/>
                                          </p:stCondLst>
                                        </p:cTn>
                                        <p:tgtEl>
                                          <p:spTgt spid="13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5"/>
                                        </p:tgtEl>
                                      </p:cBhvr>
                                    </p:animEffect>
                                    <p:set>
                                      <p:cBhvr>
                                        <p:cTn id="75" dur="1" fill="hold">
                                          <p:stCondLst>
                                            <p:cond delay="299"/>
                                          </p:stCondLst>
                                        </p:cTn>
                                        <p:tgtEl>
                                          <p:spTgt spid="21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4" grpId="0" animBg="1"/>
      <p:bldP spid="214" grpId="1" animBg="1"/>
      <p:bldP spid="215" grpId="0" animBg="1"/>
      <p:bldP spid="215" grpId="1" animBg="1"/>
      <p:bldP spid="153" grpId="0" animBg="1"/>
      <p:bldP spid="153" grpId="1" animBg="1"/>
      <p:bldP spid="153" grpId="2" animBg="1"/>
      <p:bldP spid="136" grpId="0" animBg="1"/>
      <p:bldP spid="136" grpId="1" animBg="1"/>
      <p:bldP spid="136" grpId="2" animBg="1"/>
      <p:bldP spid="137" grpId="0" animBg="1"/>
      <p:bldP spid="137" grpId="1" animBg="1"/>
      <p:bldP spid="137" grpId="2" animBg="1"/>
      <p:bldP spid="3" grpId="0" animBg="1"/>
      <p:bldP spid="3" grpId="1" animBg="1"/>
      <p:bldP spid="4" grpId="0" animBg="1"/>
      <p:bldP spid="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49" y="295496"/>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13176" y="1556912"/>
            <a:ext cx="8058150"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image is first convolved with a variety of kernels.</a:t>
            </a:r>
          </a:p>
          <a:p>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Then each convolved image is processed with a nonlinear operator to determine the total textural energy in each pixel’s neighborhood.</a:t>
            </a:r>
          </a:p>
        </p:txBody>
      </p:sp>
      <p:sp>
        <p:nvSpPr>
          <p:cNvPr id="5" name="投影片編號版面配置區 4">
            <a:extLst>
              <a:ext uri="{FF2B5EF4-FFF2-40B4-BE49-F238E27FC236}">
                <a16:creationId xmlns:a16="http://schemas.microsoft.com/office/drawing/2014/main" id="{625A9F7A-E5D2-44D9-911F-70B0CB4786DD}"/>
              </a:ext>
            </a:extLst>
          </p:cNvPr>
          <p:cNvSpPr>
            <a:spLocks noGrp="1"/>
          </p:cNvSpPr>
          <p:nvPr>
            <p:ph type="sldNum" sz="quarter" idx="12"/>
          </p:nvPr>
        </p:nvSpPr>
        <p:spPr/>
        <p:txBody>
          <a:bodyPr/>
          <a:lstStyle/>
          <a:p>
            <a:r>
              <a:rPr lang="en-US" altLang="zh-TW" dirty="0"/>
              <a:t>65</a:t>
            </a:r>
            <a:endParaRPr lang="zh-TW" altLang="en-US" dirty="0"/>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3DC7A00-42B1-4167-B54F-30BDC688A3DF}"/>
                  </a:ext>
                </a:extLst>
              </p:cNvPr>
              <p:cNvSpPr txBox="1"/>
              <p:nvPr/>
            </p:nvSpPr>
            <p:spPr>
              <a:xfrm>
                <a:off x="2589201" y="4535240"/>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10" name="文字方塊 9">
                <a:extLst>
                  <a:ext uri="{FF2B5EF4-FFF2-40B4-BE49-F238E27FC236}">
                    <a16:creationId xmlns:a16="http://schemas.microsoft.com/office/drawing/2014/main" id="{03DC7A00-42B1-4167-B54F-30BDC688A3DF}"/>
                  </a:ext>
                </a:extLst>
              </p:cNvPr>
              <p:cNvSpPr txBox="1">
                <a:spLocks noRot="1" noChangeAspect="1" noMove="1" noResize="1" noEditPoints="1" noAdjustHandles="1" noChangeArrowheads="1" noChangeShapeType="1" noTextEdit="1"/>
              </p:cNvSpPr>
              <p:nvPr/>
            </p:nvSpPr>
            <p:spPr>
              <a:xfrm>
                <a:off x="2589201" y="4535240"/>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E67FF5B4-BF55-45DD-8F7E-99238205FBBD}"/>
                  </a:ext>
                </a:extLst>
              </p:cNvPr>
              <p:cNvSpPr txBox="1"/>
              <p:nvPr/>
            </p:nvSpPr>
            <p:spPr>
              <a:xfrm>
                <a:off x="3025754" y="6011243"/>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t>: Input image convolved with the </a:t>
                </a:r>
                <a:r>
                  <a:rPr lang="en-US" altLang="zh-TW" i="1" dirty="0"/>
                  <a:t>n</a:t>
                </a:r>
                <a:r>
                  <a:rPr lang="en-US" altLang="zh-TW" dirty="0"/>
                  <a:t>-</a:t>
                </a:r>
                <a:r>
                  <a:rPr lang="en-US" altLang="zh-TW" dirty="0" err="1"/>
                  <a:t>th</a:t>
                </a:r>
                <a:r>
                  <a:rPr lang="en-US" altLang="zh-TW" dirty="0"/>
                  <a:t> kernel.</a:t>
                </a:r>
                <a:endParaRPr lang="zh-TW" altLang="en-US" dirty="0"/>
              </a:p>
            </p:txBody>
          </p:sp>
        </mc:Choice>
        <mc:Fallback xmlns="">
          <p:sp>
            <p:nvSpPr>
              <p:cNvPr id="11" name="文字方塊 10">
                <a:extLst>
                  <a:ext uri="{FF2B5EF4-FFF2-40B4-BE49-F238E27FC236}">
                    <a16:creationId xmlns:a16="http://schemas.microsoft.com/office/drawing/2014/main" id="{E67FF5B4-BF55-45DD-8F7E-99238205FBBD}"/>
                  </a:ext>
                </a:extLst>
              </p:cNvPr>
              <p:cNvSpPr txBox="1">
                <a:spLocks noRot="1" noChangeAspect="1" noMove="1" noResize="1" noEditPoints="1" noAdjustHandles="1" noChangeArrowheads="1" noChangeShapeType="1" noTextEdit="1"/>
              </p:cNvSpPr>
              <p:nvPr/>
            </p:nvSpPr>
            <p:spPr>
              <a:xfrm>
                <a:off x="3025754" y="6011243"/>
                <a:ext cx="6232994" cy="276999"/>
              </a:xfrm>
              <a:prstGeom prst="rect">
                <a:avLst/>
              </a:prstGeom>
              <a:blipFill>
                <a:blip r:embed="rId4"/>
                <a:stretch>
                  <a:fillRect l="-1662" t="-28261" b="-5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52022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49" y="282000"/>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65698"/>
            <a:ext cx="8058150"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textural energy approach is very much in the spirit of the transform approach.</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But it uses smaller windows or neighborhood supports.</a:t>
            </a:r>
          </a:p>
        </p:txBody>
      </p:sp>
      <p:sp>
        <p:nvSpPr>
          <p:cNvPr id="2" name="投影片編號版面配置區 1">
            <a:extLst>
              <a:ext uri="{FF2B5EF4-FFF2-40B4-BE49-F238E27FC236}">
                <a16:creationId xmlns:a16="http://schemas.microsoft.com/office/drawing/2014/main" id="{6E26AE59-CB04-41EF-AF78-F60DEAFC3038}"/>
              </a:ext>
            </a:extLst>
          </p:cNvPr>
          <p:cNvSpPr>
            <a:spLocks noGrp="1"/>
          </p:cNvSpPr>
          <p:nvPr>
            <p:ph type="sldNum" sz="quarter" idx="12"/>
          </p:nvPr>
        </p:nvSpPr>
        <p:spPr/>
        <p:txBody>
          <a:bodyPr/>
          <a:lstStyle/>
          <a:p>
            <a:r>
              <a:rPr lang="en-US" altLang="zh-TW" dirty="0"/>
              <a:t>66</a:t>
            </a:r>
            <a:endParaRPr lang="zh-TW" altLang="en-US" dirty="0"/>
          </a:p>
        </p:txBody>
      </p:sp>
    </p:spTree>
    <p:extLst>
      <p:ext uri="{BB962C8B-B14F-4D97-AF65-F5344CB8AC3E}">
        <p14:creationId xmlns:p14="http://schemas.microsoft.com/office/powerpoint/2010/main" val="205410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364879"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Laws’ Technique (Laws, 1980)</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Filter the input image using texture filters.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Compute texture energy by summing the absolute value of filtering results in local neighborhoods around each pixel.</a:t>
            </a:r>
          </a:p>
        </p:txBody>
      </p:sp>
      <p:sp>
        <p:nvSpPr>
          <p:cNvPr id="2" name="投影片編號版面配置區 1">
            <a:extLst>
              <a:ext uri="{FF2B5EF4-FFF2-40B4-BE49-F238E27FC236}">
                <a16:creationId xmlns:a16="http://schemas.microsoft.com/office/drawing/2014/main" id="{DA7C6854-2107-4886-B3C2-1EA3FCE78D60}"/>
              </a:ext>
            </a:extLst>
          </p:cNvPr>
          <p:cNvSpPr>
            <a:spLocks noGrp="1"/>
          </p:cNvSpPr>
          <p:nvPr>
            <p:ph type="sldNum" sz="quarter" idx="12"/>
          </p:nvPr>
        </p:nvSpPr>
        <p:spPr/>
        <p:txBody>
          <a:bodyPr/>
          <a:lstStyle/>
          <a:p>
            <a:r>
              <a:rPr lang="en-US" altLang="zh-TW" dirty="0"/>
              <a:t>67</a:t>
            </a:r>
            <a:endParaRPr lang="zh-TW" altLang="en-US" dirty="0"/>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571EE74-421A-4AA3-89A0-7C03E2C84281}"/>
                  </a:ext>
                </a:extLst>
              </p:cNvPr>
              <p:cNvSpPr txBox="1"/>
              <p:nvPr/>
            </p:nvSpPr>
            <p:spPr>
              <a:xfrm>
                <a:off x="2589201" y="4545106"/>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8" name="文字方塊 7">
                <a:extLst>
                  <a:ext uri="{FF2B5EF4-FFF2-40B4-BE49-F238E27FC236}">
                    <a16:creationId xmlns:a16="http://schemas.microsoft.com/office/drawing/2014/main" id="{0571EE74-421A-4AA3-89A0-7C03E2C84281}"/>
                  </a:ext>
                </a:extLst>
              </p:cNvPr>
              <p:cNvSpPr txBox="1">
                <a:spLocks noRot="1" noChangeAspect="1" noMove="1" noResize="1" noEditPoints="1" noAdjustHandles="1" noChangeArrowheads="1" noChangeShapeType="1" noTextEdit="1"/>
              </p:cNvSpPr>
              <p:nvPr/>
            </p:nvSpPr>
            <p:spPr>
              <a:xfrm>
                <a:off x="2589201" y="4545106"/>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81EB299-3EAB-4972-8E5E-9FB9F5B2CB65}"/>
                  </a:ext>
                </a:extLst>
              </p:cNvPr>
              <p:cNvSpPr txBox="1"/>
              <p:nvPr/>
            </p:nvSpPr>
            <p:spPr>
              <a:xfrm>
                <a:off x="3025754" y="6011243"/>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t>: Input image convolved with the </a:t>
                </a:r>
                <a:r>
                  <a:rPr lang="en-US" altLang="zh-TW" i="1" dirty="0"/>
                  <a:t>n</a:t>
                </a:r>
                <a:r>
                  <a:rPr lang="en-US" altLang="zh-TW" dirty="0"/>
                  <a:t>-</a:t>
                </a:r>
                <a:r>
                  <a:rPr lang="en-US" altLang="zh-TW" dirty="0" err="1"/>
                  <a:t>th</a:t>
                </a:r>
                <a:r>
                  <a:rPr lang="en-US" altLang="zh-TW" dirty="0"/>
                  <a:t> kernel.</a:t>
                </a:r>
                <a:endParaRPr lang="zh-TW" altLang="en-US" dirty="0"/>
              </a:p>
            </p:txBody>
          </p:sp>
        </mc:Choice>
        <mc:Fallback xmlns="">
          <p:sp>
            <p:nvSpPr>
              <p:cNvPr id="9" name="文字方塊 8">
                <a:extLst>
                  <a:ext uri="{FF2B5EF4-FFF2-40B4-BE49-F238E27FC236}">
                    <a16:creationId xmlns:a16="http://schemas.microsoft.com/office/drawing/2014/main" id="{A81EB299-3EAB-4972-8E5E-9FB9F5B2CB65}"/>
                  </a:ext>
                </a:extLst>
              </p:cNvPr>
              <p:cNvSpPr txBox="1">
                <a:spLocks noRot="1" noChangeAspect="1" noMove="1" noResize="1" noEditPoints="1" noAdjustHandles="1" noChangeArrowheads="1" noChangeShapeType="1" noTextEdit="1"/>
              </p:cNvSpPr>
              <p:nvPr/>
            </p:nvSpPr>
            <p:spPr>
              <a:xfrm>
                <a:off x="3025754" y="6011243"/>
                <a:ext cx="6232994" cy="276999"/>
              </a:xfrm>
              <a:prstGeom prst="rect">
                <a:avLst/>
              </a:prstGeom>
              <a:blipFill>
                <a:blip r:embed="rId4"/>
                <a:stretch>
                  <a:fillRect l="-1662" t="-28261" b="-50000"/>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CB504020-BB7E-ECAD-FB49-761B34147F4E}"/>
              </a:ext>
            </a:extLst>
          </p:cNvPr>
          <p:cNvSpPr>
            <a:spLocks noGrp="1"/>
          </p:cNvSpPr>
          <p:nvPr>
            <p:ph type="title"/>
          </p:nvPr>
        </p:nvSpPr>
        <p:spPr>
          <a:xfrm>
            <a:off x="2152649" y="282000"/>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806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4273286"/>
            <a:ext cx="8058150" cy="2286000"/>
          </a:xfrm>
        </p:spPr>
        <p:txBody>
          <a:bodyPr numCol="1">
            <a:normAutofit/>
          </a:bodyPr>
          <a:lstStyle/>
          <a:p>
            <a:r>
              <a:rPr lang="en-US" altLang="zh-TW" sz="2600" dirty="0">
                <a:latin typeface="Times New Roman" panose="02020603050405020304" pitchFamily="18" charset="0"/>
                <a:cs typeface="Times New Roman" panose="02020603050405020304" pitchFamily="18" charset="0"/>
              </a:rPr>
              <a:t>L5 (Gaussian) gives a center-weighted local average</a:t>
            </a:r>
          </a:p>
          <a:p>
            <a:r>
              <a:rPr lang="en-US" altLang="zh-TW" sz="2600" dirty="0">
                <a:latin typeface="Times New Roman" panose="02020603050405020304" pitchFamily="18" charset="0"/>
                <a:cs typeface="Times New Roman" panose="02020603050405020304" pitchFamily="18" charset="0"/>
              </a:rPr>
              <a:t>E5 (Gradient) responds to row or col step edges</a:t>
            </a:r>
          </a:p>
          <a:p>
            <a:r>
              <a:rPr lang="en-US" altLang="zh-TW" sz="2600" dirty="0">
                <a:latin typeface="Times New Roman" panose="02020603050405020304" pitchFamily="18" charset="0"/>
                <a:cs typeface="Times New Roman" panose="02020603050405020304" pitchFamily="18" charset="0"/>
              </a:rPr>
              <a:t>S5 (</a:t>
            </a:r>
            <a:r>
              <a:rPr lang="en-US" altLang="zh-TW" sz="2600" dirty="0" err="1">
                <a:latin typeface="Times New Roman" panose="02020603050405020304" pitchFamily="18" charset="0"/>
                <a:cs typeface="Times New Roman" panose="02020603050405020304" pitchFamily="18" charset="0"/>
              </a:rPr>
              <a:t>LoG</a:t>
            </a:r>
            <a:r>
              <a:rPr lang="en-US" altLang="zh-TW" sz="2600" dirty="0">
                <a:latin typeface="Times New Roman" panose="02020603050405020304" pitchFamily="18" charset="0"/>
                <a:cs typeface="Times New Roman" panose="02020603050405020304" pitchFamily="18" charset="0"/>
              </a:rPr>
              <a:t>) detects spots</a:t>
            </a:r>
          </a:p>
          <a:p>
            <a:r>
              <a:rPr lang="en-US" altLang="zh-TW" sz="2600" dirty="0">
                <a:latin typeface="Times New Roman" panose="02020603050405020304" pitchFamily="18" charset="0"/>
                <a:cs typeface="Times New Roman" panose="02020603050405020304" pitchFamily="18" charset="0"/>
              </a:rPr>
              <a:t>R5 (Gabor) detects ripples</a:t>
            </a:r>
          </a:p>
        </p:txBody>
      </p:sp>
      <p:sp>
        <p:nvSpPr>
          <p:cNvPr id="4" name="投影片編號版面配置區 3">
            <a:extLst>
              <a:ext uri="{FF2B5EF4-FFF2-40B4-BE49-F238E27FC236}">
                <a16:creationId xmlns:a16="http://schemas.microsoft.com/office/drawing/2014/main" id="{18DFF54A-843F-410C-85F2-6EA5B2F5D6D7}"/>
              </a:ext>
            </a:extLst>
          </p:cNvPr>
          <p:cNvSpPr>
            <a:spLocks noGrp="1"/>
          </p:cNvSpPr>
          <p:nvPr>
            <p:ph type="sldNum" sz="quarter" idx="12"/>
          </p:nvPr>
        </p:nvSpPr>
        <p:spPr/>
        <p:txBody>
          <a:bodyPr/>
          <a:lstStyle/>
          <a:p>
            <a:r>
              <a:rPr lang="en-US" altLang="zh-TW" dirty="0"/>
              <a:t>68</a:t>
            </a:r>
            <a:endParaRPr lang="zh-TW" altLang="en-US" dirty="0"/>
          </a:p>
        </p:txBody>
      </p:sp>
      <p:graphicFrame>
        <p:nvGraphicFramePr>
          <p:cNvPr id="2" name="表格 1"/>
          <p:cNvGraphicFramePr>
            <a:graphicFrameLocks noGrp="1"/>
          </p:cNvGraphicFramePr>
          <p:nvPr>
            <p:extLst>
              <p:ext uri="{D42A27DB-BD31-4B8C-83A1-F6EECF244321}">
                <p14:modId xmlns:p14="http://schemas.microsoft.com/office/powerpoint/2010/main" val="2596071140"/>
              </p:ext>
            </p:extLst>
          </p:nvPr>
        </p:nvGraphicFramePr>
        <p:xfrm>
          <a:off x="3239339" y="2006628"/>
          <a:ext cx="5713321" cy="1950720"/>
        </p:xfrm>
        <a:graphic>
          <a:graphicData uri="http://schemas.openxmlformats.org/drawingml/2006/table">
            <a:tbl>
              <a:tblPr firstRow="1" bandRow="1">
                <a:tableStyleId>{5940675A-B579-460E-94D1-54222C63F5DA}</a:tableStyleId>
              </a:tblPr>
              <a:tblGrid>
                <a:gridCol w="584348">
                  <a:extLst>
                    <a:ext uri="{9D8B030D-6E8A-4147-A177-3AD203B41FA5}">
                      <a16:colId xmlns:a16="http://schemas.microsoft.com/office/drawing/2014/main" val="20000"/>
                    </a:ext>
                  </a:extLst>
                </a:gridCol>
                <a:gridCol w="1387023">
                  <a:extLst>
                    <a:ext uri="{9D8B030D-6E8A-4147-A177-3AD203B41FA5}">
                      <a16:colId xmlns:a16="http://schemas.microsoft.com/office/drawing/2014/main" val="20001"/>
                    </a:ext>
                  </a:extLst>
                </a:gridCol>
                <a:gridCol w="3741950">
                  <a:extLst>
                    <a:ext uri="{9D8B030D-6E8A-4147-A177-3AD203B41FA5}">
                      <a16:colId xmlns:a16="http://schemas.microsoft.com/office/drawing/2014/main" val="20002"/>
                    </a:ext>
                  </a:extLst>
                </a:gridCol>
              </a:tblGrid>
              <a:tr h="370840">
                <a:tc>
                  <a:txBody>
                    <a:bodyPr/>
                    <a:lstStyle/>
                    <a:p>
                      <a:r>
                        <a:rPr lang="en-US" altLang="zh-TW" sz="2600" dirty="0">
                          <a:latin typeface="Times New Roman" panose="02020603050405020304" pitchFamily="18" charset="0"/>
                          <a:cs typeface="Times New Roman" panose="02020603050405020304" pitchFamily="18" charset="0"/>
                        </a:rPr>
                        <a:t>L5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(Level)</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a:t>
                      </a:r>
                      <a:r>
                        <a:rPr lang="en-US" altLang="zh-TW" sz="2600" dirty="0">
                          <a:solidFill>
                            <a:srgbClr val="FFFFCC"/>
                          </a:solidFill>
                        </a:rPr>
                        <a:t>-</a:t>
                      </a:r>
                      <a:r>
                        <a:rPr lang="en-US" altLang="zh-TW" sz="2600" dirty="0"/>
                        <a:t>1   </a:t>
                      </a:r>
                      <a:r>
                        <a:rPr lang="en-US" altLang="zh-TW" sz="2600" dirty="0">
                          <a:solidFill>
                            <a:srgbClr val="FFFFCC"/>
                          </a:solidFill>
                        </a:rPr>
                        <a:t>-</a:t>
                      </a:r>
                      <a:r>
                        <a:rPr lang="en-US" altLang="zh-TW" sz="2600" dirty="0"/>
                        <a:t>4   </a:t>
                      </a:r>
                      <a:r>
                        <a:rPr lang="en-US" altLang="zh-TW" sz="2600" dirty="0">
                          <a:solidFill>
                            <a:srgbClr val="FFFFCC"/>
                          </a:solidFill>
                        </a:rPr>
                        <a:t>-</a:t>
                      </a:r>
                      <a:r>
                        <a:rPr lang="en-US" altLang="zh-TW" sz="2600" dirty="0"/>
                        <a:t>6   </a:t>
                      </a:r>
                      <a:r>
                        <a:rPr lang="en-US" altLang="zh-TW" sz="2600" dirty="0">
                          <a:solidFill>
                            <a:srgbClr val="FFFFCC"/>
                          </a:solidFill>
                        </a:rPr>
                        <a:t>-</a:t>
                      </a:r>
                      <a:r>
                        <a:rPr lang="en-US" altLang="zh-TW" sz="2600" dirty="0"/>
                        <a:t>4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ltLang="zh-TW" sz="2600" dirty="0">
                          <a:latin typeface="Times New Roman" panose="02020603050405020304" pitchFamily="18" charset="0"/>
                          <a:cs typeface="Times New Roman" panose="02020603050405020304" pitchFamily="18" charset="0"/>
                        </a:rPr>
                        <a:t>E5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(Edge)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-1   -2   </a:t>
                      </a:r>
                      <a:r>
                        <a:rPr lang="en-US" altLang="zh-TW" sz="2600" dirty="0">
                          <a:solidFill>
                            <a:srgbClr val="FFFFCC"/>
                          </a:solidFill>
                        </a:rPr>
                        <a:t>-</a:t>
                      </a:r>
                      <a:r>
                        <a:rPr lang="en-US" altLang="zh-TW" sz="2600" dirty="0"/>
                        <a:t>0   </a:t>
                      </a:r>
                      <a:r>
                        <a:rPr lang="en-US" altLang="zh-TW" sz="2600" dirty="0">
                          <a:solidFill>
                            <a:srgbClr val="FFFFCC"/>
                          </a:solidFill>
                        </a:rPr>
                        <a:t>-</a:t>
                      </a:r>
                      <a:r>
                        <a:rPr lang="en-US" altLang="zh-TW" sz="2600" dirty="0"/>
                        <a:t>2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126">
                <a:tc>
                  <a:txBody>
                    <a:bodyPr/>
                    <a:lstStyle/>
                    <a:p>
                      <a:r>
                        <a:rPr lang="en-US" altLang="zh-TW" sz="2600" dirty="0">
                          <a:latin typeface="Times New Roman" panose="02020603050405020304" pitchFamily="18" charset="0"/>
                          <a:cs typeface="Times New Roman" panose="02020603050405020304" pitchFamily="18" charset="0"/>
                        </a:rPr>
                        <a:t>S5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(Spot)</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-1   </a:t>
                      </a:r>
                      <a:r>
                        <a:rPr lang="en-US" altLang="zh-TW" sz="2600" dirty="0">
                          <a:solidFill>
                            <a:srgbClr val="FFFFCC"/>
                          </a:solidFill>
                        </a:rPr>
                        <a:t>-</a:t>
                      </a:r>
                      <a:r>
                        <a:rPr lang="en-US" altLang="zh-TW" sz="2600" dirty="0"/>
                        <a:t>0   </a:t>
                      </a:r>
                      <a:r>
                        <a:rPr lang="en-US" altLang="zh-TW" sz="2600" dirty="0">
                          <a:solidFill>
                            <a:srgbClr val="FFFFCC"/>
                          </a:solidFill>
                        </a:rPr>
                        <a:t>-</a:t>
                      </a:r>
                      <a:r>
                        <a:rPr lang="en-US" altLang="zh-TW" sz="2600" dirty="0"/>
                        <a:t>2   </a:t>
                      </a:r>
                      <a:r>
                        <a:rPr lang="en-US" altLang="zh-TW" sz="2600" dirty="0">
                          <a:solidFill>
                            <a:srgbClr val="FFFFCC"/>
                          </a:solidFill>
                        </a:rPr>
                        <a:t>-</a:t>
                      </a:r>
                      <a:r>
                        <a:rPr lang="en-US" altLang="zh-TW" sz="2600" dirty="0"/>
                        <a:t>0   -1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altLang="zh-TW" sz="2600" dirty="0">
                          <a:latin typeface="Times New Roman" panose="02020603050405020304" pitchFamily="18" charset="0"/>
                          <a:cs typeface="Times New Roman" panose="02020603050405020304" pitchFamily="18" charset="0"/>
                        </a:rPr>
                        <a:t>R5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(Ripple)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a:t>
                      </a:r>
                      <a:r>
                        <a:rPr lang="en-US" altLang="zh-TW" sz="2600" dirty="0">
                          <a:solidFill>
                            <a:srgbClr val="FFFFCC"/>
                          </a:solidFill>
                        </a:rPr>
                        <a:t>-</a:t>
                      </a:r>
                      <a:r>
                        <a:rPr lang="en-US" altLang="zh-TW" sz="2600" dirty="0"/>
                        <a:t>1   -4   </a:t>
                      </a:r>
                      <a:r>
                        <a:rPr lang="en-US" altLang="zh-TW" sz="2600" dirty="0">
                          <a:solidFill>
                            <a:srgbClr val="FFFFCC"/>
                          </a:solidFill>
                        </a:rPr>
                        <a:t>-</a:t>
                      </a:r>
                      <a:r>
                        <a:rPr lang="en-US" altLang="zh-TW" sz="2600" dirty="0"/>
                        <a:t>6   -4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8" name="標題 1"/>
          <p:cNvSpPr txBox="1">
            <a:spLocks/>
          </p:cNvSpPr>
          <p:nvPr/>
        </p:nvSpPr>
        <p:spPr>
          <a:xfrm>
            <a:off x="6348248" y="1263543"/>
            <a:ext cx="2395326"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spTree>
    <p:extLst>
      <p:ext uri="{BB962C8B-B14F-4D97-AF65-F5344CB8AC3E}">
        <p14:creationId xmlns:p14="http://schemas.microsoft.com/office/powerpoint/2010/main" val="2186499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753" y="3257472"/>
            <a:ext cx="4556053" cy="3401716"/>
          </a:xfrm>
          <a:prstGeom prst="rect">
            <a:avLst/>
          </a:prstGeom>
          <a:effectLst/>
        </p:spPr>
      </p:pic>
      <p:pic>
        <p:nvPicPr>
          <p:cNvPr id="29"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8881" y="4449565"/>
            <a:ext cx="2584704" cy="926592"/>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009" y="4669021"/>
            <a:ext cx="536448" cy="487680"/>
          </a:xfrm>
          <a:prstGeom prst="rect">
            <a:avLst/>
          </a:prstGeom>
        </p:spPr>
      </p:pic>
      <p:sp>
        <p:nvSpPr>
          <p:cNvPr id="2" name="標題 1"/>
          <p:cNvSpPr>
            <a:spLocks noGrp="1"/>
          </p:cNvSpPr>
          <p:nvPr>
            <p:ph type="title"/>
          </p:nvPr>
        </p:nvSpPr>
        <p:spPr>
          <a:xfrm>
            <a:off x="2231136" y="332223"/>
            <a:ext cx="7729728" cy="1188720"/>
          </a:xfrm>
        </p:spPr>
        <p:txBody>
          <a:bodyPr/>
          <a:lstStyle/>
          <a:p>
            <a:r>
              <a:rPr lang="en-US" altLang="zh-TW" dirty="0">
                <a:latin typeface="Times New Roman" panose="02020603050405020304" pitchFamily="18" charset="0"/>
                <a:cs typeface="Times New Roman" panose="02020603050405020304" pitchFamily="18" charset="0"/>
              </a:rPr>
              <a:t>What is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415344" y="1520943"/>
            <a:ext cx="9361311" cy="1819728"/>
          </a:xfrm>
        </p:spPr>
        <p:txBody>
          <a:bodyPr>
            <a:noAutofit/>
          </a:bodyPr>
          <a:lstStyle/>
          <a:p>
            <a:r>
              <a:rPr lang="en-US" altLang="zh-TW" sz="3200" dirty="0">
                <a:latin typeface="Times New Roman" panose="02020603050405020304" pitchFamily="18" charset="0"/>
                <a:cs typeface="Times New Roman" panose="02020603050405020304" pitchFamily="18" charset="0"/>
              </a:rPr>
              <a:t>Texture is a non-local property.</a:t>
            </a:r>
          </a:p>
          <a:p>
            <a:pPr lvl="1"/>
            <a:r>
              <a:rPr lang="en-US" altLang="zh-TW" sz="2600" dirty="0">
                <a:latin typeface="Times New Roman" panose="02020603050405020304" pitchFamily="18" charset="0"/>
                <a:cs typeface="Times New Roman" panose="02020603050405020304" pitchFamily="18" charset="0"/>
              </a:rPr>
              <a:t>Repeating patterns of local variations in image intensity which are too fine to be distinguished as separated object at the observed resolution.</a:t>
            </a:r>
          </a:p>
        </p:txBody>
      </p:sp>
      <p:sp>
        <p:nvSpPr>
          <p:cNvPr id="4" name="投影片編號版面配置區 6">
            <a:extLst>
              <a:ext uri="{FF2B5EF4-FFF2-40B4-BE49-F238E27FC236}">
                <a16:creationId xmlns:a16="http://schemas.microsoft.com/office/drawing/2014/main" id="{ED3AEC24-3F70-CB1E-D8E1-9641C24F11EF}"/>
              </a:ext>
            </a:extLst>
          </p:cNvPr>
          <p:cNvSpPr>
            <a:spLocks noGrp="1"/>
          </p:cNvSpPr>
          <p:nvPr>
            <p:ph type="sldNum" sz="quarter" idx="12"/>
          </p:nvPr>
        </p:nvSpPr>
        <p:spPr>
          <a:xfrm>
            <a:off x="10514011" y="5883275"/>
            <a:ext cx="753545" cy="365125"/>
          </a:xfrm>
        </p:spPr>
        <p:txBody>
          <a:bodyPr/>
          <a:lstStyle/>
          <a:p>
            <a:r>
              <a:rPr lang="en-US" altLang="zh-TW" dirty="0"/>
              <a:t>6</a:t>
            </a:r>
            <a:endParaRPr lang="zh-TW" altLang="en-US" dirty="0"/>
          </a:p>
        </p:txBody>
      </p:sp>
    </p:spTree>
    <p:extLst>
      <p:ext uri="{BB962C8B-B14F-4D97-AF65-F5344CB8AC3E}">
        <p14:creationId xmlns:p14="http://schemas.microsoft.com/office/powerpoint/2010/main" val="12369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89773485-73F6-4446-952C-B4E87EA6B58B}"/>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902693"/>
            <a:ext cx="8058150" cy="1612744"/>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Creation of 2D Kernel</a:t>
            </a:r>
          </a:p>
          <a:p>
            <a:pPr lvl="1" indent="-360000">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1D kernels are “multiplied” to construct 2D kernels, for example, kernel E5L5 is the “product” of E5 and L5</a:t>
            </a:r>
          </a:p>
        </p:txBody>
      </p:sp>
      <p:sp>
        <p:nvSpPr>
          <p:cNvPr id="2" name="投影片編號版面配置區 1">
            <a:extLst>
              <a:ext uri="{FF2B5EF4-FFF2-40B4-BE49-F238E27FC236}">
                <a16:creationId xmlns:a16="http://schemas.microsoft.com/office/drawing/2014/main" id="{0F1AC681-9A42-4A04-BF33-EBC476239722}"/>
              </a:ext>
            </a:extLst>
          </p:cNvPr>
          <p:cNvSpPr>
            <a:spLocks noGrp="1"/>
          </p:cNvSpPr>
          <p:nvPr>
            <p:ph type="sldNum" sz="quarter" idx="12"/>
          </p:nvPr>
        </p:nvSpPr>
        <p:spPr/>
        <p:txBody>
          <a:bodyPr/>
          <a:lstStyle/>
          <a:p>
            <a:r>
              <a:rPr lang="en-US" altLang="zh-TW" dirty="0"/>
              <a:t>69</a:t>
            </a:r>
            <a:endParaRPr lang="zh-TW" altLang="en-US" dirty="0"/>
          </a:p>
        </p:txBody>
      </p:sp>
      <mc:AlternateContent xmlns:mc="http://schemas.openxmlformats.org/markup-compatibility/2006" xmlns:a14="http://schemas.microsoft.com/office/drawing/2010/main">
        <mc:Choice Requires="a14">
          <p:sp>
            <p:nvSpPr>
              <p:cNvPr id="4" name="文字方塊 3"/>
              <p:cNvSpPr txBox="1"/>
              <p:nvPr/>
            </p:nvSpPr>
            <p:spPr>
              <a:xfrm>
                <a:off x="3416224" y="3882437"/>
                <a:ext cx="5531001" cy="12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mr>
                          </m:m>
                        </m:e>
                      </m:d>
                      <m:r>
                        <a:rPr lang="en-US" altLang="zh-TW"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rPr>
                                  <m:t>1</m:t>
                                </m:r>
                              </m:e>
                              <m:e>
                                <m:r>
                                  <a:rPr lang="en-US" altLang="zh-TW" i="1">
                                    <a:latin typeface="Cambria Math" panose="02040503050406030204" pitchFamily="18" charset="0"/>
                                  </a:rPr>
                                  <m:t>4</m:t>
                                </m:r>
                              </m:e>
                              <m:e>
                                <m:r>
                                  <a:rPr lang="en-US" altLang="zh-TW" i="1">
                                    <a:latin typeface="Cambria Math" panose="02040503050406030204" pitchFamily="18" charset="0"/>
                                  </a:rPr>
                                  <m:t>6</m:t>
                                </m:r>
                              </m:e>
                              <m:e>
                                <m:r>
                                  <a:rPr lang="en-US" altLang="zh-TW" i="1">
                                    <a:latin typeface="Cambria Math" panose="02040503050406030204" pitchFamily="18" charset="0"/>
                                  </a:rPr>
                                  <m:t>4</m:t>
                                </m:r>
                              </m:e>
                              <m:e>
                                <m:r>
                                  <a:rPr lang="en-US" altLang="zh-TW" i="1">
                                    <a:latin typeface="Cambria Math" panose="02040503050406030204" pitchFamily="18" charset="0"/>
                                  </a:rPr>
                                  <m:t>1</m:t>
                                </m:r>
                              </m:e>
                            </m:mr>
                          </m:m>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
                        </m:e>
                      </m:d>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416224" y="3882437"/>
                <a:ext cx="5531001" cy="1273875"/>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p:cNvSpPr txBox="1"/>
          <p:nvPr/>
        </p:nvSpPr>
        <p:spPr>
          <a:xfrm>
            <a:off x="3488413" y="5513012"/>
            <a:ext cx="413896" cy="369332"/>
          </a:xfrm>
          <a:prstGeom prst="rect">
            <a:avLst/>
          </a:prstGeom>
          <a:noFill/>
        </p:spPr>
        <p:txBody>
          <a:bodyPr wrap="none" rtlCol="0">
            <a:spAutoFit/>
          </a:bodyPr>
          <a:lstStyle/>
          <a:p>
            <a:r>
              <a:rPr lang="en-US" altLang="zh-TW" dirty="0"/>
              <a:t>E5</a:t>
            </a:r>
            <a:endParaRPr lang="zh-TW" altLang="en-US" dirty="0"/>
          </a:p>
        </p:txBody>
      </p:sp>
      <p:sp>
        <p:nvSpPr>
          <p:cNvPr id="11" name="文字方塊 10"/>
          <p:cNvSpPr txBox="1"/>
          <p:nvPr/>
        </p:nvSpPr>
        <p:spPr>
          <a:xfrm>
            <a:off x="4835950" y="5513012"/>
            <a:ext cx="413896" cy="369332"/>
          </a:xfrm>
          <a:prstGeom prst="rect">
            <a:avLst/>
          </a:prstGeom>
          <a:noFill/>
        </p:spPr>
        <p:txBody>
          <a:bodyPr wrap="none" rtlCol="0">
            <a:spAutoFit/>
          </a:bodyPr>
          <a:lstStyle/>
          <a:p>
            <a:r>
              <a:rPr lang="en-US" altLang="zh-TW" dirty="0"/>
              <a:t>L5</a:t>
            </a:r>
            <a:endParaRPr lang="zh-TW" altLang="en-US" dirty="0"/>
          </a:p>
        </p:txBody>
      </p:sp>
      <p:sp>
        <p:nvSpPr>
          <p:cNvPr id="12" name="文字方塊 11"/>
          <p:cNvSpPr txBox="1"/>
          <p:nvPr/>
        </p:nvSpPr>
        <p:spPr>
          <a:xfrm>
            <a:off x="7231562" y="5513012"/>
            <a:ext cx="628698" cy="369332"/>
          </a:xfrm>
          <a:prstGeom prst="rect">
            <a:avLst/>
          </a:prstGeom>
          <a:noFill/>
        </p:spPr>
        <p:txBody>
          <a:bodyPr wrap="none" rtlCol="0">
            <a:spAutoFit/>
          </a:bodyPr>
          <a:lstStyle/>
          <a:p>
            <a:r>
              <a:rPr lang="en-US" altLang="zh-TW" dirty="0"/>
              <a:t>E5L5</a:t>
            </a:r>
            <a:endParaRPr lang="zh-TW" altLang="en-US" dirty="0"/>
          </a:p>
        </p:txBody>
      </p:sp>
    </p:spTree>
    <p:extLst>
      <p:ext uri="{BB962C8B-B14F-4D97-AF65-F5344CB8AC3E}">
        <p14:creationId xmlns:p14="http://schemas.microsoft.com/office/powerpoint/2010/main" val="901550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79C74E35-5732-497B-8C64-B649AC2FFB17}"/>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690690"/>
            <a:ext cx="8058150" cy="1963183"/>
          </a:xfrm>
        </p:spPr>
        <p:txBody>
          <a:bodyPr numCol="1">
            <a:noAutofit/>
          </a:bodyPr>
          <a:lstStyle/>
          <a:p>
            <a:r>
              <a:rPr lang="en-US" altLang="zh-TW" sz="2600" dirty="0">
                <a:latin typeface="Times New Roman" panose="02020603050405020304" pitchFamily="18" charset="0"/>
                <a:cs typeface="Times New Roman" panose="02020603050405020304" pitchFamily="18" charset="0"/>
              </a:rPr>
              <a:t>Filter the neighborhood with 16 5x5 kernels</a:t>
            </a:r>
          </a:p>
          <a:p>
            <a:r>
              <a:rPr lang="en-US" altLang="zh-TW" sz="2600" dirty="0">
                <a:latin typeface="Times New Roman" panose="02020603050405020304" pitchFamily="18" charset="0"/>
                <a:cs typeface="Times New Roman" panose="02020603050405020304" pitchFamily="18" charset="0"/>
              </a:rPr>
              <a:t>Compute energy at each pixel by summing absolute value of filter output across neighborhood around pixel</a:t>
            </a:r>
          </a:p>
          <a:p>
            <a:r>
              <a:rPr lang="en-US" altLang="zh-TW" sz="2600" dirty="0">
                <a:latin typeface="Times New Roman" panose="02020603050405020304" pitchFamily="18" charset="0"/>
                <a:cs typeface="Times New Roman" panose="02020603050405020304" pitchFamily="18" charset="0"/>
              </a:rPr>
              <a:t>Define 9 features:</a:t>
            </a:r>
          </a:p>
        </p:txBody>
      </p:sp>
      <p:sp>
        <p:nvSpPr>
          <p:cNvPr id="2" name="投影片編號版面配置區 1">
            <a:extLst>
              <a:ext uri="{FF2B5EF4-FFF2-40B4-BE49-F238E27FC236}">
                <a16:creationId xmlns:a16="http://schemas.microsoft.com/office/drawing/2014/main" id="{D8D63F2B-D1B9-4E68-9B97-D0A9D19F86C7}"/>
              </a:ext>
            </a:extLst>
          </p:cNvPr>
          <p:cNvSpPr>
            <a:spLocks noGrp="1"/>
          </p:cNvSpPr>
          <p:nvPr>
            <p:ph type="sldNum" sz="quarter" idx="12"/>
          </p:nvPr>
        </p:nvSpPr>
        <p:spPr/>
        <p:txBody>
          <a:bodyPr/>
          <a:lstStyle/>
          <a:p>
            <a:r>
              <a:rPr lang="en-US" altLang="zh-TW" dirty="0"/>
              <a:t>70</a:t>
            </a:r>
            <a:endParaRPr lang="zh-TW" altLang="en-US" dirty="0"/>
          </a:p>
        </p:txBody>
      </p:sp>
      <p:sp>
        <p:nvSpPr>
          <p:cNvPr id="13" name="內容版面配置區 2"/>
          <p:cNvSpPr txBox="1">
            <a:spLocks/>
          </p:cNvSpPr>
          <p:nvPr/>
        </p:nvSpPr>
        <p:spPr>
          <a:xfrm>
            <a:off x="3960717" y="390159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L5E5 / E5L5</a:t>
            </a:r>
          </a:p>
          <a:p>
            <a:pPr marL="0" indent="0">
              <a:buNone/>
            </a:pPr>
            <a:r>
              <a:rPr lang="en-US" altLang="zh-TW" sz="2600" dirty="0">
                <a:latin typeface="Times New Roman" panose="02020603050405020304" pitchFamily="18" charset="0"/>
                <a:cs typeface="Times New Roman" panose="02020603050405020304" pitchFamily="18" charset="0"/>
              </a:rPr>
              <a:t>L5R5 / R5L5</a:t>
            </a:r>
          </a:p>
          <a:p>
            <a:pPr marL="0" indent="0">
              <a:buNone/>
            </a:pPr>
            <a:r>
              <a:rPr lang="en-US" altLang="zh-TW" sz="2600" dirty="0">
                <a:latin typeface="Times New Roman" panose="02020603050405020304" pitchFamily="18" charset="0"/>
                <a:cs typeface="Times New Roman" panose="02020603050405020304" pitchFamily="18" charset="0"/>
              </a:rPr>
              <a:t>E5S5 / S5E5</a:t>
            </a:r>
          </a:p>
          <a:p>
            <a:pPr marL="0" indent="0">
              <a:buNone/>
            </a:pPr>
            <a:r>
              <a:rPr lang="en-US" altLang="zh-TW" sz="2600" dirty="0">
                <a:latin typeface="Times New Roman" panose="02020603050405020304" pitchFamily="18" charset="0"/>
                <a:cs typeface="Times New Roman" panose="02020603050405020304" pitchFamily="18" charset="0"/>
              </a:rPr>
              <a:t>S5S5</a:t>
            </a:r>
          </a:p>
          <a:p>
            <a:pPr marL="0" indent="0">
              <a:buNone/>
            </a:pPr>
            <a:r>
              <a:rPr lang="en-US" altLang="zh-TW" sz="2600" dirty="0">
                <a:latin typeface="Times New Roman" panose="02020603050405020304" pitchFamily="18" charset="0"/>
                <a:cs typeface="Times New Roman" panose="02020603050405020304" pitchFamily="18" charset="0"/>
              </a:rPr>
              <a:t>R5R5</a:t>
            </a:r>
          </a:p>
        </p:txBody>
      </p:sp>
      <p:sp>
        <p:nvSpPr>
          <p:cNvPr id="14" name="內容版面配置區 2"/>
          <p:cNvSpPr txBox="1">
            <a:spLocks/>
          </p:cNvSpPr>
          <p:nvPr/>
        </p:nvSpPr>
        <p:spPr>
          <a:xfrm>
            <a:off x="6559581" y="390159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L5S5 / S5L5</a:t>
            </a:r>
          </a:p>
          <a:p>
            <a:pPr marL="0" indent="0">
              <a:buNone/>
            </a:pPr>
            <a:r>
              <a:rPr lang="en-US" altLang="zh-TW" sz="2600" dirty="0">
                <a:latin typeface="Times New Roman" panose="02020603050405020304" pitchFamily="18" charset="0"/>
                <a:cs typeface="Times New Roman" panose="02020603050405020304" pitchFamily="18" charset="0"/>
              </a:rPr>
              <a:t>E5E5</a:t>
            </a:r>
          </a:p>
          <a:p>
            <a:pPr marL="0" indent="0">
              <a:buNone/>
            </a:pPr>
            <a:r>
              <a:rPr lang="en-US" altLang="zh-TW" sz="2600" dirty="0">
                <a:latin typeface="Times New Roman" panose="02020603050405020304" pitchFamily="18" charset="0"/>
                <a:cs typeface="Times New Roman" panose="02020603050405020304" pitchFamily="18" charset="0"/>
              </a:rPr>
              <a:t>E5R5 / R5E5</a:t>
            </a:r>
          </a:p>
          <a:p>
            <a:pPr marL="0" indent="0">
              <a:buNone/>
            </a:pPr>
            <a:r>
              <a:rPr lang="en-US" altLang="zh-TW" sz="2600" dirty="0">
                <a:latin typeface="Times New Roman" panose="02020603050405020304" pitchFamily="18" charset="0"/>
                <a:cs typeface="Times New Roman" panose="02020603050405020304" pitchFamily="18" charset="0"/>
              </a:rPr>
              <a:t>S5R5 / R5S5</a:t>
            </a:r>
          </a:p>
        </p:txBody>
      </p:sp>
    </p:spTree>
    <p:extLst>
      <p:ext uri="{BB962C8B-B14F-4D97-AF65-F5344CB8AC3E}">
        <p14:creationId xmlns:p14="http://schemas.microsoft.com/office/powerpoint/2010/main" val="531073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406413" y="1987509"/>
            <a:ext cx="1624800" cy="1625600"/>
          </a:xfrm>
          <a:prstGeom prst="rect">
            <a:avLst/>
          </a:prstGeom>
        </p:spPr>
      </p:pic>
      <p:pic>
        <p:nvPicPr>
          <p:cNvPr id="5" name="圖片 4"/>
          <p:cNvPicPr>
            <a:picLocks noChangeAspect="1"/>
          </p:cNvPicPr>
          <p:nvPr/>
        </p:nvPicPr>
        <p:blipFill>
          <a:blip r:embed="rId4"/>
          <a:stretch>
            <a:fillRect/>
          </a:stretch>
        </p:blipFill>
        <p:spPr>
          <a:xfrm>
            <a:off x="5181862" y="2063709"/>
            <a:ext cx="1777125" cy="1473200"/>
          </a:xfrm>
          <a:prstGeom prst="rect">
            <a:avLst/>
          </a:prstGeom>
        </p:spPr>
      </p:pic>
      <p:pic>
        <p:nvPicPr>
          <p:cNvPr id="6" name="圖片 5"/>
          <p:cNvPicPr>
            <a:picLocks noChangeAspect="1"/>
          </p:cNvPicPr>
          <p:nvPr/>
        </p:nvPicPr>
        <p:blipFill>
          <a:blip r:embed="rId5"/>
          <a:stretch>
            <a:fillRect/>
          </a:stretch>
        </p:blipFill>
        <p:spPr>
          <a:xfrm>
            <a:off x="8109634" y="1987509"/>
            <a:ext cx="1635910" cy="1627200"/>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1046315205"/>
              </p:ext>
            </p:extLst>
          </p:nvPr>
        </p:nvGraphicFramePr>
        <p:xfrm>
          <a:off x="2279528" y="3909929"/>
          <a:ext cx="7804392" cy="2743200"/>
        </p:xfrm>
        <a:graphic>
          <a:graphicData uri="http://schemas.openxmlformats.org/drawingml/2006/table">
            <a:tbl>
              <a:tblPr firstRow="1" bandRow="1">
                <a:tableStyleId>{5940675A-B579-460E-94D1-54222C63F5DA}</a:tableStyleId>
              </a:tblPr>
              <a:tblGrid>
                <a:gridCol w="1186602">
                  <a:extLst>
                    <a:ext uri="{9D8B030D-6E8A-4147-A177-3AD203B41FA5}">
                      <a16:colId xmlns:a16="http://schemas.microsoft.com/office/drawing/2014/main" val="20000"/>
                    </a:ext>
                  </a:extLst>
                </a:gridCol>
                <a:gridCol w="735310">
                  <a:extLst>
                    <a:ext uri="{9D8B030D-6E8A-4147-A177-3AD203B41FA5}">
                      <a16:colId xmlns:a16="http://schemas.microsoft.com/office/drawing/2014/main" val="20001"/>
                    </a:ext>
                  </a:extLst>
                </a:gridCol>
                <a:gridCol w="735310">
                  <a:extLst>
                    <a:ext uri="{9D8B030D-6E8A-4147-A177-3AD203B41FA5}">
                      <a16:colId xmlns:a16="http://schemas.microsoft.com/office/drawing/2014/main" val="20002"/>
                    </a:ext>
                  </a:extLst>
                </a:gridCol>
                <a:gridCol w="735310">
                  <a:extLst>
                    <a:ext uri="{9D8B030D-6E8A-4147-A177-3AD203B41FA5}">
                      <a16:colId xmlns:a16="http://schemas.microsoft.com/office/drawing/2014/main" val="20003"/>
                    </a:ext>
                  </a:extLst>
                </a:gridCol>
                <a:gridCol w="735310">
                  <a:extLst>
                    <a:ext uri="{9D8B030D-6E8A-4147-A177-3AD203B41FA5}">
                      <a16:colId xmlns:a16="http://schemas.microsoft.com/office/drawing/2014/main" val="20004"/>
                    </a:ext>
                  </a:extLst>
                </a:gridCol>
                <a:gridCol w="735310">
                  <a:extLst>
                    <a:ext uri="{9D8B030D-6E8A-4147-A177-3AD203B41FA5}">
                      <a16:colId xmlns:a16="http://schemas.microsoft.com/office/drawing/2014/main" val="20005"/>
                    </a:ext>
                  </a:extLst>
                </a:gridCol>
                <a:gridCol w="735310">
                  <a:extLst>
                    <a:ext uri="{9D8B030D-6E8A-4147-A177-3AD203B41FA5}">
                      <a16:colId xmlns:a16="http://schemas.microsoft.com/office/drawing/2014/main" val="20006"/>
                    </a:ext>
                  </a:extLst>
                </a:gridCol>
                <a:gridCol w="735310">
                  <a:extLst>
                    <a:ext uri="{9D8B030D-6E8A-4147-A177-3AD203B41FA5}">
                      <a16:colId xmlns:a16="http://schemas.microsoft.com/office/drawing/2014/main" val="20007"/>
                    </a:ext>
                  </a:extLst>
                </a:gridCol>
                <a:gridCol w="735310">
                  <a:extLst>
                    <a:ext uri="{9D8B030D-6E8A-4147-A177-3AD203B41FA5}">
                      <a16:colId xmlns:a16="http://schemas.microsoft.com/office/drawing/2014/main" val="20008"/>
                    </a:ext>
                  </a:extLst>
                </a:gridCol>
                <a:gridCol w="735310">
                  <a:extLst>
                    <a:ext uri="{9D8B030D-6E8A-4147-A177-3AD203B41FA5}">
                      <a16:colId xmlns:a16="http://schemas.microsoft.com/office/drawing/2014/main" val="20009"/>
                    </a:ext>
                  </a:extLst>
                </a:gridCol>
              </a:tblGrid>
              <a:tr h="272062">
                <a:tc>
                  <a:txBody>
                    <a:bodyPr/>
                    <a:lstStyle/>
                    <a:p>
                      <a:r>
                        <a:rPr lang="en-US" altLang="zh-TW" sz="1400" b="1" dirty="0"/>
                        <a:t>Region</a:t>
                      </a:r>
                      <a:endParaRPr lang="zh-TW" altLang="en-US" sz="14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E5E5</a:t>
                      </a:r>
                      <a:endParaRPr lang="zh-TW" altLang="en-US" sz="1400" b="1"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S5S5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R5R5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R5S5</a:t>
                      </a:r>
                      <a:endParaRPr lang="zh-TW" altLang="en-US" sz="1400" b="1"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2062">
                <a:tc>
                  <a:txBody>
                    <a:bodyPr/>
                    <a:lstStyle/>
                    <a:p>
                      <a:r>
                        <a:rPr lang="en-US" altLang="zh-TW" sz="1400" dirty="0"/>
                        <a:t>Tiger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168.1</a:t>
                      </a:r>
                      <a:endParaRPr lang="zh-TW" altLang="en-US" sz="14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84.0</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807.7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553.7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354.4</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910.6</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116.3</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339.2</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257.4</a:t>
                      </a:r>
                      <a:endParaRPr lang="zh-TW" altLang="en-US" sz="1400"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1"/>
                  </a:ext>
                </a:extLst>
              </a:tr>
              <a:tr h="272062">
                <a:tc>
                  <a:txBody>
                    <a:bodyPr/>
                    <a:lstStyle/>
                    <a:p>
                      <a:r>
                        <a:rPr lang="en-US" altLang="zh-TW" sz="1400" dirty="0"/>
                        <a:t>Water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68.5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36.9</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366.8</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218.7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149.3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459.4</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49.6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159.1</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117.3</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2"/>
                  </a:ext>
                </a:extLst>
              </a:tr>
              <a:tr h="272062">
                <a:tc>
                  <a:txBody>
                    <a:bodyPr/>
                    <a:lstStyle/>
                    <a:p>
                      <a:r>
                        <a:rPr lang="en-US" altLang="zh-TW" sz="1400" dirty="0"/>
                        <a:t>Flag</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258.1</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113.0</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787.7</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1057.6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702.2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2056.3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192.4</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611.5</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350.8</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3"/>
                  </a:ext>
                </a:extLst>
              </a:tr>
              <a:tr h="272062">
                <a:tc>
                  <a:txBody>
                    <a:bodyPr/>
                    <a:lstStyle/>
                    <a:p>
                      <a:r>
                        <a:rPr lang="en-US" altLang="zh-TW" sz="1400" dirty="0"/>
                        <a:t>Fence</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189.5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80.7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624.3</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701.7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377.5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803.1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120.6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297.5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215.0</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extLst>
                  <a:ext uri="{0D108BD9-81ED-4DB2-BD59-A6C34878D82A}">
                    <a16:rowId xmlns:a16="http://schemas.microsoft.com/office/drawing/2014/main" val="10004"/>
                  </a:ext>
                </a:extLst>
              </a:tr>
              <a:tr h="272062">
                <a:tc>
                  <a:txBody>
                    <a:bodyPr/>
                    <a:lstStyle/>
                    <a:p>
                      <a:r>
                        <a:rPr lang="en-US" altLang="zh-TW" sz="1400" dirty="0"/>
                        <a:t>Grass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206.5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1031.7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625.2</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428.3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1153.6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146.0</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427.5</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323.6</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2062">
                <a:tc>
                  <a:txBody>
                    <a:bodyPr/>
                    <a:lstStyle/>
                    <a:p>
                      <a:r>
                        <a:rPr lang="en-US" altLang="zh-TW" sz="1400" dirty="0"/>
                        <a:t>Small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114.9</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48.6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289.1</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402.6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241.3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484.3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73.6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158.2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109.3</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extLst>
                  <a:ext uri="{0D108BD9-81ED-4DB2-BD59-A6C34878D82A}">
                    <a16:rowId xmlns:a16="http://schemas.microsoft.com/office/drawing/2014/main" val="10006"/>
                  </a:ext>
                </a:extLst>
              </a:tr>
              <a:tr h="272062">
                <a:tc>
                  <a:txBody>
                    <a:bodyPr/>
                    <a:lstStyle/>
                    <a:p>
                      <a:r>
                        <a:rPr lang="en-US" altLang="zh-TW" sz="1400" dirty="0"/>
                        <a:t>Big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75.7</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28.8</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177.1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301.5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158.4</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270.0</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45.6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89.7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62.9</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7"/>
                  </a:ext>
                </a:extLst>
              </a:tr>
              <a:tr h="272062">
                <a:tc>
                  <a:txBody>
                    <a:bodyPr/>
                    <a:lstStyle/>
                    <a:p>
                      <a:r>
                        <a:rPr lang="en-US" altLang="zh-TW" sz="1400" dirty="0"/>
                        <a:t>Borders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15.3</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64.4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92.3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74.5</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9.3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26.1</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19.5</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8"/>
                  </a:ext>
                </a:extLst>
              </a:tr>
            </a:tbl>
          </a:graphicData>
        </a:graphic>
      </p:graphicFrame>
      <p:sp>
        <p:nvSpPr>
          <p:cNvPr id="17" name="直線圖說文字 2 (無框線) 16"/>
          <p:cNvSpPr/>
          <p:nvPr/>
        </p:nvSpPr>
        <p:spPr>
          <a:xfrm flipH="1">
            <a:off x="1576271" y="2033285"/>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18" name="直線圖說文字 2 (無框線) 17"/>
          <p:cNvSpPr/>
          <p:nvPr/>
        </p:nvSpPr>
        <p:spPr>
          <a:xfrm flipH="1">
            <a:off x="1614221" y="3292543"/>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19" name="直線圖說文字 2 (無框線) 18"/>
          <p:cNvSpPr/>
          <p:nvPr/>
        </p:nvSpPr>
        <p:spPr>
          <a:xfrm>
            <a:off x="7069937" y="2122833"/>
            <a:ext cx="862546" cy="244366"/>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0" name="直線圖說文字 2 (無框線) 19"/>
          <p:cNvSpPr/>
          <p:nvPr/>
        </p:nvSpPr>
        <p:spPr>
          <a:xfrm flipH="1">
            <a:off x="4126067" y="2519523"/>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1" name="直線圖說文字 2 (無框線) 20"/>
          <p:cNvSpPr/>
          <p:nvPr/>
        </p:nvSpPr>
        <p:spPr>
          <a:xfrm flipH="1">
            <a:off x="4369519" y="3487927"/>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2" name="直線圖說文字 2 (無框線) 21"/>
          <p:cNvSpPr/>
          <p:nvPr/>
        </p:nvSpPr>
        <p:spPr>
          <a:xfrm>
            <a:off x="9745544" y="2063710"/>
            <a:ext cx="862546"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3" name="直線圖說文字 2 (無框線) 22"/>
          <p:cNvSpPr/>
          <p:nvPr/>
        </p:nvSpPr>
        <p:spPr>
          <a:xfrm flipH="1">
            <a:off x="7295463" y="3077020"/>
            <a:ext cx="862546" cy="515247"/>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sp>
        <p:nvSpPr>
          <p:cNvPr id="24" name="直線圖說文字 2 (無框線) 23"/>
          <p:cNvSpPr/>
          <p:nvPr/>
        </p:nvSpPr>
        <p:spPr>
          <a:xfrm>
            <a:off x="9745544" y="3116820"/>
            <a:ext cx="862546" cy="244366"/>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
        <p:nvSpPr>
          <p:cNvPr id="26" name="標題 1">
            <a:extLst>
              <a:ext uri="{FF2B5EF4-FFF2-40B4-BE49-F238E27FC236}">
                <a16:creationId xmlns:a16="http://schemas.microsoft.com/office/drawing/2014/main" id="{D0878242-4C52-45C5-82D7-375C3A2F9007}"/>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4AAFEBE-1A63-46BA-8FEC-5A366F055247}"/>
              </a:ext>
            </a:extLst>
          </p:cNvPr>
          <p:cNvSpPr>
            <a:spLocks noGrp="1"/>
          </p:cNvSpPr>
          <p:nvPr>
            <p:ph type="sldNum" sz="quarter" idx="12"/>
          </p:nvPr>
        </p:nvSpPr>
        <p:spPr/>
        <p:txBody>
          <a:bodyPr/>
          <a:lstStyle/>
          <a:p>
            <a:r>
              <a:rPr lang="en-US" altLang="zh-TW" dirty="0"/>
              <a:t>71</a:t>
            </a:r>
            <a:endParaRPr lang="zh-TW" altLang="en-US" dirty="0"/>
          </a:p>
        </p:txBody>
      </p:sp>
    </p:spTree>
    <p:extLst>
      <p:ext uri="{BB962C8B-B14F-4D97-AF65-F5344CB8AC3E}">
        <p14:creationId xmlns:p14="http://schemas.microsoft.com/office/powerpoint/2010/main" val="3052812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F8ECD60F-D939-44A3-94E5-BEA29D34AA2B}"/>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12DD87E-3F20-4C3E-818E-FB636530A40F}"/>
              </a:ext>
            </a:extLst>
          </p:cNvPr>
          <p:cNvSpPr>
            <a:spLocks noGrp="1"/>
          </p:cNvSpPr>
          <p:nvPr>
            <p:ph type="sldNum" sz="quarter" idx="12"/>
          </p:nvPr>
        </p:nvSpPr>
        <p:spPr/>
        <p:txBody>
          <a:bodyPr/>
          <a:lstStyle/>
          <a:p>
            <a:r>
              <a:rPr lang="en-US" altLang="zh-TW" dirty="0"/>
              <a:t>72</a:t>
            </a:r>
            <a:endParaRPr lang="zh-TW" altLang="en-US" dirty="0"/>
          </a:p>
        </p:txBody>
      </p:sp>
      <p:pic>
        <p:nvPicPr>
          <p:cNvPr id="17" name="圖片 16"/>
          <p:cNvPicPr>
            <a:picLocks noChangeAspect="1"/>
          </p:cNvPicPr>
          <p:nvPr/>
        </p:nvPicPr>
        <p:blipFill>
          <a:blip r:embed="rId3"/>
          <a:stretch>
            <a:fillRect/>
          </a:stretch>
        </p:blipFill>
        <p:spPr>
          <a:xfrm>
            <a:off x="2406413" y="1987509"/>
            <a:ext cx="1624800" cy="1625600"/>
          </a:xfrm>
          <a:prstGeom prst="rect">
            <a:avLst/>
          </a:prstGeom>
        </p:spPr>
      </p:pic>
      <p:pic>
        <p:nvPicPr>
          <p:cNvPr id="18" name="圖片 17"/>
          <p:cNvPicPr>
            <a:picLocks noChangeAspect="1"/>
          </p:cNvPicPr>
          <p:nvPr/>
        </p:nvPicPr>
        <p:blipFill>
          <a:blip r:embed="rId4"/>
          <a:stretch>
            <a:fillRect/>
          </a:stretch>
        </p:blipFill>
        <p:spPr>
          <a:xfrm>
            <a:off x="5181862" y="2063709"/>
            <a:ext cx="1777125" cy="1473200"/>
          </a:xfrm>
          <a:prstGeom prst="rect">
            <a:avLst/>
          </a:prstGeom>
        </p:spPr>
      </p:pic>
      <p:pic>
        <p:nvPicPr>
          <p:cNvPr id="19" name="圖片 18"/>
          <p:cNvPicPr>
            <a:picLocks noChangeAspect="1"/>
          </p:cNvPicPr>
          <p:nvPr/>
        </p:nvPicPr>
        <p:blipFill>
          <a:blip r:embed="rId5"/>
          <a:stretch>
            <a:fillRect/>
          </a:stretch>
        </p:blipFill>
        <p:spPr>
          <a:xfrm>
            <a:off x="8109634" y="1987509"/>
            <a:ext cx="1635910" cy="1627200"/>
          </a:xfrm>
          <a:prstGeom prst="rect">
            <a:avLst/>
          </a:prstGeom>
        </p:spPr>
      </p:pic>
      <p:sp>
        <p:nvSpPr>
          <p:cNvPr id="13" name="直線圖說文字 2 (無框線) 12"/>
          <p:cNvSpPr/>
          <p:nvPr/>
        </p:nvSpPr>
        <p:spPr>
          <a:xfrm flipH="1">
            <a:off x="1576271" y="2033285"/>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21" name="直線圖說文字 2 (無框線) 20"/>
          <p:cNvSpPr/>
          <p:nvPr/>
        </p:nvSpPr>
        <p:spPr>
          <a:xfrm flipH="1">
            <a:off x="1614221" y="3292543"/>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22" name="直線圖說文字 2 (無框線) 21"/>
          <p:cNvSpPr/>
          <p:nvPr/>
        </p:nvSpPr>
        <p:spPr>
          <a:xfrm>
            <a:off x="7069937" y="2122833"/>
            <a:ext cx="862546" cy="244366"/>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3" name="直線圖說文字 2 (無框線) 22"/>
          <p:cNvSpPr/>
          <p:nvPr/>
        </p:nvSpPr>
        <p:spPr>
          <a:xfrm flipH="1">
            <a:off x="4126067" y="2519523"/>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4" name="直線圖說文字 2 (無框線) 23"/>
          <p:cNvSpPr/>
          <p:nvPr/>
        </p:nvSpPr>
        <p:spPr>
          <a:xfrm flipH="1">
            <a:off x="4369519" y="3487927"/>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5" name="直線圖說文字 2 (無框線) 24"/>
          <p:cNvSpPr/>
          <p:nvPr/>
        </p:nvSpPr>
        <p:spPr>
          <a:xfrm>
            <a:off x="9745544" y="2063710"/>
            <a:ext cx="862546"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6" name="直線圖說文字 2 (無框線) 25"/>
          <p:cNvSpPr/>
          <p:nvPr/>
        </p:nvSpPr>
        <p:spPr>
          <a:xfrm flipH="1">
            <a:off x="7295463" y="3077020"/>
            <a:ext cx="862546" cy="515247"/>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grpSp>
        <p:nvGrpSpPr>
          <p:cNvPr id="15" name="群組 14"/>
          <p:cNvGrpSpPr/>
          <p:nvPr/>
        </p:nvGrpSpPr>
        <p:grpSpPr>
          <a:xfrm>
            <a:off x="2122199" y="4469316"/>
            <a:ext cx="2193229" cy="2002778"/>
            <a:chOff x="598198" y="4469316"/>
            <a:chExt cx="2193229" cy="2002778"/>
          </a:xfrm>
        </p:grpSpPr>
        <p:pic>
          <p:nvPicPr>
            <p:cNvPr id="3" name="圖片 2"/>
            <p:cNvPicPr>
              <a:picLocks noChangeAspect="1"/>
            </p:cNvPicPr>
            <p:nvPr/>
          </p:nvPicPr>
          <p:blipFill>
            <a:blip r:embed="rId6"/>
            <a:stretch>
              <a:fillRect/>
            </a:stretch>
          </p:blipFill>
          <p:spPr>
            <a:xfrm>
              <a:off x="882413" y="4469316"/>
              <a:ext cx="1624800" cy="1625600"/>
            </a:xfrm>
            <a:prstGeom prst="rect">
              <a:avLst/>
            </a:prstGeom>
          </p:spPr>
        </p:pic>
        <p:sp>
          <p:nvSpPr>
            <p:cNvPr id="14" name="文字方塊 13"/>
            <p:cNvSpPr txBox="1"/>
            <p:nvPr/>
          </p:nvSpPr>
          <p:spPr>
            <a:xfrm>
              <a:off x="59819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16" name="群組 15"/>
          <p:cNvGrpSpPr/>
          <p:nvPr/>
        </p:nvGrpSpPr>
        <p:grpSpPr>
          <a:xfrm>
            <a:off x="4973809" y="4544716"/>
            <a:ext cx="2193229" cy="1927378"/>
            <a:chOff x="3449808" y="4544716"/>
            <a:chExt cx="2193229" cy="1927378"/>
          </a:xfrm>
        </p:grpSpPr>
        <p:pic>
          <p:nvPicPr>
            <p:cNvPr id="10" name="圖片 9"/>
            <p:cNvPicPr>
              <a:picLocks noChangeAspect="1"/>
            </p:cNvPicPr>
            <p:nvPr/>
          </p:nvPicPr>
          <p:blipFill>
            <a:blip r:embed="rId7"/>
            <a:stretch>
              <a:fillRect/>
            </a:stretch>
          </p:blipFill>
          <p:spPr>
            <a:xfrm>
              <a:off x="3657861" y="4544716"/>
              <a:ext cx="1777125" cy="1473200"/>
            </a:xfrm>
            <a:prstGeom prst="rect">
              <a:avLst/>
            </a:prstGeom>
          </p:spPr>
        </p:pic>
        <p:sp>
          <p:nvSpPr>
            <p:cNvPr id="28" name="文字方塊 27"/>
            <p:cNvSpPr txBox="1"/>
            <p:nvPr/>
          </p:nvSpPr>
          <p:spPr>
            <a:xfrm>
              <a:off x="344980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20" name="群組 19"/>
          <p:cNvGrpSpPr/>
          <p:nvPr/>
        </p:nvGrpSpPr>
        <p:grpSpPr>
          <a:xfrm>
            <a:off x="7825419" y="4467716"/>
            <a:ext cx="2193229" cy="2004378"/>
            <a:chOff x="6301418" y="4467716"/>
            <a:chExt cx="2193229" cy="2004378"/>
          </a:xfrm>
        </p:grpSpPr>
        <p:pic>
          <p:nvPicPr>
            <p:cNvPr id="12" name="圖片 11"/>
            <p:cNvPicPr>
              <a:picLocks noChangeAspect="1"/>
            </p:cNvPicPr>
            <p:nvPr/>
          </p:nvPicPr>
          <p:blipFill>
            <a:blip r:embed="rId8"/>
            <a:stretch>
              <a:fillRect/>
            </a:stretch>
          </p:blipFill>
          <p:spPr>
            <a:xfrm>
              <a:off x="6585634" y="4467716"/>
              <a:ext cx="1635910" cy="1627200"/>
            </a:xfrm>
            <a:prstGeom prst="rect">
              <a:avLst/>
            </a:prstGeom>
          </p:spPr>
        </p:pic>
        <p:sp>
          <p:nvSpPr>
            <p:cNvPr id="29" name="文字方塊 28"/>
            <p:cNvSpPr txBox="1"/>
            <p:nvPr/>
          </p:nvSpPr>
          <p:spPr>
            <a:xfrm>
              <a:off x="6301418" y="6164317"/>
              <a:ext cx="2193229" cy="307777"/>
            </a:xfrm>
            <a:prstGeom prst="rect">
              <a:avLst/>
            </a:prstGeom>
            <a:noFill/>
          </p:spPr>
          <p:txBody>
            <a:bodyPr wrap="none" rtlCol="0">
              <a:spAutoFit/>
            </a:bodyPr>
            <a:lstStyle/>
            <a:p>
              <a:r>
                <a:rPr lang="en-US" altLang="zh-TW" sz="1400" dirty="0"/>
                <a:t>Segmentation into 3 cluster</a:t>
              </a:r>
              <a:endParaRPr lang="zh-TW" altLang="en-US" sz="1400" dirty="0"/>
            </a:p>
          </p:txBody>
        </p:sp>
      </p:grpSp>
      <p:sp>
        <p:nvSpPr>
          <p:cNvPr id="34" name="直線圖說文字 2 (無框線) 33"/>
          <p:cNvSpPr/>
          <p:nvPr/>
        </p:nvSpPr>
        <p:spPr>
          <a:xfrm>
            <a:off x="9745544" y="3116820"/>
            <a:ext cx="862546" cy="244366"/>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Tree>
    <p:extLst>
      <p:ext uri="{BB962C8B-B14F-4D97-AF65-F5344CB8AC3E}">
        <p14:creationId xmlns:p14="http://schemas.microsoft.com/office/powerpoint/2010/main" val="13399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300"/>
                                        <p:tgtEl>
                                          <p:spTgt spid="16"/>
                                        </p:tgtEl>
                                      </p:cBhvr>
                                    </p:animEffect>
                                  </p:childTnLst>
                                </p:cTn>
                              </p:par>
                              <p:par>
                                <p:cTn id="11" presetID="10" presetClass="entr" presetSubtype="0" fill="hold" nodeType="withEffect">
                                  <p:stCondLst>
                                    <p:cond delay="4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51816DBD-0D0A-AD38-0831-F6ADC68D93B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34034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B708912-98F2-4B9E-B136-F79AD1C50BDC}"/>
              </a:ext>
            </a:extLst>
          </p:cNvPr>
          <p:cNvSpPr>
            <a:spLocks noGrp="1"/>
          </p:cNvSpPr>
          <p:nvPr>
            <p:ph type="sldNum" sz="quarter" idx="12"/>
          </p:nvPr>
        </p:nvSpPr>
        <p:spPr/>
        <p:txBody>
          <a:bodyPr/>
          <a:lstStyle/>
          <a:p>
            <a:r>
              <a:rPr lang="en-US" altLang="zh-TW" dirty="0"/>
              <a:t>73</a:t>
            </a:r>
            <a:endParaRPr lang="zh-TW" altLang="en-US" dirty="0"/>
          </a:p>
        </p:txBody>
      </p:sp>
      <p:sp>
        <p:nvSpPr>
          <p:cNvPr id="3" name="圓角矩形 129">
            <a:extLst>
              <a:ext uri="{FF2B5EF4-FFF2-40B4-BE49-F238E27FC236}">
                <a16:creationId xmlns:a16="http://schemas.microsoft.com/office/drawing/2014/main" id="{C3906089-FB7E-0DA4-9E74-3E938AB0F60A}"/>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4230201E-2CE7-8E1B-E12F-594CB72FA69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17140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p:cTn id="25"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7"/>
                                        </p:tgtEl>
                                        <p:attrNameLst>
                                          <p:attrName>ppt_y</p:attrName>
                                        </p:attrNameLst>
                                      </p:cBhvr>
                                      <p:tavLst>
                                        <p:tav tm="0">
                                          <p:val>
                                            <p:strVal val="#ppt_y"/>
                                          </p:val>
                                        </p:tav>
                                        <p:tav tm="100000">
                                          <p:val>
                                            <p:strVal val="#ppt_y"/>
                                          </p:val>
                                        </p:tav>
                                      </p:tavLst>
                                    </p:anim>
                                    <p:anim calcmode="lin" valueType="num">
                                      <p:cBhvr>
                                        <p:cTn id="27"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5"/>
                                        </p:tgtEl>
                                        <p:attrNameLst>
                                          <p:attrName>style.visibility</p:attrName>
                                        </p:attrNameLst>
                                      </p:cBhvr>
                                      <p:to>
                                        <p:strVal val="visible"/>
                                      </p:to>
                                    </p:set>
                                    <p:animEffect transition="in" filter="fade">
                                      <p:cBhvr>
                                        <p:cTn id="32" dur="300"/>
                                        <p:tgtEl>
                                          <p:spTgt spid="21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7"/>
                                        </p:tgtEl>
                                        <p:attrNameLst>
                                          <p:attrName>ppt_y</p:attrName>
                                        </p:attrNameLst>
                                      </p:cBhvr>
                                      <p:tavLst>
                                        <p:tav tm="0">
                                          <p:val>
                                            <p:strVal val="ppt_y"/>
                                          </p:val>
                                        </p:tav>
                                        <p:tav tm="100000">
                                          <p:val>
                                            <p:strVal val="ppt_y"/>
                                          </p:val>
                                        </p:tav>
                                      </p:tavLst>
                                    </p:anim>
                                    <p:anim calcmode="lin" valueType="num">
                                      <p:cBhvr>
                                        <p:cTn id="41"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7"/>
                                        </p:tgtEl>
                                      </p:cBhvr>
                                    </p:animEffect>
                                    <p:set>
                                      <p:cBhvr>
                                        <p:cTn id="44" dur="1" fill="hold">
                                          <p:stCondLst>
                                            <p:cond delay="199"/>
                                          </p:stCondLst>
                                        </p:cTn>
                                        <p:tgtEl>
                                          <p:spTgt spid="1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5"/>
                                        </p:tgtEl>
                                      </p:cBhvr>
                                    </p:animEffect>
                                    <p:set>
                                      <p:cBhvr>
                                        <p:cTn id="47" dur="1" fill="hold">
                                          <p:stCondLst>
                                            <p:cond delay="299"/>
                                          </p:stCondLst>
                                        </p:cTn>
                                        <p:tgtEl>
                                          <p:spTgt spid="21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24 -2.59259E-6 L 0.03776 -2.59259E-6 " pathEditMode="relative" rAng="0" ptsTypes="AA">
                                      <p:cBhvr>
                                        <p:cTn id="49" dur="700" fill="hold"/>
                                        <p:tgtEl>
                                          <p:spTgt spid="153"/>
                                        </p:tgtEl>
                                        <p:attrNameLst>
                                          <p:attrName>ppt_x</p:attrName>
                                          <p:attrName>ppt_y</p:attrName>
                                        </p:attrNameLst>
                                      </p:cBhvr>
                                      <p:rCtr x="250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p:cTn id="53"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8"/>
                                        </p:tgtEl>
                                        <p:attrNameLst>
                                          <p:attrName>ppt_y</p:attrName>
                                        </p:attrNameLst>
                                      </p:cBhvr>
                                      <p:tavLst>
                                        <p:tav tm="0">
                                          <p:val>
                                            <p:strVal val="#ppt_y"/>
                                          </p:val>
                                        </p:tav>
                                        <p:tav tm="100000">
                                          <p:val>
                                            <p:strVal val="#ppt_y"/>
                                          </p:val>
                                        </p:tav>
                                      </p:tavLst>
                                    </p:anim>
                                    <p:anim calcmode="lin" valueType="num">
                                      <p:cBhvr>
                                        <p:cTn id="55"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6"/>
                                        </p:tgtEl>
                                        <p:attrNameLst>
                                          <p:attrName>style.visibility</p:attrName>
                                        </p:attrNameLst>
                                      </p:cBhvr>
                                      <p:to>
                                        <p:strVal val="visible"/>
                                      </p:to>
                                    </p:set>
                                    <p:animEffect transition="in" filter="fade">
                                      <p:cBhvr>
                                        <p:cTn id="60" dur="300"/>
                                        <p:tgtEl>
                                          <p:spTgt spid="21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8"/>
                                        </p:tgtEl>
                                        <p:attrNameLst>
                                          <p:attrName>ppt_y</p:attrName>
                                        </p:attrNameLst>
                                      </p:cBhvr>
                                      <p:tavLst>
                                        <p:tav tm="0">
                                          <p:val>
                                            <p:strVal val="ppt_y"/>
                                          </p:val>
                                        </p:tav>
                                        <p:tav tm="100000">
                                          <p:val>
                                            <p:strVal val="ppt_y"/>
                                          </p:val>
                                        </p:tav>
                                      </p:tavLst>
                                    </p:anim>
                                    <p:anim calcmode="lin" valueType="num">
                                      <p:cBhvr>
                                        <p:cTn id="69"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8"/>
                                        </p:tgtEl>
                                      </p:cBhvr>
                                    </p:animEffect>
                                    <p:set>
                                      <p:cBhvr>
                                        <p:cTn id="72" dur="1" fill="hold">
                                          <p:stCondLst>
                                            <p:cond delay="199"/>
                                          </p:stCondLst>
                                        </p:cTn>
                                        <p:tgtEl>
                                          <p:spTgt spid="13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6"/>
                                        </p:tgtEl>
                                      </p:cBhvr>
                                    </p:animEffect>
                                    <p:set>
                                      <p:cBhvr>
                                        <p:cTn id="75" dur="1" fill="hold">
                                          <p:stCondLst>
                                            <p:cond delay="299"/>
                                          </p:stCondLst>
                                        </p:cTn>
                                        <p:tgtEl>
                                          <p:spTgt spid="21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5" grpId="0" animBg="1"/>
      <p:bldP spid="215" grpId="1" animBg="1"/>
      <p:bldP spid="216" grpId="0" animBg="1"/>
      <p:bldP spid="216" grpId="1" animBg="1"/>
      <p:bldP spid="153" grpId="0" animBg="1"/>
      <p:bldP spid="153" grpId="1" animBg="1"/>
      <p:bldP spid="153" grpId="2" animBg="1"/>
      <p:bldP spid="137" grpId="0" animBg="1"/>
      <p:bldP spid="137" grpId="1" animBg="1"/>
      <p:bldP spid="137" grpId="2" animBg="1"/>
      <p:bldP spid="138" grpId="0" animBg="1"/>
      <p:bldP spid="138" grpId="1" animBg="1"/>
      <p:bldP spid="138" grpId="2" animBg="1"/>
      <p:bldP spid="3" grpId="0" animBg="1"/>
      <p:bldP spid="3" grpId="1" animBg="1"/>
      <p:bldP spid="4" grpId="0" animBg="1"/>
      <p:bldP spid="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65698"/>
            <a:ext cx="8058150" cy="3365978"/>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Some researchers conceive of texture not in terms of spatial frequency but in terms of edgeness per unit area.</a:t>
            </a:r>
          </a:p>
        </p:txBody>
      </p:sp>
      <p:sp>
        <p:nvSpPr>
          <p:cNvPr id="2" name="投影片編號版面配置區 1">
            <a:extLst>
              <a:ext uri="{FF2B5EF4-FFF2-40B4-BE49-F238E27FC236}">
                <a16:creationId xmlns:a16="http://schemas.microsoft.com/office/drawing/2014/main" id="{DAD5CDA1-8B52-475F-AE23-5747B4DEA36C}"/>
              </a:ext>
            </a:extLst>
          </p:cNvPr>
          <p:cNvSpPr>
            <a:spLocks noGrp="1"/>
          </p:cNvSpPr>
          <p:nvPr>
            <p:ph type="sldNum" sz="quarter" idx="12"/>
          </p:nvPr>
        </p:nvSpPr>
        <p:spPr/>
        <p:txBody>
          <a:bodyPr/>
          <a:lstStyle/>
          <a:p>
            <a:r>
              <a:rPr lang="en-US" altLang="zh-TW" dirty="0"/>
              <a:t>74</a:t>
            </a:r>
            <a:endParaRPr lang="zh-TW" altLang="en-US" dirty="0"/>
          </a:p>
        </p:txBody>
      </p:sp>
    </p:spTree>
    <p:extLst>
      <p:ext uri="{BB962C8B-B14F-4D97-AF65-F5344CB8AC3E}">
        <p14:creationId xmlns:p14="http://schemas.microsoft.com/office/powerpoint/2010/main" val="3581751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790218" y="1765698"/>
            <a:ext cx="8715736" cy="3072906"/>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Edge Density and Direction</a:t>
            </a:r>
          </a:p>
          <a:p>
            <a:pPr lvl="1" indent="-360000">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Use an edge detector as the first step in texture analysis.</a:t>
            </a:r>
          </a:p>
          <a:p>
            <a:pPr lvl="1" indent="-360000">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The number of edge pixels in a fixed-size region tells us how busy that region is.</a:t>
            </a:r>
          </a:p>
          <a:p>
            <a:pPr lvl="1" indent="-360000">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The direction of the edges also help characterize the texture.</a:t>
            </a:r>
          </a:p>
        </p:txBody>
      </p:sp>
      <p:sp>
        <p:nvSpPr>
          <p:cNvPr id="2" name="投影片編號版面配置區 1">
            <a:extLst>
              <a:ext uri="{FF2B5EF4-FFF2-40B4-BE49-F238E27FC236}">
                <a16:creationId xmlns:a16="http://schemas.microsoft.com/office/drawing/2014/main" id="{9D501016-6895-408B-AB2D-E04A70328C66}"/>
              </a:ext>
            </a:extLst>
          </p:cNvPr>
          <p:cNvSpPr>
            <a:spLocks noGrp="1"/>
          </p:cNvSpPr>
          <p:nvPr>
            <p:ph type="sldNum" sz="quarter" idx="12"/>
          </p:nvPr>
        </p:nvSpPr>
        <p:spPr/>
        <p:txBody>
          <a:bodyPr/>
          <a:lstStyle/>
          <a:p>
            <a:r>
              <a:rPr lang="en-US" altLang="zh-TW" dirty="0"/>
              <a:t>75</a:t>
            </a:r>
            <a:endParaRPr lang="zh-TW" altLang="en-US" dirty="0"/>
          </a:p>
        </p:txBody>
      </p:sp>
    </p:spTree>
    <p:extLst>
      <p:ext uri="{BB962C8B-B14F-4D97-AF65-F5344CB8AC3E}">
        <p14:creationId xmlns:p14="http://schemas.microsoft.com/office/powerpoint/2010/main" val="4180074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8"/>
                <a:ext cx="8058150" cy="4709912"/>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Edge per unit area:</a:t>
                </a:r>
                <a:endParaRPr lang="en-US" altLang="zh-TW" sz="3200" dirty="0">
                  <a:latin typeface="Times New Roman" panose="02020603050405020304" pitchFamily="18" charset="0"/>
                  <a:cs typeface="Times New Roman" panose="02020603050405020304" pitchFamily="18" charset="0"/>
                </a:endParaRPr>
              </a:p>
              <a:p>
                <a:endParaRPr lang="en-US" altLang="zh-TW" sz="800" dirty="0">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𝑒𝑑𝑔𝑒𝑛𝑒𝑠𝑠</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𝑝</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𝑔𝑟𝑎𝑑𝑖𝑒𝑛𝑡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d>
                                    <m:dPr>
                                      <m:ctrlPr>
                                        <a:rPr lang="en-US" altLang="zh-TW" i="1">
                                          <a:latin typeface="Cambria Math" panose="02040503050406030204" pitchFamily="18" charset="0"/>
                                        </a:rPr>
                                      </m:ctrlPr>
                                    </m:dPr>
                                    <m:e>
                                      <m:r>
                                        <a:rPr lang="en-US" altLang="zh-TW" i="1">
                                          <a:latin typeface="Cambria Math" panose="02040503050406030204" pitchFamily="18" charset="0"/>
                                        </a:rPr>
                                        <m:t>𝑝</m:t>
                                      </m:r>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𝑡h𝑟𝑒𝑠h𝑜𝑙𝑑</m:t>
                                  </m:r>
                                </m:e>
                              </m:d>
                            </m:e>
                          </m:d>
                        </m:num>
                        <m:den>
                          <m:r>
                            <a:rPr lang="en-US" altLang="zh-TW" b="0" i="1" smtClean="0">
                              <a:latin typeface="Cambria Math" panose="02040503050406030204" pitchFamily="18" charset="0"/>
                              <a:ea typeface="Cambria Math" panose="02040503050406030204" pitchFamily="18" charset="0"/>
                            </a:rPr>
                            <m:t>𝑁</m:t>
                          </m:r>
                        </m:den>
                      </m:f>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a:t>
                </a:r>
                <a14:m>
                  <m:oMath xmlns:m="http://schemas.openxmlformats.org/officeDocument/2006/math">
                    <m:r>
                      <a:rPr lang="en-US" altLang="zh-TW" i="1" dirty="0"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is the size of the image region being analyzed</a:t>
                </a:r>
              </a:p>
              <a:p>
                <a:pPr marL="457200" lvl="1"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Histogram of edge magnitude and direction for a region </a:t>
                </a:r>
                <a:r>
                  <a:rPr lang="en-US" altLang="zh-TW" sz="3200" b="1" i="1" dirty="0">
                    <a:latin typeface="Times New Roman" panose="02020603050405020304" pitchFamily="18" charset="0"/>
                    <a:cs typeface="Times New Roman" panose="02020603050405020304" pitchFamily="18" charset="0"/>
                  </a:rPr>
                  <a:t>R</a:t>
                </a:r>
                <a:r>
                  <a:rPr lang="en-US" altLang="zh-TW" sz="3200" b="1" dirty="0">
                    <a:latin typeface="Times New Roman" panose="02020603050405020304" pitchFamily="18" charset="0"/>
                    <a:cs typeface="Times New Roman" panose="02020603050405020304" pitchFamily="18" charset="0"/>
                  </a:rPr>
                  <a:t>:</a:t>
                </a:r>
              </a:p>
              <a:p>
                <a:pPr marL="0" indent="0">
                  <a:buNone/>
                </a:pPr>
                <a:endParaRPr lang="en-US" altLang="zh-TW" sz="800" dirty="0">
                  <a:solidFill>
                    <a:srgbClr val="FF0000"/>
                  </a:solidFill>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𝑚𝑎𝑔𝑑𝑖𝑟</m:t>
                          </m:r>
                        </m:sub>
                      </m:sSub>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𝑚𝑎𝑔𝑛𝑖𝑡𝑢𝑑𝑒</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𝑑𝑖𝑟𝑒𝑐𝑡𝑖𝑜𝑛</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e>
                      </m:d>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these are the normalized histograms of gradient magnitudes and gradient directions, respectively.</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8"/>
                <a:ext cx="8058150" cy="4709912"/>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3604722-5C21-4C3A-BE64-D743D0F4300B}"/>
              </a:ext>
            </a:extLst>
          </p:cNvPr>
          <p:cNvSpPr>
            <a:spLocks noGrp="1"/>
          </p:cNvSpPr>
          <p:nvPr>
            <p:ph type="sldNum" sz="quarter" idx="12"/>
          </p:nvPr>
        </p:nvSpPr>
        <p:spPr/>
        <p:txBody>
          <a:bodyPr/>
          <a:lstStyle/>
          <a:p>
            <a:r>
              <a:rPr lang="en-US" altLang="zh-TW" dirty="0"/>
              <a:t>76</a:t>
            </a:r>
            <a:endParaRPr lang="zh-TW" altLang="en-US" dirty="0"/>
          </a:p>
        </p:txBody>
      </p:sp>
    </p:spTree>
    <p:extLst>
      <p:ext uri="{BB962C8B-B14F-4D97-AF65-F5344CB8AC3E}">
        <p14:creationId xmlns:p14="http://schemas.microsoft.com/office/powerpoint/2010/main" val="1313942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C78F58A-43EE-42C2-B088-4BED7991D1D5}"/>
              </a:ext>
            </a:extLst>
          </p:cNvPr>
          <p:cNvSpPr>
            <a:spLocks noGrp="1"/>
          </p:cNvSpPr>
          <p:nvPr>
            <p:ph type="sldNum" sz="quarter" idx="12"/>
          </p:nvPr>
        </p:nvSpPr>
        <p:spPr/>
        <p:txBody>
          <a:bodyPr/>
          <a:lstStyle/>
          <a:p>
            <a:r>
              <a:rPr lang="en-US" altLang="zh-TW" dirty="0"/>
              <a:t>77</a:t>
            </a:r>
            <a:endParaRPr lang="zh-TW" altLang="en-US" dirty="0"/>
          </a:p>
        </p:txBody>
      </p:sp>
      <p:grpSp>
        <p:nvGrpSpPr>
          <p:cNvPr id="5" name="群組 4"/>
          <p:cNvGrpSpPr/>
          <p:nvPr/>
        </p:nvGrpSpPr>
        <p:grpSpPr>
          <a:xfrm>
            <a:off x="3277302" y="2061713"/>
            <a:ext cx="2259105" cy="2909030"/>
            <a:chOff x="678657" y="2061713"/>
            <a:chExt cx="2259105" cy="2909030"/>
          </a:xfrm>
        </p:grpSpPr>
        <p:pic>
          <p:nvPicPr>
            <p:cNvPr id="10" name="內容版面配置區 7"/>
            <p:cNvPicPr>
              <a:picLocks noChangeAspect="1"/>
            </p:cNvPicPr>
            <p:nvPr/>
          </p:nvPicPr>
          <p:blipFill rotWithShape="1">
            <a:blip r:embed="rId3"/>
            <a:srcRect l="1293" t="21975" r="70063" b="18872"/>
            <a:stretch/>
          </p:blipFill>
          <p:spPr>
            <a:xfrm>
              <a:off x="678657" y="2523379"/>
              <a:ext cx="2259105" cy="2447364"/>
            </a:xfrm>
            <a:prstGeom prst="rect">
              <a:avLst/>
            </a:prstGeom>
          </p:spPr>
        </p:pic>
        <p:sp>
          <p:nvSpPr>
            <p:cNvPr id="4" name="文字方塊 3"/>
            <p:cNvSpPr txBox="1"/>
            <p:nvPr/>
          </p:nvSpPr>
          <p:spPr>
            <a:xfrm>
              <a:off x="810660" y="2061713"/>
              <a:ext cx="1995098" cy="461665"/>
            </a:xfrm>
            <a:prstGeom prst="rect">
              <a:avLst/>
            </a:prstGeom>
            <a:noFill/>
          </p:spPr>
          <p:txBody>
            <a:bodyPr wrap="none" rtlCol="0">
              <a:spAutoFit/>
            </a:bodyPr>
            <a:lstStyle/>
            <a:p>
              <a:r>
                <a:rPr lang="en-US" altLang="zh-TW" sz="2400" dirty="0"/>
                <a:t>Original Image</a:t>
              </a:r>
              <a:endParaRPr lang="zh-TW" altLang="en-US" sz="2400" dirty="0"/>
            </a:p>
          </p:txBody>
        </p:sp>
      </p:grpSp>
      <mc:AlternateContent xmlns:mc="http://schemas.openxmlformats.org/markup-compatibility/2006" xmlns:a14="http://schemas.microsoft.com/office/drawing/2010/main">
        <mc:Choice Requires="a14">
          <p:sp>
            <p:nvSpPr>
              <p:cNvPr id="14" name="文字方塊 13"/>
              <p:cNvSpPr txBox="1"/>
              <p:nvPr/>
            </p:nvSpPr>
            <p:spPr>
              <a:xfrm>
                <a:off x="6321948" y="5092995"/>
                <a:ext cx="2789510" cy="861070"/>
              </a:xfrm>
              <a:prstGeom prst="rect">
                <a:avLst/>
              </a:prstGeom>
              <a:noFill/>
            </p:spPr>
            <p:txBody>
              <a:bodyPr wrap="square" rtlCol="0">
                <a:spAutoFit/>
              </a:bodyPr>
              <a:lstStyle/>
              <a:p>
                <a:pPr algn="ctr"/>
                <a:r>
                  <a:rPr lang="en-US" altLang="zh-TW" sz="2400" dirty="0"/>
                  <a:t>Different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𝐹</m:t>
                        </m:r>
                      </m:e>
                      <m:sub>
                        <m:r>
                          <a:rPr lang="en-US" altLang="zh-TW" sz="2400" i="1">
                            <a:latin typeface="Cambria Math" panose="02040503050406030204" pitchFamily="18" charset="0"/>
                          </a:rPr>
                          <m:t>𝑒𝑑𝑔𝑒𝑛𝑒𝑠𝑠</m:t>
                        </m:r>
                      </m:sub>
                    </m:sSub>
                  </m:oMath>
                </a14:m>
                <a:r>
                  <a:rPr lang="zh-TW" altLang="en-US" sz="2400" dirty="0"/>
                  <a:t> </a:t>
                </a:r>
                <a:r>
                  <a:rPr lang="en-US" altLang="zh-TW" sz="2400" dirty="0"/>
                  <a:t>for different region</a:t>
                </a:r>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321948" y="5092995"/>
                <a:ext cx="2789510" cy="861070"/>
              </a:xfrm>
              <a:prstGeom prst="rect">
                <a:avLst/>
              </a:prstGeom>
              <a:blipFill>
                <a:blip r:embed="rId4"/>
                <a:stretch>
                  <a:fillRect t="-4930" b="-14789"/>
                </a:stretch>
              </a:blipFill>
            </p:spPr>
            <p:txBody>
              <a:bodyPr/>
              <a:lstStyle/>
              <a:p>
                <a:r>
                  <a:rPr lang="zh-TW" altLang="en-US">
                    <a:noFill/>
                  </a:rPr>
                  <a:t> </a:t>
                </a:r>
              </a:p>
            </p:txBody>
          </p:sp>
        </mc:Fallback>
      </mc:AlternateContent>
      <p:grpSp>
        <p:nvGrpSpPr>
          <p:cNvPr id="6" name="群組 5"/>
          <p:cNvGrpSpPr/>
          <p:nvPr/>
        </p:nvGrpSpPr>
        <p:grpSpPr>
          <a:xfrm>
            <a:off x="6681280" y="1689552"/>
            <a:ext cx="2071991" cy="3246607"/>
            <a:chOff x="6324599" y="1689551"/>
            <a:chExt cx="2071991" cy="3246607"/>
          </a:xfrm>
        </p:grpSpPr>
        <p:sp>
          <p:nvSpPr>
            <p:cNvPr id="13" name="文字方塊 12"/>
            <p:cNvSpPr txBox="1"/>
            <p:nvPr/>
          </p:nvSpPr>
          <p:spPr>
            <a:xfrm>
              <a:off x="6487074" y="1689551"/>
              <a:ext cx="1745898" cy="830997"/>
            </a:xfrm>
            <a:prstGeom prst="rect">
              <a:avLst/>
            </a:prstGeom>
            <a:noFill/>
          </p:spPr>
          <p:txBody>
            <a:bodyPr wrap="square" rtlCol="0">
              <a:spAutoFit/>
            </a:bodyPr>
            <a:lstStyle/>
            <a:p>
              <a:pPr algn="ctr"/>
              <a:r>
                <a:rPr lang="en-US" altLang="zh-TW" sz="2400" dirty="0"/>
                <a:t>Threshold Edge Image</a:t>
              </a:r>
              <a:endParaRPr lang="zh-TW" altLang="en-US" sz="2400" dirty="0"/>
            </a:p>
          </p:txBody>
        </p:sp>
        <p:pic>
          <p:nvPicPr>
            <p:cNvPr id="16" name="內容版面配置區 7"/>
            <p:cNvPicPr>
              <a:picLocks noChangeAspect="1"/>
            </p:cNvPicPr>
            <p:nvPr/>
          </p:nvPicPr>
          <p:blipFill rotWithShape="1">
            <a:blip r:embed="rId5"/>
            <a:srcRect l="72676" t="22998" r="1051" b="19519"/>
            <a:stretch/>
          </p:blipFill>
          <p:spPr>
            <a:xfrm>
              <a:off x="6324599" y="2557960"/>
              <a:ext cx="2071991" cy="2378198"/>
            </a:xfrm>
            <a:prstGeom prst="rect">
              <a:avLst/>
            </a:prstGeom>
          </p:spPr>
        </p:pic>
      </p:grpSp>
    </p:spTree>
    <p:extLst>
      <p:ext uri="{BB962C8B-B14F-4D97-AF65-F5344CB8AC3E}">
        <p14:creationId xmlns:p14="http://schemas.microsoft.com/office/powerpoint/2010/main" val="3169851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78</a:t>
            </a:r>
            <a:endParaRPr lang="zh-TW" altLang="en-US" dirty="0"/>
          </a:p>
        </p:txBody>
      </p:sp>
    </p:spTree>
    <p:extLst>
      <p:ext uri="{BB962C8B-B14F-4D97-AF65-F5344CB8AC3E}">
        <p14:creationId xmlns:p14="http://schemas.microsoft.com/office/powerpoint/2010/main" val="172970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normAutofit/>
          </a:bodyPr>
          <a:lstStyle/>
          <a:p>
            <a:pPr algn="ctr"/>
            <a:r>
              <a:rPr lang="en-US" altLang="zh-TW" dirty="0">
                <a:latin typeface="Times New Roman" panose="02020603050405020304" pitchFamily="18" charset="0"/>
                <a:cs typeface="Times New Roman" panose="02020603050405020304" pitchFamily="18" charset="0"/>
              </a:rPr>
              <a:t>“Texel” and “Texture Primitive”</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743A7FBB-E351-47EA-8EE0-A0CF37B7408C}"/>
              </a:ext>
            </a:extLst>
          </p:cNvPr>
          <p:cNvSpPr>
            <a:spLocks noGrp="1"/>
          </p:cNvSpPr>
          <p:nvPr>
            <p:ph type="sldNum" sz="quarter" idx="12"/>
          </p:nvPr>
        </p:nvSpPr>
        <p:spPr/>
        <p:txBody>
          <a:bodyPr/>
          <a:lstStyle/>
          <a:p>
            <a:r>
              <a:rPr lang="en-US" altLang="zh-TW" dirty="0"/>
              <a:t>7</a:t>
            </a:r>
            <a:endParaRPr lang="zh-TW" altLang="en-US" dirty="0"/>
          </a:p>
        </p:txBody>
      </p:sp>
    </p:spTree>
    <p:extLst>
      <p:ext uri="{BB962C8B-B14F-4D97-AF65-F5344CB8AC3E}">
        <p14:creationId xmlns:p14="http://schemas.microsoft.com/office/powerpoint/2010/main" val="61164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127">
            <a:extLst>
              <a:ext uri="{FF2B5EF4-FFF2-40B4-BE49-F238E27FC236}">
                <a16:creationId xmlns:a16="http://schemas.microsoft.com/office/drawing/2014/main" id="{C86A0235-863E-A654-5D71-408FC7518A85}"/>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80343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847EB89-76C6-4217-A9D6-82A74D25AA6B}"/>
              </a:ext>
            </a:extLst>
          </p:cNvPr>
          <p:cNvSpPr>
            <a:spLocks noGrp="1"/>
          </p:cNvSpPr>
          <p:nvPr>
            <p:ph type="sldNum" sz="quarter" idx="12"/>
          </p:nvPr>
        </p:nvSpPr>
        <p:spPr/>
        <p:txBody>
          <a:bodyPr/>
          <a:lstStyle/>
          <a:p>
            <a:r>
              <a:rPr lang="en-US" altLang="zh-TW" dirty="0"/>
              <a:t>79</a:t>
            </a:r>
            <a:endParaRPr lang="zh-TW" altLang="en-US" dirty="0"/>
          </a:p>
        </p:txBody>
      </p:sp>
      <p:sp>
        <p:nvSpPr>
          <p:cNvPr id="7" name="圓角矩形 129">
            <a:extLst>
              <a:ext uri="{FF2B5EF4-FFF2-40B4-BE49-F238E27FC236}">
                <a16:creationId xmlns:a16="http://schemas.microsoft.com/office/drawing/2014/main" id="{591A0221-5DE5-78F7-35F3-3ECF3CA02B33}"/>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8" name="圓角矩形 128">
            <a:extLst>
              <a:ext uri="{FF2B5EF4-FFF2-40B4-BE49-F238E27FC236}">
                <a16:creationId xmlns:a16="http://schemas.microsoft.com/office/drawing/2014/main" id="{C64697CB-2610-0504-BE1A-4CF268C47810}"/>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40624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p:cTn id="25"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8"/>
                                        </p:tgtEl>
                                        <p:attrNameLst>
                                          <p:attrName>ppt_y</p:attrName>
                                        </p:attrNameLst>
                                      </p:cBhvr>
                                      <p:tavLst>
                                        <p:tav tm="0">
                                          <p:val>
                                            <p:strVal val="#ppt_y"/>
                                          </p:val>
                                        </p:tav>
                                        <p:tav tm="100000">
                                          <p:val>
                                            <p:strVal val="#ppt_y"/>
                                          </p:val>
                                        </p:tav>
                                      </p:tavLst>
                                    </p:anim>
                                    <p:anim calcmode="lin" valueType="num">
                                      <p:cBhvr>
                                        <p:cTn id="27"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6"/>
                                        </p:tgtEl>
                                        <p:attrNameLst>
                                          <p:attrName>style.visibility</p:attrName>
                                        </p:attrNameLst>
                                      </p:cBhvr>
                                      <p:to>
                                        <p:strVal val="visible"/>
                                      </p:to>
                                    </p:set>
                                    <p:animEffect transition="in" filter="fade">
                                      <p:cBhvr>
                                        <p:cTn id="32" dur="300"/>
                                        <p:tgtEl>
                                          <p:spTgt spid="21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8"/>
                                        </p:tgtEl>
                                        <p:attrNameLst>
                                          <p:attrName>ppt_y</p:attrName>
                                        </p:attrNameLst>
                                      </p:cBhvr>
                                      <p:tavLst>
                                        <p:tav tm="0">
                                          <p:val>
                                            <p:strVal val="ppt_y"/>
                                          </p:val>
                                        </p:tav>
                                        <p:tav tm="100000">
                                          <p:val>
                                            <p:strVal val="ppt_y"/>
                                          </p:val>
                                        </p:tav>
                                      </p:tavLst>
                                    </p:anim>
                                    <p:anim calcmode="lin" valueType="num">
                                      <p:cBhvr>
                                        <p:cTn id="41"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8"/>
                                        </p:tgtEl>
                                      </p:cBhvr>
                                    </p:animEffect>
                                    <p:set>
                                      <p:cBhvr>
                                        <p:cTn id="44" dur="1" fill="hold">
                                          <p:stCondLst>
                                            <p:cond delay="199"/>
                                          </p:stCondLst>
                                        </p:cTn>
                                        <p:tgtEl>
                                          <p:spTgt spid="13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6"/>
                                        </p:tgtEl>
                                      </p:cBhvr>
                                    </p:animEffect>
                                    <p:set>
                                      <p:cBhvr>
                                        <p:cTn id="47" dur="1" fill="hold">
                                          <p:stCondLst>
                                            <p:cond delay="299"/>
                                          </p:stCondLst>
                                        </p:cTn>
                                        <p:tgtEl>
                                          <p:spTgt spid="21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46 -2.59259E-6 L 0.03698 -2.59259E-6 " pathEditMode="relative" rAng="0" ptsTypes="AA">
                                      <p:cBhvr>
                                        <p:cTn id="49" dur="700" fill="hold"/>
                                        <p:tgtEl>
                                          <p:spTgt spid="153"/>
                                        </p:tgtEl>
                                        <p:attrNameLst>
                                          <p:attrName>ppt_x</p:attrName>
                                          <p:attrName>ppt_y</p:attrName>
                                        </p:attrNameLst>
                                      </p:cBhvr>
                                      <p:rCtr x="2422"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9"/>
                                        </p:tgtEl>
                                        <p:attrNameLst>
                                          <p:attrName>style.visibility</p:attrName>
                                        </p:attrNameLst>
                                      </p:cBhvr>
                                      <p:to>
                                        <p:strVal val="visible"/>
                                      </p:to>
                                    </p:set>
                                    <p:anim calcmode="lin" valueType="num">
                                      <p:cBhvr>
                                        <p:cTn id="53"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9"/>
                                        </p:tgtEl>
                                        <p:attrNameLst>
                                          <p:attrName>ppt_y</p:attrName>
                                        </p:attrNameLst>
                                      </p:cBhvr>
                                      <p:tavLst>
                                        <p:tav tm="0">
                                          <p:val>
                                            <p:strVal val="#ppt_y"/>
                                          </p:val>
                                        </p:tav>
                                        <p:tav tm="100000">
                                          <p:val>
                                            <p:strVal val="#ppt_y"/>
                                          </p:val>
                                        </p:tav>
                                      </p:tavLst>
                                    </p:anim>
                                    <p:anim calcmode="lin" valueType="num">
                                      <p:cBhvr>
                                        <p:cTn id="55"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fade">
                                      <p:cBhvr>
                                        <p:cTn id="60" dur="300"/>
                                        <p:tgtEl>
                                          <p:spTgt spid="21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9"/>
                                        </p:tgtEl>
                                        <p:attrNameLst>
                                          <p:attrName>ppt_y</p:attrName>
                                        </p:attrNameLst>
                                      </p:cBhvr>
                                      <p:tavLst>
                                        <p:tav tm="0">
                                          <p:val>
                                            <p:strVal val="ppt_y"/>
                                          </p:val>
                                        </p:tav>
                                        <p:tav tm="100000">
                                          <p:val>
                                            <p:strVal val="ppt_y"/>
                                          </p:val>
                                        </p:tav>
                                      </p:tavLst>
                                    </p:anim>
                                    <p:anim calcmode="lin" valueType="num">
                                      <p:cBhvr>
                                        <p:cTn id="69"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9"/>
                                        </p:tgtEl>
                                      </p:cBhvr>
                                    </p:animEffect>
                                    <p:set>
                                      <p:cBhvr>
                                        <p:cTn id="72" dur="1" fill="hold">
                                          <p:stCondLst>
                                            <p:cond delay="199"/>
                                          </p:stCondLst>
                                        </p:cTn>
                                        <p:tgtEl>
                                          <p:spTgt spid="1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7"/>
                                        </p:tgtEl>
                                      </p:cBhvr>
                                    </p:animEffect>
                                    <p:set>
                                      <p:cBhvr>
                                        <p:cTn id="75" dur="1" fill="hold">
                                          <p:stCondLst>
                                            <p:cond delay="299"/>
                                          </p:stCondLst>
                                        </p:cTn>
                                        <p:tgtEl>
                                          <p:spTgt spid="21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16" grpId="0" animBg="1"/>
      <p:bldP spid="216" grpId="1" animBg="1"/>
      <p:bldP spid="217" grpId="0" animBg="1"/>
      <p:bldP spid="217" grpId="1" animBg="1"/>
      <p:bldP spid="153" grpId="0" animBg="1"/>
      <p:bldP spid="153" grpId="1" animBg="1"/>
      <p:bldP spid="153" grpId="2" animBg="1"/>
      <p:bldP spid="138" grpId="0" animBg="1"/>
      <p:bldP spid="138" grpId="1" animBg="1"/>
      <p:bldP spid="138" grpId="2" animBg="1"/>
      <p:bldP spid="139" grpId="0" animBg="1"/>
      <p:bldP spid="139" grpId="1" animBg="1"/>
      <p:bldP spid="139" grpId="2" animBg="1"/>
      <p:bldP spid="7" grpId="0" animBg="1"/>
      <p:bldP spid="7" grpId="1" animBg="1"/>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755495" y="1777421"/>
            <a:ext cx="8727310" cy="2887324"/>
          </a:xfrm>
        </p:spPr>
        <p:txBody>
          <a:bodyPr numCol="1">
            <a:noAutofit/>
          </a:bodyPr>
          <a:lstStyle/>
          <a:p>
            <a:r>
              <a:rPr lang="en-US" altLang="zh-TW" sz="2800" dirty="0">
                <a:latin typeface="Times New Roman" panose="02020603050405020304" pitchFamily="18" charset="0"/>
                <a:ea typeface="Tahoma" panose="020B0604030504040204" pitchFamily="34" charset="0"/>
                <a:cs typeface="Times New Roman" panose="02020603050405020304" pitchFamily="18" charset="0"/>
              </a:rPr>
              <a:t>Divide the texture into mutually exclusive neighborhoods</a:t>
            </a:r>
          </a:p>
          <a:p>
            <a:endParaRPr lang="en-US" altLang="zh-TW" sz="2800" dirty="0">
              <a:latin typeface="Times New Roman" panose="02020603050405020304" pitchFamily="18" charset="0"/>
              <a:ea typeface="Tahoma" panose="020B0604030504040204" pitchFamily="34" charset="0"/>
              <a:cs typeface="Times New Roman" panose="02020603050405020304" pitchFamily="18" charset="0"/>
            </a:endParaRPr>
          </a:p>
          <a:p>
            <a:r>
              <a:rPr lang="en-US" altLang="zh-TW" sz="2800" dirty="0">
                <a:latin typeface="Times New Roman" panose="02020603050405020304" pitchFamily="18" charset="0"/>
                <a:ea typeface="Tahoma" panose="020B0604030504040204" pitchFamily="34" charset="0"/>
                <a:cs typeface="Times New Roman" panose="02020603050405020304" pitchFamily="18" charset="0"/>
              </a:rPr>
              <a:t>A sloped plane fit to the gray levels is performed for each neighborhood</a:t>
            </a:r>
          </a:p>
        </p:txBody>
      </p:sp>
      <p:sp>
        <p:nvSpPr>
          <p:cNvPr id="4" name="投影片編號版面配置區 3">
            <a:extLst>
              <a:ext uri="{FF2B5EF4-FFF2-40B4-BE49-F238E27FC236}">
                <a16:creationId xmlns:a16="http://schemas.microsoft.com/office/drawing/2014/main" id="{36515417-002D-46D1-876D-FBC7CB564F30}"/>
              </a:ext>
            </a:extLst>
          </p:cNvPr>
          <p:cNvSpPr>
            <a:spLocks noGrp="1"/>
          </p:cNvSpPr>
          <p:nvPr>
            <p:ph type="sldNum" sz="quarter" idx="12"/>
          </p:nvPr>
        </p:nvSpPr>
        <p:spPr/>
        <p:txBody>
          <a:bodyPr/>
          <a:lstStyle/>
          <a:p>
            <a:r>
              <a:rPr lang="en-US" altLang="zh-TW" dirty="0"/>
              <a:t>80</a:t>
            </a:r>
            <a:endParaRPr lang="zh-TW" altLang="en-US" dirty="0"/>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t>Graphical representation of the dispersion of a group of unit surface normal vectors for a patch of gray level intensity surface.</a:t>
            </a:r>
            <a:endParaRPr lang="zh-TW" altLang="en-US" dirty="0"/>
          </a:p>
        </p:txBody>
      </p:sp>
    </p:spTree>
    <p:extLst>
      <p:ext uri="{BB962C8B-B14F-4D97-AF65-F5344CB8AC3E}">
        <p14:creationId xmlns:p14="http://schemas.microsoft.com/office/powerpoint/2010/main" val="2200734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1609427"/>
                <a:ext cx="8058150" cy="3614164"/>
              </a:xfrm>
            </p:spPr>
            <p:txBody>
              <a:bodyPr numCol="1">
                <a:normAutofit/>
              </a:bodyPr>
              <a:lstStyle/>
              <a:p>
                <a:r>
                  <a:rPr lang="en-US" altLang="zh-TW" sz="3000" dirty="0">
                    <a:latin typeface="Times New Roman" panose="02020603050405020304" pitchFamily="18" charset="0"/>
                    <a:cs typeface="Times New Roman" panose="02020603050405020304" pitchFamily="18" charset="0"/>
                  </a:rPr>
                  <a:t>Using relative coordinate system whose origin is the center of the neighborhood, one can model the gray level in the neighbor with:</a:t>
                </a:r>
              </a:p>
              <a:p>
                <a:endParaRPr lang="en-US" altLang="zh-TW" sz="9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𝐼</m:t>
                      </m:r>
                      <m:d>
                        <m:dPr>
                          <m:ctrlPr>
                            <a:rPr lang="en-US" altLang="zh-TW" i="1">
                              <a:latin typeface="Cambria Math" panose="02040503050406030204" pitchFamily="18" charset="0"/>
                            </a:rPr>
                          </m:ctrlPr>
                        </m:dPr>
                        <m:e>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𝑐</m:t>
                          </m:r>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𝑟</m:t>
                      </m:r>
                      <m:r>
                        <a:rPr lang="en-US" altLang="zh-TW" i="1">
                          <a:latin typeface="Cambria Math" panose="02040503050406030204" pitchFamily="18" charset="0"/>
                        </a:rPr>
                        <m:t>+</m:t>
                      </m:r>
                      <m:r>
                        <a:rPr lang="zh-TW" altLang="en-US" i="1">
                          <a:latin typeface="Cambria Math" panose="02040503050406030204" pitchFamily="18" charset="0"/>
                        </a:rPr>
                        <m:t>𝛽</m:t>
                      </m:r>
                      <m:r>
                        <a:rPr lang="en-US" altLang="zh-TW" i="1">
                          <a:latin typeface="Cambria Math" panose="02040503050406030204" pitchFamily="18" charset="0"/>
                        </a:rPr>
                        <m:t>𝑐</m:t>
                      </m:r>
                      <m:r>
                        <a:rPr lang="en-US" altLang="zh-TW" i="1">
                          <a:latin typeface="Cambria Math" panose="02040503050406030204" pitchFamily="18" charset="0"/>
                        </a:rPr>
                        <m:t>+</m:t>
                      </m:r>
                      <m:r>
                        <a:rPr lang="zh-TW" altLang="en-US" i="1">
                          <a:latin typeface="Cambria Math" panose="02040503050406030204" pitchFamily="18" charset="0"/>
                        </a:rPr>
                        <m:t>𝛾</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11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𝑙</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𝑖</m:t>
                                    </m:r>
                                  </m:sub>
                                </m:sSub>
                              </m:e>
                            </m:mr>
                          </m:m>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+1</m:t>
                              </m:r>
                            </m:e>
                          </m:rad>
                        </m:den>
                      </m:f>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mr>
                            <m:mr>
                              <m:e>
                                <m:r>
                                  <a:rPr lang="en-US" altLang="zh-TW" i="1">
                                    <a:latin typeface="Cambria Math" panose="02040503050406030204" pitchFamily="18" charset="0"/>
                                  </a:rPr>
                                  <m:t>−1</m:t>
                                </m:r>
                              </m:e>
                            </m:mr>
                          </m:m>
                        </m:e>
                      </m:d>
                    </m:oMath>
                  </m:oMathPara>
                </a14:m>
                <a:endParaRPr lang="en-US" altLang="zh-TW"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1609427"/>
                <a:ext cx="8058150" cy="3614164"/>
              </a:xfr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CDB3AA2B-68BA-4A84-AF19-76248A07F73F}"/>
              </a:ext>
            </a:extLst>
          </p:cNvPr>
          <p:cNvSpPr>
            <a:spLocks noGrp="1"/>
          </p:cNvSpPr>
          <p:nvPr>
            <p:ph type="sldNum" sz="quarter" idx="12"/>
          </p:nvPr>
        </p:nvSpPr>
        <p:spPr/>
        <p:txBody>
          <a:bodyPr/>
          <a:lstStyle/>
          <a:p>
            <a:r>
              <a:rPr lang="en-US" altLang="zh-TW" dirty="0"/>
              <a:t>81</a:t>
            </a:r>
            <a:endParaRPr lang="zh-TW" altLang="en-US" dirty="0"/>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5640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848092" y="1765699"/>
            <a:ext cx="8623139" cy="216899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For smooth texture, the coefficients are close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rough texture, the coefficients are quite apart</a:t>
            </a:r>
          </a:p>
          <a:p>
            <a:endParaRPr lang="en-US" altLang="zh-TW" sz="3000" dirty="0">
              <a:latin typeface="Times New Roman" panose="02020603050405020304" pitchFamily="18" charset="0"/>
              <a:cs typeface="Times New Roman" panose="02020603050405020304" pitchFamily="18" charset="0"/>
            </a:endParaRPr>
          </a:p>
          <a:p>
            <a:endParaRPr lang="en-US" altLang="zh-TW" sz="9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7032ABF-20F4-4BE6-B4EC-2C7DC4A89C4B}"/>
              </a:ext>
            </a:extLst>
          </p:cNvPr>
          <p:cNvSpPr>
            <a:spLocks noGrp="1"/>
          </p:cNvSpPr>
          <p:nvPr>
            <p:ph type="sldNum" sz="quarter" idx="12"/>
          </p:nvPr>
        </p:nvSpPr>
        <p:spPr/>
        <p:txBody>
          <a:bodyPr/>
          <a:lstStyle/>
          <a:p>
            <a:r>
              <a:rPr lang="en-US" altLang="zh-TW" dirty="0"/>
              <a:t>82</a:t>
            </a:r>
            <a:endParaRPr lang="zh-TW" altLang="en-US" dirty="0"/>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1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8C8E3D28-4614-B64A-8AF9-D20E82641A44}"/>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2468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BA22806-509B-4DE1-B29B-CE1400A85357}"/>
              </a:ext>
            </a:extLst>
          </p:cNvPr>
          <p:cNvSpPr>
            <a:spLocks noGrp="1"/>
          </p:cNvSpPr>
          <p:nvPr>
            <p:ph type="sldNum" sz="quarter" idx="12"/>
          </p:nvPr>
        </p:nvSpPr>
        <p:spPr/>
        <p:txBody>
          <a:bodyPr/>
          <a:lstStyle/>
          <a:p>
            <a:r>
              <a:rPr lang="en-US" altLang="zh-TW" dirty="0"/>
              <a:t>83</a:t>
            </a:r>
            <a:endParaRPr lang="zh-TW" altLang="en-US" dirty="0"/>
          </a:p>
        </p:txBody>
      </p:sp>
      <p:sp>
        <p:nvSpPr>
          <p:cNvPr id="3" name="圓角矩形 129">
            <a:extLst>
              <a:ext uri="{FF2B5EF4-FFF2-40B4-BE49-F238E27FC236}">
                <a16:creationId xmlns:a16="http://schemas.microsoft.com/office/drawing/2014/main" id="{84242D8A-0815-A158-D158-7411DA434B51}"/>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37B7C7B6-8D49-53A8-74C9-5AD4CFBDCFB2}"/>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2661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p:cTn id="25"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9"/>
                                        </p:tgtEl>
                                        <p:attrNameLst>
                                          <p:attrName>ppt_y</p:attrName>
                                        </p:attrNameLst>
                                      </p:cBhvr>
                                      <p:tavLst>
                                        <p:tav tm="0">
                                          <p:val>
                                            <p:strVal val="#ppt_y"/>
                                          </p:val>
                                        </p:tav>
                                        <p:tav tm="100000">
                                          <p:val>
                                            <p:strVal val="#ppt_y"/>
                                          </p:val>
                                        </p:tav>
                                      </p:tavLst>
                                    </p:anim>
                                    <p:anim calcmode="lin" valueType="num">
                                      <p:cBhvr>
                                        <p:cTn id="27"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300"/>
                                        <p:tgtEl>
                                          <p:spTgt spid="217"/>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9"/>
                                        </p:tgtEl>
                                        <p:attrNameLst>
                                          <p:attrName>ppt_y</p:attrName>
                                        </p:attrNameLst>
                                      </p:cBhvr>
                                      <p:tavLst>
                                        <p:tav tm="0">
                                          <p:val>
                                            <p:strVal val="ppt_y"/>
                                          </p:val>
                                        </p:tav>
                                        <p:tav tm="100000">
                                          <p:val>
                                            <p:strVal val="ppt_y"/>
                                          </p:val>
                                        </p:tav>
                                      </p:tavLst>
                                    </p:anim>
                                    <p:anim calcmode="lin" valueType="num">
                                      <p:cBhvr>
                                        <p:cTn id="41"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9"/>
                                        </p:tgtEl>
                                      </p:cBhvr>
                                    </p:animEffect>
                                    <p:set>
                                      <p:cBhvr>
                                        <p:cTn id="44" dur="1" fill="hold">
                                          <p:stCondLst>
                                            <p:cond delay="199"/>
                                          </p:stCondLst>
                                        </p:cTn>
                                        <p:tgtEl>
                                          <p:spTgt spid="13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7"/>
                                        </p:tgtEl>
                                      </p:cBhvr>
                                    </p:animEffect>
                                    <p:set>
                                      <p:cBhvr>
                                        <p:cTn id="47" dur="1" fill="hold">
                                          <p:stCondLst>
                                            <p:cond delay="299"/>
                                          </p:stCondLst>
                                        </p:cTn>
                                        <p:tgtEl>
                                          <p:spTgt spid="217"/>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24 -2.59259E-6 L 0.03672 -2.59259E-6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0"/>
                                        </p:tgtEl>
                                        <p:attrNameLst>
                                          <p:attrName>style.visibility</p:attrName>
                                        </p:attrNameLst>
                                      </p:cBhvr>
                                      <p:to>
                                        <p:strVal val="visible"/>
                                      </p:to>
                                    </p:set>
                                    <p:anim calcmode="lin" valueType="num">
                                      <p:cBhvr>
                                        <p:cTn id="53"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0"/>
                                        </p:tgtEl>
                                        <p:attrNameLst>
                                          <p:attrName>ppt_y</p:attrName>
                                        </p:attrNameLst>
                                      </p:cBhvr>
                                      <p:tavLst>
                                        <p:tav tm="0">
                                          <p:val>
                                            <p:strVal val="#ppt_y"/>
                                          </p:val>
                                        </p:tav>
                                        <p:tav tm="100000">
                                          <p:val>
                                            <p:strVal val="#ppt_y"/>
                                          </p:val>
                                        </p:tav>
                                      </p:tavLst>
                                    </p:anim>
                                    <p:anim calcmode="lin" valueType="num">
                                      <p:cBhvr>
                                        <p:cTn id="55"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300"/>
                                        <p:tgtEl>
                                          <p:spTgt spid="218"/>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0"/>
                                        </p:tgtEl>
                                        <p:attrNameLst>
                                          <p:attrName>ppt_y</p:attrName>
                                        </p:attrNameLst>
                                      </p:cBhvr>
                                      <p:tavLst>
                                        <p:tav tm="0">
                                          <p:val>
                                            <p:strVal val="ppt_y"/>
                                          </p:val>
                                        </p:tav>
                                        <p:tav tm="100000">
                                          <p:val>
                                            <p:strVal val="ppt_y"/>
                                          </p:val>
                                        </p:tav>
                                      </p:tavLst>
                                    </p:anim>
                                    <p:anim calcmode="lin" valueType="num">
                                      <p:cBhvr>
                                        <p:cTn id="69"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0"/>
                                        </p:tgtEl>
                                      </p:cBhvr>
                                    </p:animEffect>
                                    <p:set>
                                      <p:cBhvr>
                                        <p:cTn id="72" dur="1" fill="hold">
                                          <p:stCondLst>
                                            <p:cond delay="199"/>
                                          </p:stCondLst>
                                        </p:cTn>
                                        <p:tgtEl>
                                          <p:spTgt spid="14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8"/>
                                        </p:tgtEl>
                                      </p:cBhvr>
                                    </p:animEffect>
                                    <p:set>
                                      <p:cBhvr>
                                        <p:cTn id="75" dur="1" fill="hold">
                                          <p:stCondLst>
                                            <p:cond delay="299"/>
                                          </p:stCondLst>
                                        </p:cTn>
                                        <p:tgtEl>
                                          <p:spTgt spid="218"/>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7" grpId="0" animBg="1"/>
      <p:bldP spid="217" grpId="1" animBg="1"/>
      <p:bldP spid="218" grpId="0" animBg="1"/>
      <p:bldP spid="218" grpId="1" animBg="1"/>
      <p:bldP spid="153" grpId="0" animBg="1"/>
      <p:bldP spid="153" grpId="1" animBg="1"/>
      <p:bldP spid="153" grpId="2" animBg="1"/>
      <p:bldP spid="139" grpId="0" animBg="1"/>
      <p:bldP spid="139" grpId="1" animBg="1"/>
      <p:bldP spid="139" grpId="2" animBg="1"/>
      <p:bldP spid="140" grpId="0" animBg="1"/>
      <p:bldP spid="140" grpId="1" animBg="1"/>
      <p:bldP spid="140" grpId="2" animBg="1"/>
      <p:bldP spid="3" grpId="0" animBg="1"/>
      <p:bldP spid="3" grpId="1" animBg="1"/>
      <p:bldP spid="4" grpId="0" animBg="1"/>
      <p:bldP spid="4"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65698"/>
            <a:ext cx="8058150" cy="4727176"/>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Count the number of relative extrema per unit area for a texture measure</a:t>
            </a:r>
          </a:p>
          <a:p>
            <a:endParaRPr lang="en-US" altLang="zh-TW" sz="32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Relative extrema:</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minimum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maximum</a:t>
            </a:r>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8B4EC37-A184-4170-9134-EC3B0C7F53A7}"/>
              </a:ext>
            </a:extLst>
          </p:cNvPr>
          <p:cNvSpPr>
            <a:spLocks noGrp="1"/>
          </p:cNvSpPr>
          <p:nvPr>
            <p:ph type="sldNum" sz="quarter" idx="12"/>
          </p:nvPr>
        </p:nvSpPr>
        <p:spPr/>
        <p:txBody>
          <a:bodyPr/>
          <a:lstStyle/>
          <a:p>
            <a:r>
              <a:rPr lang="en-US" altLang="zh-TW" dirty="0"/>
              <a:t>84</a:t>
            </a:r>
            <a:endParaRPr lang="zh-TW" altLang="en-US" dirty="0"/>
          </a:p>
        </p:txBody>
      </p:sp>
    </p:spTree>
    <p:extLst>
      <p:ext uri="{BB962C8B-B14F-4D97-AF65-F5344CB8AC3E}">
        <p14:creationId xmlns:p14="http://schemas.microsoft.com/office/powerpoint/2010/main" val="2330712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628172" y="1765698"/>
                <a:ext cx="9039828" cy="4912894"/>
              </a:xfrm>
            </p:spPr>
            <p:txBody>
              <a:bodyPr numCol="1">
                <a:normAutofit/>
              </a:bodyPr>
              <a:lstStyle/>
              <a:p>
                <a:r>
                  <a:rPr lang="en-US" altLang="zh-TW" sz="2400" b="1" dirty="0">
                    <a:latin typeface="Times New Roman" panose="02020603050405020304" pitchFamily="18" charset="0"/>
                    <a:cs typeface="Times New Roman" panose="02020603050405020304" pitchFamily="18" charset="0"/>
                  </a:rPr>
                  <a:t>Relative minimum:</a:t>
                </a:r>
              </a:p>
              <a:p>
                <a:pPr marL="0" indent="0">
                  <a:buNone/>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𝑖</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𝑎𝑛𝑑</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e>
                      </m:d>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a:p>
                <a:r>
                  <a:rPr lang="en-US" altLang="zh-TW" sz="2400" b="1" dirty="0">
                    <a:latin typeface="Times New Roman" panose="02020603050405020304" pitchFamily="18" charset="0"/>
                    <a:cs typeface="Times New Roman" panose="02020603050405020304" pitchFamily="18" charset="0"/>
                  </a:rPr>
                  <a:t>Relative maximum:</a:t>
                </a: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𝑔</m:t>
                      </m:r>
                      <m:d>
                        <m:dPr>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e>
                      </m:d>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𝑎𝑛𝑑</m:t>
                      </m:r>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Pixels in a constant run: both minimum and maximum</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628172" y="1765698"/>
                <a:ext cx="9039828" cy="4912894"/>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ACAAA00F-411D-483A-BEB3-3463E276D209}"/>
              </a:ext>
            </a:extLst>
          </p:cNvPr>
          <p:cNvSpPr>
            <a:spLocks noGrp="1"/>
          </p:cNvSpPr>
          <p:nvPr>
            <p:ph type="sldNum" sz="quarter" idx="12"/>
          </p:nvPr>
        </p:nvSpPr>
        <p:spPr/>
        <p:txBody>
          <a:bodyPr/>
          <a:lstStyle/>
          <a:p>
            <a:r>
              <a:rPr lang="en-US" altLang="zh-TW" dirty="0"/>
              <a:t>85</a:t>
            </a:r>
            <a:endParaRPr lang="zh-TW" altLang="en-US" dirty="0"/>
          </a:p>
        </p:txBody>
      </p:sp>
    </p:spTree>
    <p:extLst>
      <p:ext uri="{BB962C8B-B14F-4D97-AF65-F5344CB8AC3E}">
        <p14:creationId xmlns:p14="http://schemas.microsoft.com/office/powerpoint/2010/main" val="7102307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6904E7F-D765-4939-A25C-09C6217DA2FC}"/>
              </a:ext>
            </a:extLst>
          </p:cNvPr>
          <p:cNvSpPr>
            <a:spLocks noGrp="1"/>
          </p:cNvSpPr>
          <p:nvPr>
            <p:ph type="sldNum" sz="quarter" idx="12"/>
          </p:nvPr>
        </p:nvSpPr>
        <p:spPr/>
        <p:txBody>
          <a:bodyPr/>
          <a:lstStyle/>
          <a:p>
            <a:r>
              <a:rPr lang="en-US" altLang="zh-TW" dirty="0"/>
              <a:t>86</a:t>
            </a:r>
            <a:endParaRPr lang="zh-TW" altLang="en-US" dirty="0"/>
          </a:p>
        </p:txBody>
      </p:sp>
      <p:graphicFrame>
        <p:nvGraphicFramePr>
          <p:cNvPr id="8" name="表格 7"/>
          <p:cNvGraphicFramePr>
            <a:graphicFrameLocks noGrp="1"/>
          </p:cNvGraphicFramePr>
          <p:nvPr/>
        </p:nvGraphicFramePr>
        <p:xfrm>
          <a:off x="2085353" y="2486017"/>
          <a:ext cx="7706360" cy="12192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gridCol w="208280">
                  <a:extLst>
                    <a:ext uri="{9D8B030D-6E8A-4147-A177-3AD203B41FA5}">
                      <a16:colId xmlns:a16="http://schemas.microsoft.com/office/drawing/2014/main" val="20014"/>
                    </a:ext>
                  </a:extLst>
                </a:gridCol>
                <a:gridCol w="208280">
                  <a:extLst>
                    <a:ext uri="{9D8B030D-6E8A-4147-A177-3AD203B41FA5}">
                      <a16:colId xmlns:a16="http://schemas.microsoft.com/office/drawing/2014/main" val="20015"/>
                    </a:ext>
                  </a:extLst>
                </a:gridCol>
                <a:gridCol w="208280">
                  <a:extLst>
                    <a:ext uri="{9D8B030D-6E8A-4147-A177-3AD203B41FA5}">
                      <a16:colId xmlns:a16="http://schemas.microsoft.com/office/drawing/2014/main" val="20016"/>
                    </a:ext>
                  </a:extLst>
                </a:gridCol>
                <a:gridCol w="208280">
                  <a:extLst>
                    <a:ext uri="{9D8B030D-6E8A-4147-A177-3AD203B41FA5}">
                      <a16:colId xmlns:a16="http://schemas.microsoft.com/office/drawing/2014/main" val="20017"/>
                    </a:ext>
                  </a:extLst>
                </a:gridCol>
                <a:gridCol w="208280">
                  <a:extLst>
                    <a:ext uri="{9D8B030D-6E8A-4147-A177-3AD203B41FA5}">
                      <a16:colId xmlns:a16="http://schemas.microsoft.com/office/drawing/2014/main" val="20018"/>
                    </a:ext>
                  </a:extLst>
                </a:gridCol>
                <a:gridCol w="208280">
                  <a:extLst>
                    <a:ext uri="{9D8B030D-6E8A-4147-A177-3AD203B41FA5}">
                      <a16:colId xmlns:a16="http://schemas.microsoft.com/office/drawing/2014/main" val="20019"/>
                    </a:ext>
                  </a:extLst>
                </a:gridCol>
                <a:gridCol w="208280">
                  <a:extLst>
                    <a:ext uri="{9D8B030D-6E8A-4147-A177-3AD203B41FA5}">
                      <a16:colId xmlns:a16="http://schemas.microsoft.com/office/drawing/2014/main" val="20020"/>
                    </a:ext>
                  </a:extLst>
                </a:gridCol>
                <a:gridCol w="208280">
                  <a:extLst>
                    <a:ext uri="{9D8B030D-6E8A-4147-A177-3AD203B41FA5}">
                      <a16:colId xmlns:a16="http://schemas.microsoft.com/office/drawing/2014/main" val="20021"/>
                    </a:ext>
                  </a:extLst>
                </a:gridCol>
                <a:gridCol w="208280">
                  <a:extLst>
                    <a:ext uri="{9D8B030D-6E8A-4147-A177-3AD203B41FA5}">
                      <a16:colId xmlns:a16="http://schemas.microsoft.com/office/drawing/2014/main" val="20022"/>
                    </a:ext>
                  </a:extLst>
                </a:gridCol>
                <a:gridCol w="208280">
                  <a:extLst>
                    <a:ext uri="{9D8B030D-6E8A-4147-A177-3AD203B41FA5}">
                      <a16:colId xmlns:a16="http://schemas.microsoft.com/office/drawing/2014/main" val="20023"/>
                    </a:ext>
                  </a:extLst>
                </a:gridCol>
                <a:gridCol w="208280">
                  <a:extLst>
                    <a:ext uri="{9D8B030D-6E8A-4147-A177-3AD203B41FA5}">
                      <a16:colId xmlns:a16="http://schemas.microsoft.com/office/drawing/2014/main" val="20024"/>
                    </a:ext>
                  </a:extLst>
                </a:gridCol>
                <a:gridCol w="208280">
                  <a:extLst>
                    <a:ext uri="{9D8B030D-6E8A-4147-A177-3AD203B41FA5}">
                      <a16:colId xmlns:a16="http://schemas.microsoft.com/office/drawing/2014/main" val="20025"/>
                    </a:ext>
                  </a:extLst>
                </a:gridCol>
                <a:gridCol w="208280">
                  <a:extLst>
                    <a:ext uri="{9D8B030D-6E8A-4147-A177-3AD203B41FA5}">
                      <a16:colId xmlns:a16="http://schemas.microsoft.com/office/drawing/2014/main" val="20026"/>
                    </a:ext>
                  </a:extLst>
                </a:gridCol>
                <a:gridCol w="208280">
                  <a:extLst>
                    <a:ext uri="{9D8B030D-6E8A-4147-A177-3AD203B41FA5}">
                      <a16:colId xmlns:a16="http://schemas.microsoft.com/office/drawing/2014/main" val="20027"/>
                    </a:ext>
                  </a:extLst>
                </a:gridCol>
                <a:gridCol w="208280">
                  <a:extLst>
                    <a:ext uri="{9D8B030D-6E8A-4147-A177-3AD203B41FA5}">
                      <a16:colId xmlns:a16="http://schemas.microsoft.com/office/drawing/2014/main" val="20028"/>
                    </a:ext>
                  </a:extLst>
                </a:gridCol>
                <a:gridCol w="208280">
                  <a:extLst>
                    <a:ext uri="{9D8B030D-6E8A-4147-A177-3AD203B41FA5}">
                      <a16:colId xmlns:a16="http://schemas.microsoft.com/office/drawing/2014/main" val="20029"/>
                    </a:ext>
                  </a:extLst>
                </a:gridCol>
                <a:gridCol w="208280">
                  <a:extLst>
                    <a:ext uri="{9D8B030D-6E8A-4147-A177-3AD203B41FA5}">
                      <a16:colId xmlns:a16="http://schemas.microsoft.com/office/drawing/2014/main" val="20030"/>
                    </a:ext>
                  </a:extLst>
                </a:gridCol>
                <a:gridCol w="208280">
                  <a:extLst>
                    <a:ext uri="{9D8B030D-6E8A-4147-A177-3AD203B41FA5}">
                      <a16:colId xmlns:a16="http://schemas.microsoft.com/office/drawing/2014/main" val="20031"/>
                    </a:ext>
                  </a:extLst>
                </a:gridCol>
                <a:gridCol w="208280">
                  <a:extLst>
                    <a:ext uri="{9D8B030D-6E8A-4147-A177-3AD203B41FA5}">
                      <a16:colId xmlns:a16="http://schemas.microsoft.com/office/drawing/2014/main" val="20032"/>
                    </a:ext>
                  </a:extLst>
                </a:gridCol>
                <a:gridCol w="208280">
                  <a:extLst>
                    <a:ext uri="{9D8B030D-6E8A-4147-A177-3AD203B41FA5}">
                      <a16:colId xmlns:a16="http://schemas.microsoft.com/office/drawing/2014/main" val="20033"/>
                    </a:ext>
                  </a:extLst>
                </a:gridCol>
                <a:gridCol w="208280">
                  <a:extLst>
                    <a:ext uri="{9D8B030D-6E8A-4147-A177-3AD203B41FA5}">
                      <a16:colId xmlns:a16="http://schemas.microsoft.com/office/drawing/2014/main" val="20034"/>
                    </a:ext>
                  </a:extLst>
                </a:gridCol>
                <a:gridCol w="208280">
                  <a:extLst>
                    <a:ext uri="{9D8B030D-6E8A-4147-A177-3AD203B41FA5}">
                      <a16:colId xmlns:a16="http://schemas.microsoft.com/office/drawing/2014/main" val="20035"/>
                    </a:ext>
                  </a:extLst>
                </a:gridCol>
                <a:gridCol w="208280">
                  <a:extLst>
                    <a:ext uri="{9D8B030D-6E8A-4147-A177-3AD203B41FA5}">
                      <a16:colId xmlns:a16="http://schemas.microsoft.com/office/drawing/2014/main" val="20036"/>
                    </a:ext>
                  </a:extLst>
                </a:gridCol>
              </a:tblGrid>
              <a:tr h="118811">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0"/>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1"/>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2"/>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3"/>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4"/>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5"/>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6"/>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7"/>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8"/>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手繪多邊形 8"/>
          <p:cNvSpPr/>
          <p:nvPr/>
        </p:nvSpPr>
        <p:spPr>
          <a:xfrm>
            <a:off x="2291821" y="2464332"/>
            <a:ext cx="7489371" cy="1120298"/>
          </a:xfrm>
          <a:custGeom>
            <a:avLst/>
            <a:gdLst>
              <a:gd name="connsiteX0" fmla="*/ 0 w 7489371"/>
              <a:gd name="connsiteY0" fmla="*/ 993586 h 1120298"/>
              <a:gd name="connsiteX1" fmla="*/ 413657 w 7489371"/>
              <a:gd name="connsiteY1" fmla="*/ 144500 h 1120298"/>
              <a:gd name="connsiteX2" fmla="*/ 620485 w 7489371"/>
              <a:gd name="connsiteY2" fmla="*/ 873843 h 1120298"/>
              <a:gd name="connsiteX3" fmla="*/ 1045028 w 7489371"/>
              <a:gd name="connsiteY3" fmla="*/ 24757 h 1120298"/>
              <a:gd name="connsiteX4" fmla="*/ 1458685 w 7489371"/>
              <a:gd name="connsiteY4" fmla="*/ 743214 h 1120298"/>
              <a:gd name="connsiteX5" fmla="*/ 1872343 w 7489371"/>
              <a:gd name="connsiteY5" fmla="*/ 144500 h 1120298"/>
              <a:gd name="connsiteX6" fmla="*/ 2275114 w 7489371"/>
              <a:gd name="connsiteY6" fmla="*/ 993586 h 1120298"/>
              <a:gd name="connsiteX7" fmla="*/ 2492828 w 7489371"/>
              <a:gd name="connsiteY7" fmla="*/ 275129 h 1120298"/>
              <a:gd name="connsiteX8" fmla="*/ 2710543 w 7489371"/>
              <a:gd name="connsiteY8" fmla="*/ 623472 h 1120298"/>
              <a:gd name="connsiteX9" fmla="*/ 3124200 w 7489371"/>
              <a:gd name="connsiteY9" fmla="*/ 24757 h 1120298"/>
              <a:gd name="connsiteX10" fmla="*/ 3331028 w 7489371"/>
              <a:gd name="connsiteY10" fmla="*/ 754100 h 1120298"/>
              <a:gd name="connsiteX11" fmla="*/ 3537857 w 7489371"/>
              <a:gd name="connsiteY11" fmla="*/ 993586 h 1120298"/>
              <a:gd name="connsiteX12" fmla="*/ 3962400 w 7489371"/>
              <a:gd name="connsiteY12" fmla="*/ 133614 h 1120298"/>
              <a:gd name="connsiteX13" fmla="*/ 4376057 w 7489371"/>
              <a:gd name="connsiteY13" fmla="*/ 754100 h 1120298"/>
              <a:gd name="connsiteX14" fmla="*/ 4582885 w 7489371"/>
              <a:gd name="connsiteY14" fmla="*/ 383986 h 1120298"/>
              <a:gd name="connsiteX15" fmla="*/ 4789714 w 7489371"/>
              <a:gd name="connsiteY15" fmla="*/ 24757 h 1120298"/>
              <a:gd name="connsiteX16" fmla="*/ 5203371 w 7489371"/>
              <a:gd name="connsiteY16" fmla="*/ 1113329 h 1120298"/>
              <a:gd name="connsiteX17" fmla="*/ 5617028 w 7489371"/>
              <a:gd name="connsiteY17" fmla="*/ 514614 h 1120298"/>
              <a:gd name="connsiteX18" fmla="*/ 5834743 w 7489371"/>
              <a:gd name="connsiteY18" fmla="*/ 1004472 h 1120298"/>
              <a:gd name="connsiteX19" fmla="*/ 6248400 w 7489371"/>
              <a:gd name="connsiteY19" fmla="*/ 144500 h 1120298"/>
              <a:gd name="connsiteX20" fmla="*/ 6662057 w 7489371"/>
              <a:gd name="connsiteY20" fmla="*/ 623472 h 1120298"/>
              <a:gd name="connsiteX21" fmla="*/ 6868885 w 7489371"/>
              <a:gd name="connsiteY21" fmla="*/ 144500 h 1120298"/>
              <a:gd name="connsiteX22" fmla="*/ 7293428 w 7489371"/>
              <a:gd name="connsiteY22" fmla="*/ 993586 h 1120298"/>
              <a:gd name="connsiteX23" fmla="*/ 7489371 w 7489371"/>
              <a:gd name="connsiteY23" fmla="*/ 754100 h 112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9371" h="1120298">
                <a:moveTo>
                  <a:pt x="0" y="993586"/>
                </a:moveTo>
                <a:cubicBezTo>
                  <a:pt x="155121" y="579021"/>
                  <a:pt x="310243" y="164457"/>
                  <a:pt x="413657" y="144500"/>
                </a:cubicBezTo>
                <a:cubicBezTo>
                  <a:pt x="517071" y="124543"/>
                  <a:pt x="515257" y="893800"/>
                  <a:pt x="620485" y="873843"/>
                </a:cubicBezTo>
                <a:cubicBezTo>
                  <a:pt x="725714" y="853886"/>
                  <a:pt x="905328" y="46528"/>
                  <a:pt x="1045028" y="24757"/>
                </a:cubicBezTo>
                <a:cubicBezTo>
                  <a:pt x="1184728" y="2986"/>
                  <a:pt x="1320799" y="723257"/>
                  <a:pt x="1458685" y="743214"/>
                </a:cubicBezTo>
                <a:cubicBezTo>
                  <a:pt x="1596571" y="763171"/>
                  <a:pt x="1736271" y="102771"/>
                  <a:pt x="1872343" y="144500"/>
                </a:cubicBezTo>
                <a:cubicBezTo>
                  <a:pt x="2008415" y="186229"/>
                  <a:pt x="2171700" y="971814"/>
                  <a:pt x="2275114" y="993586"/>
                </a:cubicBezTo>
                <a:cubicBezTo>
                  <a:pt x="2378528" y="1015358"/>
                  <a:pt x="2420257" y="336815"/>
                  <a:pt x="2492828" y="275129"/>
                </a:cubicBezTo>
                <a:cubicBezTo>
                  <a:pt x="2565399" y="213443"/>
                  <a:pt x="2605314" y="665201"/>
                  <a:pt x="2710543" y="623472"/>
                </a:cubicBezTo>
                <a:cubicBezTo>
                  <a:pt x="2815772" y="581743"/>
                  <a:pt x="3020786" y="2986"/>
                  <a:pt x="3124200" y="24757"/>
                </a:cubicBezTo>
                <a:cubicBezTo>
                  <a:pt x="3227614" y="46528"/>
                  <a:pt x="3262085" y="592628"/>
                  <a:pt x="3331028" y="754100"/>
                </a:cubicBezTo>
                <a:cubicBezTo>
                  <a:pt x="3399971" y="915572"/>
                  <a:pt x="3432628" y="1097000"/>
                  <a:pt x="3537857" y="993586"/>
                </a:cubicBezTo>
                <a:cubicBezTo>
                  <a:pt x="3643086" y="890172"/>
                  <a:pt x="3822700" y="173528"/>
                  <a:pt x="3962400" y="133614"/>
                </a:cubicBezTo>
                <a:cubicBezTo>
                  <a:pt x="4102100" y="93700"/>
                  <a:pt x="4272643" y="712371"/>
                  <a:pt x="4376057" y="754100"/>
                </a:cubicBezTo>
                <a:cubicBezTo>
                  <a:pt x="4479471" y="795829"/>
                  <a:pt x="4513942" y="505543"/>
                  <a:pt x="4582885" y="383986"/>
                </a:cubicBezTo>
                <a:cubicBezTo>
                  <a:pt x="4651828" y="262429"/>
                  <a:pt x="4686300" y="-96800"/>
                  <a:pt x="4789714" y="24757"/>
                </a:cubicBezTo>
                <a:cubicBezTo>
                  <a:pt x="4893128" y="146314"/>
                  <a:pt x="5065485" y="1031686"/>
                  <a:pt x="5203371" y="1113329"/>
                </a:cubicBezTo>
                <a:cubicBezTo>
                  <a:pt x="5341257" y="1194972"/>
                  <a:pt x="5511799" y="532757"/>
                  <a:pt x="5617028" y="514614"/>
                </a:cubicBezTo>
                <a:cubicBezTo>
                  <a:pt x="5722257" y="496471"/>
                  <a:pt x="5729514" y="1066158"/>
                  <a:pt x="5834743" y="1004472"/>
                </a:cubicBezTo>
                <a:cubicBezTo>
                  <a:pt x="5939972" y="942786"/>
                  <a:pt x="6110514" y="208000"/>
                  <a:pt x="6248400" y="144500"/>
                </a:cubicBezTo>
                <a:cubicBezTo>
                  <a:pt x="6386286" y="81000"/>
                  <a:pt x="6558643" y="623472"/>
                  <a:pt x="6662057" y="623472"/>
                </a:cubicBezTo>
                <a:cubicBezTo>
                  <a:pt x="6765471" y="623472"/>
                  <a:pt x="6763657" y="82814"/>
                  <a:pt x="6868885" y="144500"/>
                </a:cubicBezTo>
                <a:cubicBezTo>
                  <a:pt x="6974113" y="206186"/>
                  <a:pt x="7190014" y="891986"/>
                  <a:pt x="7293428" y="993586"/>
                </a:cubicBezTo>
                <a:cubicBezTo>
                  <a:pt x="7396842" y="1095186"/>
                  <a:pt x="7443106" y="924643"/>
                  <a:pt x="7489371" y="754100"/>
                </a:cubicBezTo>
              </a:path>
            </a:pathLst>
          </a:custGeom>
          <a:no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手繪多邊形 9"/>
          <p:cNvSpPr/>
          <p:nvPr/>
        </p:nvSpPr>
        <p:spPr>
          <a:xfrm>
            <a:off x="2291821" y="2499975"/>
            <a:ext cx="7500257" cy="724146"/>
          </a:xfrm>
          <a:custGeom>
            <a:avLst/>
            <a:gdLst>
              <a:gd name="connsiteX0" fmla="*/ 0 w 7500257"/>
              <a:gd name="connsiteY0" fmla="*/ 587829 h 724146"/>
              <a:gd name="connsiteX1" fmla="*/ 1251857 w 7500257"/>
              <a:gd name="connsiteY1" fmla="*/ 0 h 724146"/>
              <a:gd name="connsiteX2" fmla="*/ 2296885 w 7500257"/>
              <a:gd name="connsiteY2" fmla="*/ 587829 h 724146"/>
              <a:gd name="connsiteX3" fmla="*/ 3341914 w 7500257"/>
              <a:gd name="connsiteY3" fmla="*/ 108857 h 724146"/>
              <a:gd name="connsiteX4" fmla="*/ 4147457 w 7500257"/>
              <a:gd name="connsiteY4" fmla="*/ 718457 h 724146"/>
              <a:gd name="connsiteX5" fmla="*/ 5617028 w 7500257"/>
              <a:gd name="connsiteY5" fmla="*/ 119743 h 724146"/>
              <a:gd name="connsiteX6" fmla="*/ 6868885 w 7500257"/>
              <a:gd name="connsiteY6" fmla="*/ 718457 h 724146"/>
              <a:gd name="connsiteX7" fmla="*/ 7500257 w 7500257"/>
              <a:gd name="connsiteY7" fmla="*/ 370114 h 72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0257" h="724146">
                <a:moveTo>
                  <a:pt x="0" y="587829"/>
                </a:moveTo>
                <a:cubicBezTo>
                  <a:pt x="434521" y="293914"/>
                  <a:pt x="869043" y="0"/>
                  <a:pt x="1251857" y="0"/>
                </a:cubicBezTo>
                <a:cubicBezTo>
                  <a:pt x="1634671" y="0"/>
                  <a:pt x="1948542" y="569686"/>
                  <a:pt x="2296885" y="587829"/>
                </a:cubicBezTo>
                <a:cubicBezTo>
                  <a:pt x="2645228" y="605972"/>
                  <a:pt x="3033485" y="87086"/>
                  <a:pt x="3341914" y="108857"/>
                </a:cubicBezTo>
                <a:cubicBezTo>
                  <a:pt x="3650343" y="130628"/>
                  <a:pt x="3768271" y="716643"/>
                  <a:pt x="4147457" y="718457"/>
                </a:cubicBezTo>
                <a:cubicBezTo>
                  <a:pt x="4526643" y="720271"/>
                  <a:pt x="5163457" y="119743"/>
                  <a:pt x="5617028" y="119743"/>
                </a:cubicBezTo>
                <a:cubicBezTo>
                  <a:pt x="6070599" y="119743"/>
                  <a:pt x="6555014" y="676729"/>
                  <a:pt x="6868885" y="718457"/>
                </a:cubicBezTo>
                <a:cubicBezTo>
                  <a:pt x="7182756" y="760185"/>
                  <a:pt x="7341506" y="565149"/>
                  <a:pt x="7500257" y="3701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9781191" y="2627833"/>
            <a:ext cx="821892" cy="369332"/>
          </a:xfrm>
          <a:prstGeom prst="rect">
            <a:avLst/>
          </a:prstGeom>
          <a:noFill/>
        </p:spPr>
        <p:txBody>
          <a:bodyPr wrap="none" rtlCol="0">
            <a:spAutoFit/>
          </a:bodyPr>
          <a:lstStyle/>
          <a:p>
            <a:r>
              <a:rPr lang="en-US" altLang="zh-TW" dirty="0">
                <a:solidFill>
                  <a:srgbClr val="FF0000"/>
                </a:solidFill>
              </a:rPr>
              <a:t>Coarse</a:t>
            </a:r>
            <a:endParaRPr lang="zh-TW" altLang="en-US" dirty="0">
              <a:solidFill>
                <a:srgbClr val="FF0000"/>
              </a:solidFill>
            </a:endParaRPr>
          </a:p>
        </p:txBody>
      </p:sp>
      <p:sp>
        <p:nvSpPr>
          <p:cNvPr id="12" name="文字方塊 11"/>
          <p:cNvSpPr txBox="1"/>
          <p:nvPr/>
        </p:nvSpPr>
        <p:spPr>
          <a:xfrm>
            <a:off x="9788537" y="3021706"/>
            <a:ext cx="625492" cy="369332"/>
          </a:xfrm>
          <a:prstGeom prst="rect">
            <a:avLst/>
          </a:prstGeom>
          <a:noFill/>
        </p:spPr>
        <p:txBody>
          <a:bodyPr wrap="none" rtlCol="0">
            <a:spAutoFit/>
          </a:bodyPr>
          <a:lstStyle/>
          <a:p>
            <a:r>
              <a:rPr lang="en-US" altLang="zh-TW" dirty="0">
                <a:solidFill>
                  <a:srgbClr val="66CCFF"/>
                </a:solidFill>
              </a:rPr>
              <a:t>Fine</a:t>
            </a:r>
            <a:endParaRPr lang="zh-TW" altLang="en-US" dirty="0">
              <a:solidFill>
                <a:srgbClr val="66CCFF"/>
              </a:solidFill>
            </a:endParaRPr>
          </a:p>
        </p:txBody>
      </p:sp>
      <p:grpSp>
        <p:nvGrpSpPr>
          <p:cNvPr id="7" name="群組 6"/>
          <p:cNvGrpSpPr/>
          <p:nvPr/>
        </p:nvGrpSpPr>
        <p:grpSpPr>
          <a:xfrm>
            <a:off x="2528562" y="2048931"/>
            <a:ext cx="7233035" cy="2148069"/>
            <a:chOff x="1004561" y="2048930"/>
            <a:chExt cx="7233035" cy="2148069"/>
          </a:xfrm>
        </p:grpSpPr>
        <p:grpSp>
          <p:nvGrpSpPr>
            <p:cNvPr id="6" name="群組 5"/>
            <p:cNvGrpSpPr/>
            <p:nvPr/>
          </p:nvGrpSpPr>
          <p:grpSpPr>
            <a:xfrm>
              <a:off x="1004561" y="3653503"/>
              <a:ext cx="7233035" cy="543496"/>
              <a:chOff x="1004561" y="3653503"/>
              <a:chExt cx="7233035" cy="543496"/>
            </a:xfrm>
          </p:grpSpPr>
          <p:sp>
            <p:nvSpPr>
              <p:cNvPr id="4" name="文字方塊 3"/>
              <p:cNvSpPr txBox="1"/>
              <p:nvPr/>
            </p:nvSpPr>
            <p:spPr>
              <a:xfrm>
                <a:off x="1004561" y="365590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18" name="文字方塊 17"/>
              <p:cNvSpPr txBox="1"/>
              <p:nvPr/>
            </p:nvSpPr>
            <p:spPr>
              <a:xfrm>
                <a:off x="1207907"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19" name="文字方塊 18"/>
              <p:cNvSpPr txBox="1"/>
              <p:nvPr/>
            </p:nvSpPr>
            <p:spPr>
              <a:xfrm>
                <a:off x="2466480"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0" name="文字方塊 19"/>
              <p:cNvSpPr txBox="1"/>
              <p:nvPr/>
            </p:nvSpPr>
            <p:spPr>
              <a:xfrm>
                <a:off x="1630608"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1" name="文字方塊 20"/>
              <p:cNvSpPr txBox="1"/>
              <p:nvPr/>
            </p:nvSpPr>
            <p:spPr>
              <a:xfrm>
                <a:off x="3085459"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2" name="文字方塊 21"/>
              <p:cNvSpPr txBox="1"/>
              <p:nvPr/>
            </p:nvSpPr>
            <p:spPr>
              <a:xfrm>
                <a:off x="3709971" y="365564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3" name="文字方塊 22"/>
              <p:cNvSpPr txBox="1"/>
              <p:nvPr/>
            </p:nvSpPr>
            <p:spPr>
              <a:xfrm>
                <a:off x="5375980"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4" name="文字方塊 23"/>
              <p:cNvSpPr txBox="1"/>
              <p:nvPr/>
            </p:nvSpPr>
            <p:spPr>
              <a:xfrm>
                <a:off x="4556352" y="365571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5" name="文字方塊 24"/>
              <p:cNvSpPr txBox="1"/>
              <p:nvPr/>
            </p:nvSpPr>
            <p:spPr>
              <a:xfrm>
                <a:off x="2049994" y="385386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6" name="文字方塊 25"/>
              <p:cNvSpPr txBox="1"/>
              <p:nvPr/>
            </p:nvSpPr>
            <p:spPr>
              <a:xfrm>
                <a:off x="4968149"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7" name="文字方塊 26"/>
              <p:cNvSpPr txBox="1"/>
              <p:nvPr/>
            </p:nvSpPr>
            <p:spPr>
              <a:xfrm>
                <a:off x="2881682"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8" name="文字方塊 27"/>
              <p:cNvSpPr txBox="1"/>
              <p:nvPr/>
            </p:nvSpPr>
            <p:spPr>
              <a:xfrm>
                <a:off x="3304283"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9" name="文字方塊 28"/>
              <p:cNvSpPr txBox="1"/>
              <p:nvPr/>
            </p:nvSpPr>
            <p:spPr>
              <a:xfrm>
                <a:off x="4128333" y="3854759"/>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0" name="文字方塊 29"/>
              <p:cNvSpPr txBox="1"/>
              <p:nvPr/>
            </p:nvSpPr>
            <p:spPr>
              <a:xfrm>
                <a:off x="5800082"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1" name="文字方塊 30"/>
              <p:cNvSpPr txBox="1"/>
              <p:nvPr/>
            </p:nvSpPr>
            <p:spPr>
              <a:xfrm>
                <a:off x="6420786" y="3858445"/>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3" name="文字方塊 32"/>
              <p:cNvSpPr txBox="1"/>
              <p:nvPr/>
            </p:nvSpPr>
            <p:spPr>
              <a:xfrm>
                <a:off x="7878202" y="3849222"/>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4" name="文字方塊 33"/>
              <p:cNvSpPr txBox="1"/>
              <p:nvPr/>
            </p:nvSpPr>
            <p:spPr>
              <a:xfrm>
                <a:off x="7260484"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5" name="文字方塊 34"/>
              <p:cNvSpPr txBox="1"/>
              <p:nvPr/>
            </p:nvSpPr>
            <p:spPr>
              <a:xfrm>
                <a:off x="6848934" y="3654600"/>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7" name="文字方塊 36"/>
              <p:cNvSpPr txBox="1"/>
              <p:nvPr/>
            </p:nvSpPr>
            <p:spPr>
              <a:xfrm>
                <a:off x="7454304"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8" name="文字方塊 37"/>
              <p:cNvSpPr txBox="1"/>
              <p:nvPr/>
            </p:nvSpPr>
            <p:spPr>
              <a:xfrm>
                <a:off x="6214185"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grpSp>
        <p:grpSp>
          <p:nvGrpSpPr>
            <p:cNvPr id="5" name="群組 4"/>
            <p:cNvGrpSpPr/>
            <p:nvPr/>
          </p:nvGrpSpPr>
          <p:grpSpPr>
            <a:xfrm>
              <a:off x="1842216" y="2048930"/>
              <a:ext cx="5976080" cy="479632"/>
              <a:chOff x="1842216" y="2048930"/>
              <a:chExt cx="5976080" cy="479632"/>
            </a:xfrm>
          </p:grpSpPr>
          <p:sp>
            <p:nvSpPr>
              <p:cNvPr id="39" name="文字方塊 38"/>
              <p:cNvSpPr txBox="1"/>
              <p:nvPr/>
            </p:nvSpPr>
            <p:spPr>
              <a:xfrm>
                <a:off x="1842216" y="2048930"/>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0" name="文字方塊 39"/>
              <p:cNvSpPr txBox="1"/>
              <p:nvPr/>
            </p:nvSpPr>
            <p:spPr>
              <a:xfrm>
                <a:off x="2885576" y="2187161"/>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1" name="文字方塊 40"/>
              <p:cNvSpPr txBox="1"/>
              <p:nvPr/>
            </p:nvSpPr>
            <p:spPr>
              <a:xfrm>
                <a:off x="6213487" y="205405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2" name="文字方塊 41"/>
              <p:cNvSpPr txBox="1"/>
              <p:nvPr/>
            </p:nvSpPr>
            <p:spPr>
              <a:xfrm>
                <a:off x="3920069" y="205499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3" name="文字方塊 42"/>
              <p:cNvSpPr txBox="1"/>
              <p:nvPr/>
            </p:nvSpPr>
            <p:spPr>
              <a:xfrm>
                <a:off x="7458902" y="2190008"/>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4" name="文字方塊 43"/>
              <p:cNvSpPr txBox="1"/>
              <p:nvPr/>
            </p:nvSpPr>
            <p:spPr>
              <a:xfrm>
                <a:off x="4756621" y="2184279"/>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grpSp>
      </p:grpSp>
    </p:spTree>
    <p:extLst>
      <p:ext uri="{BB962C8B-B14F-4D97-AF65-F5344CB8AC3E}">
        <p14:creationId xmlns:p14="http://schemas.microsoft.com/office/powerpoint/2010/main" val="7510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623" y="1068068"/>
            <a:ext cx="3725639" cy="3282296"/>
          </a:xfrm>
        </p:spPr>
      </p:pic>
      <p:sp>
        <p:nvSpPr>
          <p:cNvPr id="2" name="投影片編號版面配置區 1">
            <a:extLst>
              <a:ext uri="{FF2B5EF4-FFF2-40B4-BE49-F238E27FC236}">
                <a16:creationId xmlns:a16="http://schemas.microsoft.com/office/drawing/2014/main" id="{FEF32248-D5D9-411F-9447-06EC10326508}"/>
              </a:ext>
            </a:extLst>
          </p:cNvPr>
          <p:cNvSpPr>
            <a:spLocks noGrp="1"/>
          </p:cNvSpPr>
          <p:nvPr>
            <p:ph type="sldNum" sz="quarter" idx="12"/>
          </p:nvPr>
        </p:nvSpPr>
        <p:spPr/>
        <p:txBody>
          <a:bodyPr/>
          <a:lstStyle/>
          <a:p>
            <a:r>
              <a:rPr lang="en-US" altLang="zh-TW" dirty="0"/>
              <a:t>87</a:t>
            </a:r>
            <a:endParaRPr lang="zh-TW" altLang="en-US" dirty="0"/>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962" y="1068068"/>
            <a:ext cx="3510116" cy="3282296"/>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347452" y="4756355"/>
                <a:ext cx="1063368"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8</m:t>
                          </m:r>
                        </m:num>
                        <m:den>
                          <m:r>
                            <a:rPr lang="en-US" altLang="zh-TW" i="1">
                              <a:latin typeface="Cambria Math" panose="02040503050406030204" pitchFamily="18" charset="0"/>
                            </a:rPr>
                            <m:t>56</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347452" y="4756355"/>
                <a:ext cx="1063368" cy="52046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347453" y="5552768"/>
                <a:ext cx="101547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20</m:t>
                          </m:r>
                        </m:num>
                        <m:den>
                          <m:r>
                            <a:rPr lang="en-US" altLang="zh-TW" i="1">
                              <a:latin typeface="Cambria Math" panose="02040503050406030204" pitchFamily="18" charset="0"/>
                            </a:rPr>
                            <m:t>56</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347453" y="5552768"/>
                <a:ext cx="1015471" cy="520463"/>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7609735" y="4756354"/>
                <a:ext cx="93192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7609735" y="4756354"/>
                <a:ext cx="931922" cy="518604"/>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09736" y="5552767"/>
                <a:ext cx="88402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09736" y="5552767"/>
                <a:ext cx="884025" cy="518604"/>
              </a:xfrm>
              <a:prstGeom prst="rect">
                <a:avLst/>
              </a:prstGeom>
              <a:blipFill>
                <a:blip r:embed="rId8"/>
                <a:stretch>
                  <a:fillRect/>
                </a:stretch>
              </a:blipFill>
            </p:spPr>
            <p:txBody>
              <a:bodyPr/>
              <a:lstStyle/>
              <a:p>
                <a:r>
                  <a:rPr lang="zh-TW" altLang="en-US">
                    <a:noFill/>
                  </a:rPr>
                  <a:t> </a:t>
                </a:r>
              </a:p>
            </p:txBody>
          </p:sp>
        </mc:Fallback>
      </mc:AlternateContent>
      <p:sp>
        <p:nvSpPr>
          <p:cNvPr id="3" name="文字方塊 2"/>
          <p:cNvSpPr txBox="1"/>
          <p:nvPr/>
        </p:nvSpPr>
        <p:spPr>
          <a:xfrm>
            <a:off x="2668242" y="400467"/>
            <a:ext cx="2692400"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6729496" y="400467"/>
            <a:ext cx="2692400"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478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FD69F462-B7A2-81F8-AF19-21DDA1E96A8D}"/>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69095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1" name="圓角矩形圖說文字 140"/>
          <p:cNvSpPr/>
          <p:nvPr/>
        </p:nvSpPr>
        <p:spPr>
          <a:xfrm>
            <a:off x="5788234" y="2033267"/>
            <a:ext cx="2747980"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Mathematical Morphology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21B1D9F-E36A-45B0-B5DE-96C497760E93}"/>
              </a:ext>
            </a:extLst>
          </p:cNvPr>
          <p:cNvSpPr>
            <a:spLocks noGrp="1"/>
          </p:cNvSpPr>
          <p:nvPr>
            <p:ph type="sldNum" sz="quarter" idx="12"/>
          </p:nvPr>
        </p:nvSpPr>
        <p:spPr/>
        <p:txBody>
          <a:bodyPr/>
          <a:lstStyle/>
          <a:p>
            <a:r>
              <a:rPr lang="en-US" altLang="zh-TW" dirty="0"/>
              <a:t>88</a:t>
            </a:r>
            <a:endParaRPr lang="zh-TW" altLang="en-US" dirty="0"/>
          </a:p>
        </p:txBody>
      </p:sp>
      <p:sp>
        <p:nvSpPr>
          <p:cNvPr id="3" name="圓角矩形 129">
            <a:extLst>
              <a:ext uri="{FF2B5EF4-FFF2-40B4-BE49-F238E27FC236}">
                <a16:creationId xmlns:a16="http://schemas.microsoft.com/office/drawing/2014/main" id="{3298C7C1-D084-4703-F699-CC9F1B9F89FA}"/>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23B59518-696B-5954-937A-EF21EB6ECF4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Tree>
    <p:extLst>
      <p:ext uri="{BB962C8B-B14F-4D97-AF65-F5344CB8AC3E}">
        <p14:creationId xmlns:p14="http://schemas.microsoft.com/office/powerpoint/2010/main" val="21984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0"/>
                                        </p:tgtEl>
                                        <p:attrNameLst>
                                          <p:attrName>style.visibility</p:attrName>
                                        </p:attrNameLst>
                                      </p:cBhvr>
                                      <p:to>
                                        <p:strVal val="visible"/>
                                      </p:to>
                                    </p:set>
                                    <p:anim calcmode="lin" valueType="num">
                                      <p:cBhvr>
                                        <p:cTn id="25"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0"/>
                                        </p:tgtEl>
                                        <p:attrNameLst>
                                          <p:attrName>ppt_y</p:attrName>
                                        </p:attrNameLst>
                                      </p:cBhvr>
                                      <p:tavLst>
                                        <p:tav tm="0">
                                          <p:val>
                                            <p:strVal val="#ppt_y"/>
                                          </p:val>
                                        </p:tav>
                                        <p:tav tm="100000">
                                          <p:val>
                                            <p:strVal val="#ppt_y"/>
                                          </p:val>
                                        </p:tav>
                                      </p:tavLst>
                                    </p:anim>
                                    <p:anim calcmode="lin" valueType="num">
                                      <p:cBhvr>
                                        <p:cTn id="27"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300"/>
                                        <p:tgtEl>
                                          <p:spTgt spid="218"/>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0"/>
                                        </p:tgtEl>
                                        <p:attrNameLst>
                                          <p:attrName>ppt_y</p:attrName>
                                        </p:attrNameLst>
                                      </p:cBhvr>
                                      <p:tavLst>
                                        <p:tav tm="0">
                                          <p:val>
                                            <p:strVal val="ppt_y"/>
                                          </p:val>
                                        </p:tav>
                                        <p:tav tm="100000">
                                          <p:val>
                                            <p:strVal val="ppt_y"/>
                                          </p:val>
                                        </p:tav>
                                      </p:tavLst>
                                    </p:anim>
                                    <p:anim calcmode="lin" valueType="num">
                                      <p:cBhvr>
                                        <p:cTn id="41"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0"/>
                                        </p:tgtEl>
                                      </p:cBhvr>
                                    </p:animEffect>
                                    <p:set>
                                      <p:cBhvr>
                                        <p:cTn id="44" dur="1" fill="hold">
                                          <p:stCondLst>
                                            <p:cond delay="199"/>
                                          </p:stCondLst>
                                        </p:cTn>
                                        <p:tgtEl>
                                          <p:spTgt spid="14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8"/>
                                        </p:tgtEl>
                                      </p:cBhvr>
                                    </p:animEffect>
                                    <p:set>
                                      <p:cBhvr>
                                        <p:cTn id="47" dur="1" fill="hold">
                                          <p:stCondLst>
                                            <p:cond delay="299"/>
                                          </p:stCondLst>
                                        </p:cTn>
                                        <p:tgtEl>
                                          <p:spTgt spid="218"/>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77 -2.59259E-6 L 0.03685 0.00023 " pathEditMode="relative" rAng="0" ptsTypes="AA">
                                      <p:cBhvr>
                                        <p:cTn id="49" dur="700" fill="hold"/>
                                        <p:tgtEl>
                                          <p:spTgt spid="153"/>
                                        </p:tgtEl>
                                        <p:attrNameLst>
                                          <p:attrName>ppt_x</p:attrName>
                                          <p:attrName>ppt_y</p:attrName>
                                        </p:attrNameLst>
                                      </p:cBhvr>
                                      <p:rCtr x="233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1"/>
                                        </p:tgtEl>
                                        <p:attrNameLst>
                                          <p:attrName>style.visibility</p:attrName>
                                        </p:attrNameLst>
                                      </p:cBhvr>
                                      <p:to>
                                        <p:strVal val="visible"/>
                                      </p:to>
                                    </p:set>
                                    <p:anim calcmode="lin" valueType="num">
                                      <p:cBhvr>
                                        <p:cTn id="53"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1"/>
                                        </p:tgtEl>
                                        <p:attrNameLst>
                                          <p:attrName>ppt_y</p:attrName>
                                        </p:attrNameLst>
                                      </p:cBhvr>
                                      <p:tavLst>
                                        <p:tav tm="0">
                                          <p:val>
                                            <p:strVal val="#ppt_y"/>
                                          </p:val>
                                        </p:tav>
                                        <p:tav tm="100000">
                                          <p:val>
                                            <p:strVal val="#ppt_y"/>
                                          </p:val>
                                        </p:tav>
                                      </p:tavLst>
                                    </p:anim>
                                    <p:anim calcmode="lin" valueType="num">
                                      <p:cBhvr>
                                        <p:cTn id="55"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9"/>
                                        </p:tgtEl>
                                        <p:attrNameLst>
                                          <p:attrName>style.visibility</p:attrName>
                                        </p:attrNameLst>
                                      </p:cBhvr>
                                      <p:to>
                                        <p:strVal val="visible"/>
                                      </p:to>
                                    </p:set>
                                    <p:animEffect transition="in" filter="fade">
                                      <p:cBhvr>
                                        <p:cTn id="60" dur="300"/>
                                        <p:tgtEl>
                                          <p:spTgt spid="219"/>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1"/>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1"/>
                                        </p:tgtEl>
                                        <p:attrNameLst>
                                          <p:attrName>ppt_y</p:attrName>
                                        </p:attrNameLst>
                                      </p:cBhvr>
                                      <p:tavLst>
                                        <p:tav tm="0">
                                          <p:val>
                                            <p:strVal val="ppt_y"/>
                                          </p:val>
                                        </p:tav>
                                        <p:tav tm="100000">
                                          <p:val>
                                            <p:strVal val="ppt_y"/>
                                          </p:val>
                                        </p:tav>
                                      </p:tavLst>
                                    </p:anim>
                                    <p:anim calcmode="lin" valueType="num">
                                      <p:cBhvr>
                                        <p:cTn id="69"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1"/>
                                        </p:tgtEl>
                                      </p:cBhvr>
                                    </p:animEffect>
                                    <p:set>
                                      <p:cBhvr>
                                        <p:cTn id="72" dur="1" fill="hold">
                                          <p:stCondLst>
                                            <p:cond delay="199"/>
                                          </p:stCondLst>
                                        </p:cTn>
                                        <p:tgtEl>
                                          <p:spTgt spid="14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9"/>
                                        </p:tgtEl>
                                      </p:cBhvr>
                                    </p:animEffect>
                                    <p:set>
                                      <p:cBhvr>
                                        <p:cTn id="75" dur="1" fill="hold">
                                          <p:stCondLst>
                                            <p:cond delay="299"/>
                                          </p:stCondLst>
                                        </p:cTn>
                                        <p:tgtEl>
                                          <p:spTgt spid="219"/>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8" grpId="0" animBg="1"/>
      <p:bldP spid="218" grpId="1" animBg="1"/>
      <p:bldP spid="219" grpId="0" animBg="1"/>
      <p:bldP spid="219" grpId="1" animBg="1"/>
      <p:bldP spid="153" grpId="0" animBg="1"/>
      <p:bldP spid="153" grpId="1" animBg="1"/>
      <p:bldP spid="153" grpId="2" animBg="1"/>
      <p:bldP spid="140" grpId="0" animBg="1"/>
      <p:bldP spid="140" grpId="1" animBg="1"/>
      <p:bldP spid="140" grpId="2" animBg="1"/>
      <p:bldP spid="141" grpId="0" animBg="1"/>
      <p:bldP spid="141" grpId="1" animBg="1"/>
      <p:bldP spid="141" grpId="2" animBg="1"/>
      <p:bldP spid="3" grpId="0" animBg="1"/>
      <p:bldP spid="3" grpId="1"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5308772" y="4808582"/>
            <a:ext cx="1687286" cy="1371600"/>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2633270464"/>
              </p:ext>
            </p:extLst>
          </p:nvPr>
        </p:nvGraphicFramePr>
        <p:xfrm>
          <a:off x="3048000" y="4808582"/>
          <a:ext cx="6096000" cy="13716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altLang="zh-TW" sz="2400" dirty="0">
                          <a:latin typeface="Times New Roman" panose="02020603050405020304" pitchFamily="18" charset="0"/>
                          <a:cs typeface="Times New Roman" panose="02020603050405020304" pitchFamily="18" charset="0"/>
                        </a:rPr>
                        <a:t>Elements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400" dirty="0">
                          <a:solidFill>
                            <a:schemeClr val="tx1"/>
                          </a:solidFill>
                          <a:latin typeface="Times New Roman" panose="02020603050405020304" pitchFamily="18" charset="0"/>
                          <a:cs typeface="Times New Roman" panose="02020603050405020304" pitchFamily="18" charset="0"/>
                        </a:rPr>
                        <a:t>Construct</a:t>
                      </a:r>
                      <a:endParaRPr lang="zh-TW" alt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400" dirty="0">
                          <a:latin typeface="Times New Roman" panose="02020603050405020304" pitchFamily="18" charset="0"/>
                          <a:cs typeface="Times New Roman" panose="02020603050405020304" pitchFamily="18" charset="0"/>
                        </a:rPr>
                        <a:t>Array</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altLang="zh-TW" sz="2400" dirty="0">
                          <a:latin typeface="Times New Roman" panose="02020603050405020304" pitchFamily="18" charset="0"/>
                          <a:cs typeface="Times New Roman" panose="02020603050405020304" pitchFamily="18" charset="0"/>
                        </a:rPr>
                        <a:t>Pixels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a:txBody>
                    <a:bodyPr/>
                    <a:lstStyle/>
                    <a:p>
                      <a:pPr algn="ctr"/>
                      <a:r>
                        <a:rPr lang="en-US" altLang="zh-TW" sz="2400" dirty="0">
                          <a:latin typeface="Times New Roman" panose="02020603050405020304" pitchFamily="18" charset="0"/>
                          <a:cs typeface="Times New Roman" panose="02020603050405020304" pitchFamily="18" charset="0"/>
                        </a:rPr>
                        <a:t>Image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altLang="zh-TW" sz="2400" dirty="0" err="1">
                          <a:latin typeface="Times New Roman" panose="02020603050405020304" pitchFamily="18" charset="0"/>
                          <a:cs typeface="Times New Roman" panose="02020603050405020304" pitchFamily="18" charset="0"/>
                        </a:rPr>
                        <a:t>Texels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dirty="0"/>
                    </a:p>
                  </a:txBody>
                  <a:tcPr/>
                </a:tc>
                <a:tc>
                  <a:txBody>
                    <a:bodyPr/>
                    <a:lstStyle/>
                    <a:p>
                      <a:pPr algn="ctr"/>
                      <a:r>
                        <a:rPr lang="en-US" altLang="zh-TW" sz="2400" dirty="0">
                          <a:latin typeface="Times New Roman" panose="02020603050405020304" pitchFamily="18" charset="0"/>
                          <a:cs typeface="Times New Roman" panose="02020603050405020304" pitchFamily="18" charset="0"/>
                        </a:rPr>
                        <a:t>Texture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 name="標題 1"/>
          <p:cNvSpPr>
            <a:spLocks noGrp="1"/>
          </p:cNvSpPr>
          <p:nvPr>
            <p:ph type="title"/>
          </p:nvPr>
        </p:nvSpPr>
        <p:spPr>
          <a:xfrm>
            <a:off x="2152648" y="309710"/>
            <a:ext cx="7999535" cy="1179232"/>
          </a:xfrm>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561049"/>
            <a:ext cx="7886700" cy="3002243"/>
          </a:xfrm>
        </p:spPr>
        <p:txBody>
          <a:bodyPr>
            <a:normAutofit/>
          </a:bodyPr>
          <a:lstStyle/>
          <a:p>
            <a:r>
              <a:rPr lang="en-US" altLang="zh-TW" sz="3200" b="1" dirty="0">
                <a:latin typeface="Times New Roman" panose="02020603050405020304" pitchFamily="18" charset="0"/>
                <a:cs typeface="Times New Roman" panose="02020603050405020304" pitchFamily="18" charset="0"/>
              </a:rPr>
              <a:t>Tex</a:t>
            </a:r>
            <a:r>
              <a:rPr lang="en-US" altLang="zh-TW" sz="3200" dirty="0">
                <a:latin typeface="Times New Roman" panose="02020603050405020304" pitchFamily="18" charset="0"/>
                <a:cs typeface="Times New Roman" panose="02020603050405020304" pitchFamily="18" charset="0"/>
              </a:rPr>
              <a:t>ture </a:t>
            </a:r>
            <a:r>
              <a:rPr lang="en-US" altLang="zh-TW" sz="3200" b="1" dirty="0">
                <a:latin typeface="Times New Roman" panose="02020603050405020304" pitchFamily="18" charset="0"/>
                <a:cs typeface="Times New Roman" panose="02020603050405020304" pitchFamily="18" charset="0"/>
              </a:rPr>
              <a:t>el</a:t>
            </a:r>
            <a:r>
              <a:rPr lang="en-US" altLang="zh-TW" sz="3200" dirty="0">
                <a:latin typeface="Times New Roman" panose="02020603050405020304" pitchFamily="18" charset="0"/>
                <a:cs typeface="Times New Roman" panose="02020603050405020304" pitchFamily="18" charset="0"/>
              </a:rPr>
              <a:t>ement: basic textural unit</a:t>
            </a:r>
            <a:r>
              <a:rPr lang="en-US" altLang="zh-TW" sz="3200" b="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of some defining spatial relationships.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A set </a:t>
            </a:r>
            <a:r>
              <a:rPr lang="en-US" altLang="zh-TW" sz="3200" dirty="0" err="1">
                <a:latin typeface="Times New Roman" panose="02020603050405020304" pitchFamily="18" charset="0"/>
                <a:cs typeface="Times New Roman" panose="02020603050405020304" pitchFamily="18" charset="0"/>
              </a:rPr>
              <a:t>texels</a:t>
            </a:r>
            <a:r>
              <a:rPr lang="en-US" altLang="zh-TW" sz="3200" i="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occurring in some regular or repeated pattern.</a:t>
            </a:r>
          </a:p>
        </p:txBody>
      </p:sp>
      <p:sp>
        <p:nvSpPr>
          <p:cNvPr id="6" name="投影片編號版面配置區 5">
            <a:extLst>
              <a:ext uri="{FF2B5EF4-FFF2-40B4-BE49-F238E27FC236}">
                <a16:creationId xmlns:a16="http://schemas.microsoft.com/office/drawing/2014/main" id="{C3D36307-B173-4D6C-8E43-B986E0A69B06}"/>
              </a:ext>
            </a:extLst>
          </p:cNvPr>
          <p:cNvSpPr>
            <a:spLocks noGrp="1"/>
          </p:cNvSpPr>
          <p:nvPr>
            <p:ph type="sldNum" sz="quarter" idx="12"/>
          </p:nvPr>
        </p:nvSpPr>
        <p:spPr/>
        <p:txBody>
          <a:bodyPr/>
          <a:lstStyle/>
          <a:p>
            <a:r>
              <a:rPr lang="en-US" altLang="zh-TW" dirty="0"/>
              <a:t>8</a:t>
            </a:r>
            <a:endParaRPr lang="zh-TW" altLang="en-US" dirty="0"/>
          </a:p>
        </p:txBody>
      </p:sp>
    </p:spTree>
    <p:extLst>
      <p:ext uri="{BB962C8B-B14F-4D97-AF65-F5344CB8AC3E}">
        <p14:creationId xmlns:p14="http://schemas.microsoft.com/office/powerpoint/2010/main" val="22201155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12" name="內容版面配置區 2"/>
          <p:cNvSpPr>
            <a:spLocks noGrp="1"/>
          </p:cNvSpPr>
          <p:nvPr>
            <p:ph idx="1"/>
          </p:nvPr>
        </p:nvSpPr>
        <p:spPr>
          <a:xfrm>
            <a:off x="2202078" y="1765697"/>
            <a:ext cx="8058151" cy="2447074"/>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Granularity</a:t>
            </a:r>
          </a:p>
          <a:p>
            <a:endParaRPr lang="en-US" altLang="zh-TW" sz="3200" b="1"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Fractal</a:t>
            </a: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0FB1596-26C5-4B03-BF15-A1B8DAF38E8E}"/>
              </a:ext>
            </a:extLst>
          </p:cNvPr>
          <p:cNvSpPr>
            <a:spLocks noGrp="1"/>
          </p:cNvSpPr>
          <p:nvPr>
            <p:ph type="sldNum" sz="quarter" idx="12"/>
          </p:nvPr>
        </p:nvSpPr>
        <p:spPr/>
        <p:txBody>
          <a:bodyPr/>
          <a:lstStyle/>
          <a:p>
            <a:r>
              <a:rPr lang="en-US" altLang="zh-TW" dirty="0"/>
              <a:t>89</a:t>
            </a:r>
            <a:endParaRPr lang="zh-TW" altLang="en-US" dirty="0"/>
          </a:p>
        </p:txBody>
      </p:sp>
    </p:spTree>
    <p:extLst>
      <p:ext uri="{BB962C8B-B14F-4D97-AF65-F5344CB8AC3E}">
        <p14:creationId xmlns:p14="http://schemas.microsoft.com/office/powerpoint/2010/main" val="3031165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202657" y="1765699"/>
                <a:ext cx="8058150" cy="4792757"/>
              </a:xfrm>
            </p:spPr>
            <p:txBody>
              <a:bodyPr numCol="1">
                <a:normAutofit fontScale="92500" lnSpcReduction="20000"/>
              </a:bodyPr>
              <a:lstStyle/>
              <a:p>
                <a:r>
                  <a:rPr lang="en-US" altLang="zh-TW" sz="3200" dirty="0">
                    <a:latin typeface="Times New Roman" panose="02020603050405020304" pitchFamily="18" charset="0"/>
                    <a:cs typeface="Times New Roman" panose="02020603050405020304" pitchFamily="18" charset="0"/>
                  </a:rPr>
                  <a:t>Granularity of a binary image F:</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𝐺</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=1−</m:t>
                      </m:r>
                      <m:f>
                        <m:fPr>
                          <m:ctrlPr>
                            <a:rPr lang="en-US" altLang="zh-TW" sz="3200" i="1">
                              <a:latin typeface="Cambria Math" panose="02040503050406030204" pitchFamily="18" charset="0"/>
                            </a:rPr>
                          </m:ctrlPr>
                        </m:fPr>
                        <m:num>
                          <m:r>
                            <a:rPr lang="en-US" altLang="zh-TW" sz="3200" i="1">
                              <a:latin typeface="Cambria Math" panose="02040503050406030204" pitchFamily="18" charset="0"/>
                            </a:rPr>
                            <m:t>#(</m:t>
                          </m:r>
                          <m:r>
                            <a:rPr lang="en-US" altLang="zh-TW" sz="3200" i="1">
                              <a:latin typeface="Cambria Math" panose="02040503050406030204" pitchFamily="18" charset="0"/>
                            </a:rPr>
                            <m:t>𝐹</m:t>
                          </m:r>
                          <m:r>
                            <a:rPr lang="en-US" altLang="zh-TW" sz="3200" i="1">
                              <a:latin typeface="Cambria Math" panose="02040503050406030204" pitchFamily="18" charset="0"/>
                              <a:ea typeface="Cambria Math" panose="02040503050406030204" pitchFamily="18" charset="0"/>
                            </a:rPr>
                            <m:t>∘</m:t>
                          </m:r>
                          <m:sSub>
                            <m:sSubPr>
                              <m:ctrlPr>
                                <a:rPr lang="en-US" altLang="zh-TW" sz="3200" i="1">
                                  <a:latin typeface="Cambria Math" panose="02040503050406030204" pitchFamily="18" charset="0"/>
                                  <a:ea typeface="Cambria Math" panose="02040503050406030204" pitchFamily="18" charset="0"/>
                                </a:rPr>
                              </m:ctrlPr>
                            </m:sSubPr>
                            <m:e>
                              <m:r>
                                <a:rPr lang="en-US" altLang="zh-TW" sz="3200" i="1">
                                  <a:latin typeface="Cambria Math" panose="02040503050406030204" pitchFamily="18" charset="0"/>
                                  <a:ea typeface="Cambria Math" panose="02040503050406030204" pitchFamily="18" charset="0"/>
                                </a:rPr>
                                <m:t>𝐻</m:t>
                              </m:r>
                            </m:e>
                            <m:sub>
                              <m:r>
                                <a:rPr lang="en-US" altLang="zh-TW" sz="3200" i="1">
                                  <a:latin typeface="Cambria Math" panose="02040503050406030204" pitchFamily="18" charset="0"/>
                                  <a:ea typeface="Cambria Math" panose="02040503050406030204" pitchFamily="18" charset="0"/>
                                </a:rPr>
                                <m:t>𝑑</m:t>
                              </m:r>
                            </m:sub>
                          </m:sSub>
                          <m:r>
                            <a:rPr lang="en-US" altLang="zh-TW" sz="3200" i="1">
                              <a:latin typeface="Cambria Math" panose="02040503050406030204" pitchFamily="18" charset="0"/>
                              <a:ea typeface="Cambria Math" panose="02040503050406030204" pitchFamily="18" charset="0"/>
                            </a:rPr>
                            <m:t>)</m:t>
                          </m:r>
                        </m:num>
                        <m:den>
                          <m:r>
                            <a:rPr lang="en-US" altLang="zh-TW" sz="3200" i="1">
                              <a:latin typeface="Cambria Math" panose="02040503050406030204" pitchFamily="18" charset="0"/>
                            </a:rPr>
                            <m:t>#</m:t>
                          </m:r>
                          <m:r>
                            <a:rPr lang="en-US" altLang="zh-TW" sz="3200" i="1">
                              <a:latin typeface="Cambria Math" panose="02040503050406030204" pitchFamily="18" charset="0"/>
                            </a:rPr>
                            <m:t>𝐹</m:t>
                          </m:r>
                        </m:den>
                      </m:f>
                    </m:oMath>
                  </m:oMathPara>
                </a14:m>
                <a:endParaRPr lang="en-US" altLang="zh-TW" sz="32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r>
                      <a:rPr lang="en-US" altLang="zh-TW" sz="2800" i="1">
                        <a:latin typeface="Cambria Math" panose="02040503050406030204" pitchFamily="18" charset="0"/>
                        <a:ea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Opening operator</a:t>
                </a:r>
              </a:p>
              <a:p>
                <a:pPr marL="457200" lvl="1" indent="0">
                  <a:buNone/>
                </a:pPr>
                <a14:m>
                  <m:oMath xmlns:m="http://schemas.openxmlformats.org/officeDocument/2006/math">
                    <m:r>
                      <a:rPr lang="en-US" altLang="zh-TW" sz="2800" i="1" dirty="0">
                        <a:latin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number of elements</a:t>
                </a:r>
              </a:p>
              <a:p>
                <a:pPr marL="457200" lvl="1" indent="0">
                  <a:buNone/>
                </a:pP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𝐻</m:t>
                        </m:r>
                      </m:e>
                      <m:sub>
                        <m:r>
                          <a:rPr lang="en-US" altLang="zh-TW" sz="2800" i="1" dirty="0">
                            <a:latin typeface="Cambria Math" panose="02040503050406030204" pitchFamily="18" charset="0"/>
                          </a:rPr>
                          <m:t>𝑑</m:t>
                        </m:r>
                      </m:sub>
                    </m:sSub>
                  </m:oMath>
                </a14:m>
                <a:r>
                  <a:rPr lang="en-US" altLang="zh-TW" sz="2800" dirty="0">
                    <a:latin typeface="Times New Roman" panose="02020603050405020304" pitchFamily="18" charset="0"/>
                    <a:cs typeface="Times New Roman" panose="02020603050405020304" pitchFamily="18" charset="0"/>
                  </a:rPr>
                  <a:t>: disk structuring element of diameter </a:t>
                </a:r>
                <a14:m>
                  <m:oMath xmlns:m="http://schemas.openxmlformats.org/officeDocument/2006/math">
                    <m:r>
                      <a:rPr lang="en-US" altLang="zh-TW" sz="2800" i="1" dirty="0">
                        <a:latin typeface="Cambria Math" panose="02040503050406030204" pitchFamily="18" charset="0"/>
                      </a:rPr>
                      <m:t>𝑑</m:t>
                    </m:r>
                  </m:oMath>
                </a14:m>
                <a:endParaRPr lang="en-US" altLang="zh-TW" sz="2800" dirty="0">
                  <a:latin typeface="Times New Roman" panose="02020603050405020304" pitchFamily="18" charset="0"/>
                  <a:cs typeface="Times New Roman" panose="02020603050405020304" pitchFamily="18" charset="0"/>
                </a:endParaRPr>
              </a:p>
              <a:p>
                <a:pPr marL="457200" lvl="1" indent="0">
                  <a:buNone/>
                </a:pPr>
                <a:endParaRPr lang="en-US" altLang="zh-TW" sz="2800" dirty="0">
                  <a:latin typeface="Times New Roman" panose="02020603050405020304" pitchFamily="18" charset="0"/>
                  <a:cs typeface="Times New Roman" panose="02020603050405020304" pitchFamily="18" charset="0"/>
                </a:endParaRPr>
              </a:p>
              <a:p>
                <a:pPr marL="457200" lvl="1" indent="0">
                  <a:buNone/>
                </a:pPr>
                <a:endParaRPr lang="en-US" altLang="zh-TW" sz="900" dirty="0">
                  <a:latin typeface="Times New Roman" panose="02020603050405020304" pitchFamily="18" charset="0"/>
                  <a:cs typeface="Times New Roman" panose="02020603050405020304" pitchFamily="18" charset="0"/>
                </a:endParaRPr>
              </a:p>
              <a:p>
                <a14:m>
                  <m:oMath xmlns:m="http://schemas.openxmlformats.org/officeDocument/2006/math">
                    <m:r>
                      <a:rPr lang="en-US" altLang="zh-TW" i="1" dirty="0" smtClean="0">
                        <a:latin typeface="Cambria Math" panose="02040503050406030204" pitchFamily="18" charset="0"/>
                      </a:rPr>
                      <m:t>𝐺</m:t>
                    </m:r>
                    <m:r>
                      <a:rPr lang="en-US" altLang="zh-TW" i="1" dirty="0" smtClean="0">
                        <a:latin typeface="Cambria Math" panose="02040503050406030204" pitchFamily="18" charset="0"/>
                      </a:rPr>
                      <m:t>(</m:t>
                    </m:r>
                    <m:r>
                      <a:rPr lang="en-US" altLang="zh-TW" i="1" dirty="0" smtClean="0">
                        <a:latin typeface="Cambria Math" panose="02040503050406030204" pitchFamily="18" charset="0"/>
                      </a:rPr>
                      <m:t>𝑑</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measures the proportion of pixel participating in grains of size smaller than </a:t>
                </a:r>
                <a14:m>
                  <m:oMath xmlns:m="http://schemas.openxmlformats.org/officeDocument/2006/math">
                    <m:r>
                      <a:rPr lang="en-US" altLang="zh-TW" sz="3200" i="1" dirty="0">
                        <a:latin typeface="Cambria Math" panose="02040503050406030204" pitchFamily="18" charset="0"/>
                      </a:rPr>
                      <m:t>𝑑</m:t>
                    </m:r>
                  </m:oMath>
                </a14:m>
                <a:endParaRPr lang="en-US" altLang="zh-TW" sz="32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202657" y="1765699"/>
                <a:ext cx="8058150" cy="4792757"/>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8073C365-9873-4996-864E-A07A31DC542E}"/>
              </a:ext>
            </a:extLst>
          </p:cNvPr>
          <p:cNvSpPr>
            <a:spLocks noGrp="1"/>
          </p:cNvSpPr>
          <p:nvPr>
            <p:ph type="sldNum" sz="quarter" idx="12"/>
          </p:nvPr>
        </p:nvSpPr>
        <p:spPr/>
        <p:txBody>
          <a:bodyPr/>
          <a:lstStyle/>
          <a:p>
            <a:r>
              <a:rPr lang="en-US" altLang="zh-TW" dirty="0"/>
              <a:t>90</a:t>
            </a:r>
            <a:endParaRPr lang="zh-TW" altLang="en-US" dirty="0"/>
          </a:p>
        </p:txBody>
      </p:sp>
    </p:spTree>
    <p:extLst>
      <p:ext uri="{BB962C8B-B14F-4D97-AF65-F5344CB8AC3E}">
        <p14:creationId xmlns:p14="http://schemas.microsoft.com/office/powerpoint/2010/main" val="732359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638300" y="1765698"/>
            <a:ext cx="8902700" cy="227290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Use gray level erosion and dilation to determine the </a:t>
            </a:r>
            <a:r>
              <a:rPr lang="en-US" altLang="zh-TW" sz="3200" b="1" u="sng" dirty="0">
                <a:latin typeface="Times New Roman" panose="02020603050405020304" pitchFamily="18" charset="0"/>
                <a:cs typeface="Times New Roman" panose="02020603050405020304" pitchFamily="18" charset="0"/>
              </a:rPr>
              <a:t>fractal</a:t>
            </a:r>
            <a:r>
              <a:rPr lang="en-US" altLang="zh-TW" sz="3200" dirty="0">
                <a:latin typeface="Times New Roman" panose="02020603050405020304" pitchFamily="18" charset="0"/>
                <a:cs typeface="Times New Roman" panose="02020603050405020304" pitchFamily="18" charset="0"/>
              </a:rPr>
              <a:t> surface of the gray level intensity surface of the texture scene:</a:t>
            </a:r>
            <a:r>
              <a:rPr lang="zh-TW" altLang="en-US" sz="3200" dirty="0">
                <a:latin typeface="Times New Roman" panose="02020603050405020304" pitchFamily="18" charset="0"/>
                <a:cs typeface="Times New Roman" panose="02020603050405020304" pitchFamily="18" charset="0"/>
              </a:rPr>
              <a:t> </a:t>
            </a:r>
            <a:endParaRPr lang="en-US" altLang="zh-TW" sz="3200" dirty="0">
              <a:latin typeface="Times New Roman" panose="02020603050405020304" pitchFamily="18" charset="0"/>
              <a:cs typeface="Times New Roman" panose="02020603050405020304" pitchFamily="18" charset="0"/>
            </a:endParaRPr>
          </a:p>
          <a:p>
            <a:pPr marL="0" indent="0">
              <a:buNone/>
            </a:pPr>
            <a:r>
              <a:rPr lang="en-US" altLang="zh-TW" sz="3200" b="1" dirty="0">
                <a:latin typeface="Times New Roman" panose="02020603050405020304" pitchFamily="18" charset="0"/>
                <a:cs typeface="Times New Roman" panose="02020603050405020304" pitchFamily="18" charset="0"/>
              </a:rPr>
              <a:t> </a:t>
            </a:r>
          </a:p>
        </p:txBody>
      </p:sp>
      <p:sp>
        <p:nvSpPr>
          <p:cNvPr id="2" name="投影片編號版面配置區 1">
            <a:extLst>
              <a:ext uri="{FF2B5EF4-FFF2-40B4-BE49-F238E27FC236}">
                <a16:creationId xmlns:a16="http://schemas.microsoft.com/office/drawing/2014/main" id="{68C9886E-147B-4B0C-ADEC-6C38F6D9779A}"/>
              </a:ext>
            </a:extLst>
          </p:cNvPr>
          <p:cNvSpPr>
            <a:spLocks noGrp="1"/>
          </p:cNvSpPr>
          <p:nvPr>
            <p:ph type="sldNum" sz="quarter" idx="12"/>
          </p:nvPr>
        </p:nvSpPr>
        <p:spPr/>
        <p:txBody>
          <a:bodyPr/>
          <a:lstStyle/>
          <a:p>
            <a:r>
              <a:rPr lang="en-US" altLang="zh-TW" dirty="0"/>
              <a:t>91</a:t>
            </a:r>
            <a:endParaRPr lang="zh-TW" altLang="en-US" dirty="0"/>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871" y="3512942"/>
            <a:ext cx="5602457" cy="2895992"/>
          </a:xfrm>
          <a:prstGeom prst="rect">
            <a:avLst/>
          </a:prstGeom>
        </p:spPr>
      </p:pic>
      <p:grpSp>
        <p:nvGrpSpPr>
          <p:cNvPr id="9" name="群組 8">
            <a:extLst>
              <a:ext uri="{FF2B5EF4-FFF2-40B4-BE49-F238E27FC236}">
                <a16:creationId xmlns:a16="http://schemas.microsoft.com/office/drawing/2014/main" id="{BEE96B8B-6799-4BE1-9DE6-E9FFB8DA5086}"/>
              </a:ext>
            </a:extLst>
          </p:cNvPr>
          <p:cNvGrpSpPr/>
          <p:nvPr/>
        </p:nvGrpSpPr>
        <p:grpSpPr>
          <a:xfrm>
            <a:off x="1877293" y="2797248"/>
            <a:ext cx="2763980" cy="1306702"/>
            <a:chOff x="3268683" y="6304541"/>
            <a:chExt cx="2700337" cy="11970575"/>
          </a:xfrm>
        </p:grpSpPr>
        <p:sp>
          <p:nvSpPr>
            <p:cNvPr id="10" name="文字方塊 9">
              <a:extLst>
                <a:ext uri="{FF2B5EF4-FFF2-40B4-BE49-F238E27FC236}">
                  <a16:creationId xmlns:a16="http://schemas.microsoft.com/office/drawing/2014/main" id="{06DAC545-FD8F-41B4-91C9-711564BACFAC}"/>
                </a:ext>
              </a:extLst>
            </p:cNvPr>
            <p:cNvSpPr txBox="1"/>
            <p:nvPr/>
          </p:nvSpPr>
          <p:spPr>
            <a:xfrm>
              <a:off x="3268683" y="14891700"/>
              <a:ext cx="2700337" cy="3383416"/>
            </a:xfrm>
            <a:prstGeom prst="rect">
              <a:avLst/>
            </a:prstGeom>
            <a:noFill/>
            <a:ln>
              <a:solidFill>
                <a:schemeClr val="tx1"/>
              </a:solidFill>
            </a:ln>
          </p:spPr>
          <p:txBody>
            <a:bodyPr wrap="square" rtlCol="0">
              <a:spAutoFit/>
            </a:bodyPr>
            <a:lstStyle/>
            <a:p>
              <a:r>
                <a:rPr lang="en-US" altLang="zh-TW" b="1" dirty="0"/>
                <a:t>recursive and self-similar</a:t>
              </a:r>
            </a:p>
          </p:txBody>
        </p:sp>
        <p:cxnSp>
          <p:nvCxnSpPr>
            <p:cNvPr id="11" name="直線單箭頭接點 10">
              <a:extLst>
                <a:ext uri="{FF2B5EF4-FFF2-40B4-BE49-F238E27FC236}">
                  <a16:creationId xmlns:a16="http://schemas.microsoft.com/office/drawing/2014/main" id="{188339C2-0347-444B-A216-CCF62337FDE0}"/>
                </a:ext>
              </a:extLst>
            </p:cNvPr>
            <p:cNvCxnSpPr>
              <a:cxnSpLocks/>
            </p:cNvCxnSpPr>
            <p:nvPr/>
          </p:nvCxnSpPr>
          <p:spPr>
            <a:xfrm flipV="1">
              <a:off x="4652691" y="6304541"/>
              <a:ext cx="0" cy="8587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2440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12" name="內容版面配置區 2"/>
          <p:cNvSpPr>
            <a:spLocks noGrp="1"/>
          </p:cNvSpPr>
          <p:nvPr>
            <p:ph idx="1"/>
          </p:nvPr>
        </p:nvSpPr>
        <p:spPr>
          <a:xfrm>
            <a:off x="2202078" y="1765697"/>
            <a:ext cx="8058150" cy="1691878"/>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A fractal is a natural phenomenon or a mathematical set that exhibits a repeating pattern that displays at every scale.</a:t>
            </a:r>
          </a:p>
        </p:txBody>
      </p:sp>
      <p:sp>
        <p:nvSpPr>
          <p:cNvPr id="2" name="投影片編號版面配置區 1">
            <a:extLst>
              <a:ext uri="{FF2B5EF4-FFF2-40B4-BE49-F238E27FC236}">
                <a16:creationId xmlns:a16="http://schemas.microsoft.com/office/drawing/2014/main" id="{60FB1596-26C5-4B03-BF15-A1B8DAF38E8E}"/>
              </a:ext>
            </a:extLst>
          </p:cNvPr>
          <p:cNvSpPr>
            <a:spLocks noGrp="1"/>
          </p:cNvSpPr>
          <p:nvPr>
            <p:ph type="sldNum" sz="quarter" idx="12"/>
          </p:nvPr>
        </p:nvSpPr>
        <p:spPr/>
        <p:txBody>
          <a:bodyPr/>
          <a:lstStyle/>
          <a:p>
            <a:r>
              <a:rPr lang="en-US" altLang="zh-TW" dirty="0"/>
              <a:t>92</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62" y="4227813"/>
            <a:ext cx="1762125" cy="1524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22" y="3625260"/>
            <a:ext cx="5162550" cy="2809875"/>
          </a:xfrm>
          <a:prstGeom prst="rect">
            <a:avLst/>
          </a:prstGeom>
        </p:spPr>
      </p:pic>
    </p:spTree>
    <p:extLst>
      <p:ext uri="{BB962C8B-B14F-4D97-AF65-F5344CB8AC3E}">
        <p14:creationId xmlns:p14="http://schemas.microsoft.com/office/powerpoint/2010/main" val="27565490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4FBBAAE-7C8F-42DA-B282-A3C5993F51AC}"/>
              </a:ext>
            </a:extLst>
          </p:cNvPr>
          <p:cNvSpPr>
            <a:spLocks noGrp="1"/>
          </p:cNvSpPr>
          <p:nvPr>
            <p:ph type="sldNum" sz="quarter" idx="12"/>
          </p:nvPr>
        </p:nvSpPr>
        <p:spPr/>
        <p:txBody>
          <a:bodyPr/>
          <a:lstStyle/>
          <a:p>
            <a:r>
              <a:rPr lang="en-US" altLang="zh-TW" dirty="0"/>
              <a:t>93</a:t>
            </a:r>
            <a:endParaRPr lang="zh-TW" altLang="en-US" dirty="0"/>
          </a:p>
        </p:txBody>
      </p:sp>
      <p:pic>
        <p:nvPicPr>
          <p:cNvPr id="5" name="Picture 4" descr="6">
            <a:extLst>
              <a:ext uri="{FF2B5EF4-FFF2-40B4-BE49-F238E27FC236}">
                <a16:creationId xmlns:a16="http://schemas.microsoft.com/office/drawing/2014/main" id="{F0D39EC7-AB73-4D63-B4A7-EEE23775E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975" y="224472"/>
            <a:ext cx="4747098" cy="649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814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202078" y="1765698"/>
                <a:ext cx="8058150" cy="4993449"/>
              </a:xfrm>
            </p:spPr>
            <p:txBody>
              <a:bodyPr numCol="1">
                <a:normAutofit fontScale="92500"/>
              </a:bodyPr>
              <a:lstStyle/>
              <a:p>
                <a:r>
                  <a:rPr lang="en-US" altLang="zh-TW" sz="3200" dirty="0">
                    <a:latin typeface="Times New Roman" panose="02020603050405020304" pitchFamily="18" charset="0"/>
                    <a:cs typeface="Times New Roman" panose="02020603050405020304" pitchFamily="18" charset="0"/>
                  </a:rPr>
                  <a:t>Scale-</a:t>
                </a:r>
                <a14:m>
                  <m:oMath xmlns:m="http://schemas.openxmlformats.org/officeDocument/2006/math">
                    <m:r>
                      <a:rPr lang="en-US" altLang="zh-TW" sz="3200" i="1" dirty="0">
                        <a:latin typeface="Cambria Math" panose="02040503050406030204" pitchFamily="18" charset="0"/>
                      </a:rPr>
                      <m:t>𝑘</m:t>
                    </m:r>
                  </m:oMath>
                </a14:m>
                <a:r>
                  <a:rPr lang="en-US" altLang="zh-TW" sz="3200" dirty="0">
                    <a:latin typeface="Times New Roman" panose="02020603050405020304" pitchFamily="18" charset="0"/>
                    <a:cs typeface="Times New Roman" panose="02020603050405020304" pitchFamily="18" charset="0"/>
                  </a:rPr>
                  <a:t> volume of the blanket around a gray level intensity surface </a:t>
                </a:r>
                <a14:m>
                  <m:oMath xmlns:m="http://schemas.openxmlformats.org/officeDocument/2006/math">
                    <m:r>
                      <a:rPr lang="en-US" altLang="zh-TW" sz="3200" i="1" dirty="0">
                        <a:latin typeface="Cambria Math" panose="02040503050406030204" pitchFamily="18" charset="0"/>
                      </a:rPr>
                      <m:t>𝐼</m:t>
                    </m:r>
                  </m:oMath>
                </a14:m>
                <a:r>
                  <a:rPr lang="en-US" altLang="zh-TW" sz="3200" dirty="0">
                    <a:latin typeface="Times New Roman" panose="02020603050405020304" pitchFamily="18" charset="0"/>
                    <a:cs typeface="Times New Roman" panose="02020603050405020304" pitchFamily="18" charset="0"/>
                  </a:rPr>
                  <a:t>:</a:t>
                </a:r>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m:t>
                          </m:r>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sub>
                        <m:sup/>
                        <m:e>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r>
                            <a:rPr lang="en-US" altLang="zh-TW" sz="2400" i="1">
                              <a:latin typeface="Cambria Math" panose="02040503050406030204" pitchFamily="18" charset="0"/>
                            </a:rPr>
                            <m:t>−</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e>
                      </m:nary>
                    </m:oMath>
                  </m:oMathPara>
                </a14:m>
                <a:endParaRPr lang="en-US" altLang="zh-TW" sz="24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dilation</a:t>
                </a: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erosion</a:t>
                </a:r>
              </a:p>
              <a:p>
                <a:r>
                  <a:rPr lang="en-US" altLang="zh-TW" sz="3200" dirty="0">
                    <a:latin typeface="Times New Roman" panose="02020603050405020304" pitchFamily="18" charset="0"/>
                    <a:cs typeface="Times New Roman" panose="02020603050405020304" pitchFamily="18" charset="0"/>
                  </a:rPr>
                  <a:t>The fractal surface area </a:t>
                </a:r>
                <a:r>
                  <a:rPr lang="en-US" altLang="zh-TW" sz="3200" i="1" dirty="0">
                    <a:latin typeface="Times New Roman" panose="02020603050405020304" pitchFamily="18" charset="0"/>
                    <a:cs typeface="Times New Roman" panose="02020603050405020304" pitchFamily="18" charset="0"/>
                  </a:rPr>
                  <a:t>A</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r>
                            <a:rPr lang="en-US" altLang="zh-TW" sz="2400" i="1">
                              <a:latin typeface="Cambria Math" panose="02040503050406030204" pitchFamily="18" charset="0"/>
                            </a:rPr>
                            <m:t>𝑉</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oMath>
                  </m:oMathPara>
                </a14:m>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202078" y="1765698"/>
                <a:ext cx="8058150" cy="4993449"/>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AFFC3EDB-D720-4C19-BA0B-0ED47871B87A}"/>
              </a:ext>
            </a:extLst>
          </p:cNvPr>
          <p:cNvSpPr>
            <a:spLocks noGrp="1"/>
          </p:cNvSpPr>
          <p:nvPr>
            <p:ph type="sldNum" sz="quarter" idx="12"/>
          </p:nvPr>
        </p:nvSpPr>
        <p:spPr/>
        <p:txBody>
          <a:bodyPr/>
          <a:lstStyle/>
          <a:p>
            <a:r>
              <a:rPr lang="en-US" altLang="zh-TW" dirty="0"/>
              <a:t>94</a:t>
            </a:r>
            <a:endParaRPr lang="zh-TW" altLang="en-US" dirty="0"/>
          </a:p>
        </p:txBody>
      </p:sp>
    </p:spTree>
    <p:extLst>
      <p:ext uri="{BB962C8B-B14F-4D97-AF65-F5344CB8AC3E}">
        <p14:creationId xmlns:p14="http://schemas.microsoft.com/office/powerpoint/2010/main" val="2797335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202078" y="1765698"/>
                <a:ext cx="8058150" cy="4797028"/>
              </a:xfrm>
            </p:spPr>
            <p:txBody>
              <a:bodyPr numCol="1">
                <a:normAutofit fontScale="92500"/>
              </a:bodyPr>
              <a:lstStyle/>
              <a:p>
                <a:r>
                  <a:rPr lang="en-US" altLang="zh-TW" sz="3200" dirty="0">
                    <a:latin typeface="Times New Roman" panose="02020603050405020304" pitchFamily="18" charset="0"/>
                    <a:cs typeface="Times New Roman" panose="02020603050405020304" pitchFamily="18" charset="0"/>
                  </a:rPr>
                  <a:t>The fractal signature </a:t>
                </a:r>
                <a:r>
                  <a:rPr lang="en-US" altLang="zh-TW" sz="3200" i="1" dirty="0">
                    <a:latin typeface="Times New Roman" panose="02020603050405020304" pitchFamily="18" charset="0"/>
                    <a:cs typeface="Times New Roman" panose="02020603050405020304" pitchFamily="18" charset="0"/>
                  </a:rPr>
                  <a:t>S</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𝑆</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𝑑</m:t>
                          </m:r>
                        </m:num>
                        <m:den>
                          <m:r>
                            <a:rPr lang="en-US" altLang="zh-TW" sz="2400" i="1">
                              <a:latin typeface="Cambria Math" panose="02040503050406030204" pitchFamily="18" charset="0"/>
                            </a:rPr>
                            <m:t>𝑑</m:t>
                          </m:r>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𝑘</m:t>
                              </m:r>
                            </m:e>
                          </m:func>
                        </m:den>
                      </m:f>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num>
                            <m:den>
                              <m:r>
                                <a:rPr lang="en-US" altLang="zh-TW" sz="2400" i="1">
                                  <a:latin typeface="Cambria Math" panose="02040503050406030204" pitchFamily="18" charset="0"/>
                                </a:rPr>
                                <m:t>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den>
                          </m:f>
                        </m:e>
                      </m:func>
                    </m:oMath>
                  </m:oMathPara>
                </a14:m>
                <a:endParaRPr lang="en-US" altLang="zh-TW" sz="2400" i="1" dirty="0">
                  <a:latin typeface="Times New Roman" panose="02020603050405020304" pitchFamily="18" charset="0"/>
                  <a:cs typeface="Times New Roman" panose="02020603050405020304" pitchFamily="18" charset="0"/>
                </a:endParaRPr>
              </a:p>
              <a:p>
                <a:pPr marL="0" indent="0">
                  <a:buNone/>
                </a:pPr>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Compare the similarity between textures by weighted distance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between their fractal signature:</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𝑘</m:t>
                          </m:r>
                        </m:sub>
                        <m:sup/>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1</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2</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e>
                            <m:sup>
                              <m:r>
                                <a:rPr lang="en-US" altLang="zh-TW" sz="2400" i="1">
                                  <a:latin typeface="Cambria Math" panose="02040503050406030204" pitchFamily="18" charset="0"/>
                                </a:rPr>
                                <m:t>2</m:t>
                              </m:r>
                            </m:sup>
                          </m:sSup>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num>
                                    <m:den>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den>
                                  </m:f>
                                </m:e>
                              </m:d>
                            </m:e>
                          </m:func>
                        </m:e>
                      </m:nary>
                    </m:oMath>
                  </m:oMathPara>
                </a14:m>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202078" y="1765698"/>
                <a:ext cx="8058150" cy="4797028"/>
              </a:xfrm>
              <a:blipFill>
                <a:blip r:embed="rId3"/>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C5D27D1-8E4F-4B1A-A6A6-4BCDD14CB722}"/>
              </a:ext>
            </a:extLst>
          </p:cNvPr>
          <p:cNvSpPr>
            <a:spLocks noGrp="1"/>
          </p:cNvSpPr>
          <p:nvPr>
            <p:ph type="sldNum" sz="quarter" idx="12"/>
          </p:nvPr>
        </p:nvSpPr>
        <p:spPr/>
        <p:txBody>
          <a:bodyPr/>
          <a:lstStyle/>
          <a:p>
            <a:r>
              <a:rPr lang="en-US" altLang="zh-TW" dirty="0"/>
              <a:t>95</a:t>
            </a:r>
            <a:endParaRPr lang="zh-TW" altLang="en-US" dirty="0"/>
          </a:p>
        </p:txBody>
      </p:sp>
    </p:spTree>
    <p:extLst>
      <p:ext uri="{BB962C8B-B14F-4D97-AF65-F5344CB8AC3E}">
        <p14:creationId xmlns:p14="http://schemas.microsoft.com/office/powerpoint/2010/main" val="1253984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6232" y="2766218"/>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a:t>96</a:t>
            </a:r>
            <a:endParaRPr lang="zh-TW" altLang="en-US" dirty="0"/>
          </a:p>
        </p:txBody>
      </p:sp>
    </p:spTree>
    <p:extLst>
      <p:ext uri="{BB962C8B-B14F-4D97-AF65-F5344CB8AC3E}">
        <p14:creationId xmlns:p14="http://schemas.microsoft.com/office/powerpoint/2010/main" val="573926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a:xfrm>
            <a:off x="2152650" y="2766219"/>
            <a:ext cx="7886700" cy="1325563"/>
          </a:xfrm>
        </p:spPr>
        <p:txBody>
          <a:bodyPr>
            <a:normAutofit/>
          </a:bodyPr>
          <a:lstStyle/>
          <a:p>
            <a:pPr algn="ctr"/>
            <a:r>
              <a:rPr lang="en-US" altLang="zh-TW" dirty="0">
                <a:latin typeface="Times New Roman" panose="02020603050405020304" pitchFamily="18" charset="0"/>
                <a:cs typeface="Times New Roman" panose="02020603050405020304" pitchFamily="18" charset="0"/>
              </a:rPr>
              <a:t>Model-based Technique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71A9918-08A1-45AF-979B-6310860F0339}"/>
              </a:ext>
            </a:extLst>
          </p:cNvPr>
          <p:cNvSpPr>
            <a:spLocks noGrp="1"/>
          </p:cNvSpPr>
          <p:nvPr>
            <p:ph type="sldNum" sz="quarter" idx="12"/>
          </p:nvPr>
        </p:nvSpPr>
        <p:spPr/>
        <p:txBody>
          <a:bodyPr/>
          <a:lstStyle/>
          <a:p>
            <a:r>
              <a:rPr lang="en-US" altLang="zh-TW" dirty="0"/>
              <a:t>97</a:t>
            </a:r>
            <a:endParaRPr lang="zh-TW" altLang="en-US" dirty="0"/>
          </a:p>
        </p:txBody>
      </p:sp>
    </p:spTree>
    <p:extLst>
      <p:ext uri="{BB962C8B-B14F-4D97-AF65-F5344CB8AC3E}">
        <p14:creationId xmlns:p14="http://schemas.microsoft.com/office/powerpoint/2010/main" val="13219827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sp>
        <p:nvSpPr>
          <p:cNvPr id="3" name="投影片編號版面配置區 2">
            <a:extLst>
              <a:ext uri="{FF2B5EF4-FFF2-40B4-BE49-F238E27FC236}">
                <a16:creationId xmlns:a16="http://schemas.microsoft.com/office/drawing/2014/main" id="{F80B2249-8272-4F84-BE4E-076BBE76083A}"/>
              </a:ext>
            </a:extLst>
          </p:cNvPr>
          <p:cNvSpPr>
            <a:spLocks noGrp="1"/>
          </p:cNvSpPr>
          <p:nvPr>
            <p:ph type="sldNum" sz="quarter" idx="12"/>
          </p:nvPr>
        </p:nvSpPr>
        <p:spPr/>
        <p:txBody>
          <a:bodyPr/>
          <a:lstStyle/>
          <a:p>
            <a:r>
              <a:rPr lang="en-US" altLang="zh-TW" dirty="0"/>
              <a:t>98</a:t>
            </a:r>
            <a:endParaRPr lang="zh-TW" altLang="en-US" dirty="0"/>
          </a:p>
        </p:txBody>
      </p:sp>
      <p:sp>
        <p:nvSpPr>
          <p:cNvPr id="6" name="內容版面配置區 2">
            <a:extLst>
              <a:ext uri="{FF2B5EF4-FFF2-40B4-BE49-F238E27FC236}">
                <a16:creationId xmlns:a16="http://schemas.microsoft.com/office/drawing/2014/main" id="{0D2EA68D-3A93-1641-181E-595487922053}"/>
              </a:ext>
            </a:extLst>
          </p:cNvPr>
          <p:cNvSpPr>
            <a:spLocks noGrp="1"/>
          </p:cNvSpPr>
          <p:nvPr>
            <p:ph idx="1"/>
          </p:nvPr>
        </p:nvSpPr>
        <p:spPr>
          <a:xfrm>
            <a:off x="2066925" y="1635952"/>
            <a:ext cx="8058150" cy="4085976"/>
          </a:xfrm>
        </p:spPr>
        <p:txBody>
          <a:bodyPr numCol="1">
            <a:normAutofit/>
          </a:bodyPr>
          <a:lstStyle/>
          <a:p>
            <a:r>
              <a:rPr lang="en-US" altLang="zh-TW" sz="2800" dirty="0">
                <a:latin typeface="Times New Roman" panose="02020603050405020304" pitchFamily="18" charset="0"/>
                <a:cs typeface="Times New Roman" panose="02020603050405020304" pitchFamily="18" charset="0"/>
              </a:rPr>
              <a:t>Estimation: 	</a:t>
            </a:r>
          </a:p>
          <a:p>
            <a:pPr lvl="1"/>
            <a:r>
              <a:rPr lang="en-US" altLang="zh-TW" sz="2200" dirty="0">
                <a:latin typeface="Times New Roman" panose="02020603050405020304" pitchFamily="18" charset="0"/>
                <a:cs typeface="Times New Roman" panose="02020603050405020304" pitchFamily="18" charset="0"/>
              </a:rPr>
              <a:t>Estimate values of model parameters based on observed sample examples of model-based techniques.</a:t>
            </a:r>
          </a:p>
          <a:p>
            <a:endParaRPr lang="en-US" altLang="zh-TW" sz="2400" dirty="0">
              <a:latin typeface="Times New Roman" panose="02020603050405020304" pitchFamily="18" charset="0"/>
              <a:cs typeface="Times New Roman" panose="02020603050405020304" pitchFamily="18" charset="0"/>
            </a:endParaRPr>
          </a:p>
          <a:p>
            <a:r>
              <a:rPr lang="en-US" altLang="zh-TW" sz="2800" dirty="0">
                <a:latin typeface="Times New Roman" panose="02020603050405020304" pitchFamily="18" charset="0"/>
                <a:cs typeface="Times New Roman" panose="02020603050405020304" pitchFamily="18" charset="0"/>
              </a:rPr>
              <a:t>Verification: </a:t>
            </a:r>
          </a:p>
          <a:p>
            <a:pPr lvl="1"/>
            <a:r>
              <a:rPr lang="en-US" altLang="zh-TW" sz="2200" dirty="0">
                <a:latin typeface="Times New Roman" panose="02020603050405020304" pitchFamily="18" charset="0"/>
                <a:cs typeface="Times New Roman" panose="02020603050405020304" pitchFamily="18" charset="0"/>
              </a:rPr>
              <a:t>Verify given image texture sample is consistent with or fits the model.</a:t>
            </a:r>
          </a:p>
          <a:p>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7738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TM02900720[[fn=要素]]</Template>
  <TotalTime>2880</TotalTime>
  <Words>10329</Words>
  <Application>Microsoft Office PowerPoint</Application>
  <PresentationFormat>寬螢幕</PresentationFormat>
  <Paragraphs>2001</Paragraphs>
  <Slides>145</Slides>
  <Notes>137</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145</vt:i4>
      </vt:variant>
    </vt:vector>
  </HeadingPairs>
  <TitlesOfParts>
    <vt:vector size="159" baseType="lpstr">
      <vt:lpstr>-apple-system</vt:lpstr>
      <vt:lpstr>Helvetica Neue</vt:lpstr>
      <vt:lpstr>標楷體</vt:lpstr>
      <vt:lpstr>Arial</vt:lpstr>
      <vt:lpstr>Calibri</vt:lpstr>
      <vt:lpstr>Calibri Light</vt:lpstr>
      <vt:lpstr>Calisto MT</vt:lpstr>
      <vt:lpstr>Cambria Math</vt:lpstr>
      <vt:lpstr>Impact</vt:lpstr>
      <vt:lpstr>Times New Roman</vt:lpstr>
      <vt:lpstr>Wingdings</vt:lpstr>
      <vt:lpstr>Wingdings 2</vt:lpstr>
      <vt:lpstr>HDOfficeLightV0</vt:lpstr>
      <vt:lpstr>石板</vt:lpstr>
      <vt:lpstr>Chapter 9  Texture</vt:lpstr>
      <vt:lpstr>Outline</vt:lpstr>
      <vt:lpstr>PowerPoint 簡報</vt:lpstr>
      <vt:lpstr>What is “texture” ?</vt:lpstr>
      <vt:lpstr>Introduction</vt:lpstr>
      <vt:lpstr>What is Texture?</vt:lpstr>
      <vt:lpstr>What is Texture?</vt:lpstr>
      <vt:lpstr>“Texel” and “Texture Primitive”</vt:lpstr>
      <vt:lpstr>Texel</vt:lpstr>
      <vt:lpstr>Texel</vt:lpstr>
      <vt:lpstr>Texture Primitive</vt:lpstr>
      <vt:lpstr>Characterizing Texture</vt:lpstr>
      <vt:lpstr>Some Texture Properties</vt:lpstr>
      <vt:lpstr>Some Texture Properties</vt:lpstr>
      <vt:lpstr>Characterizing Texture</vt:lpstr>
      <vt:lpstr>PowerPoint 簡報</vt:lpstr>
      <vt:lpstr>Texture and Scale</vt:lpstr>
      <vt:lpstr>Texture and Scale</vt:lpstr>
      <vt:lpstr>Texture and Scale</vt:lpstr>
      <vt:lpstr>Fun Time</vt:lpstr>
      <vt:lpstr>How to Analyze Texture ?</vt:lpstr>
      <vt:lpstr>Texture Analysis Issues (Test)</vt:lpstr>
      <vt:lpstr>Pattern Recognition</vt:lpstr>
      <vt:lpstr>Generative Model</vt:lpstr>
      <vt:lpstr>Texture Segmentation</vt:lpstr>
      <vt:lpstr>Texture Analysis</vt:lpstr>
      <vt:lpstr>Statistical Texture Feature Approaches</vt:lpstr>
      <vt:lpstr>Model Based Technique</vt:lpstr>
      <vt:lpstr>Fun Time</vt:lpstr>
      <vt:lpstr>Statistical Texture Feature Approach</vt:lpstr>
      <vt:lpstr>PowerPoint 簡報</vt:lpstr>
      <vt:lpstr>First-Order Gray-Level Statistics</vt:lpstr>
      <vt:lpstr>Second-Order Gray-Level Statistics</vt:lpstr>
      <vt:lpstr>Co-Occurrence Matrix</vt:lpstr>
      <vt:lpstr>Co-Occurrence Matrix</vt:lpstr>
      <vt:lpstr>Co-Occurrence Matrix</vt:lpstr>
      <vt:lpstr>Co-Occurrence Matrix</vt:lpstr>
      <vt:lpstr>Co-Occurrence Matrix</vt:lpstr>
      <vt:lpstr>Variant of Co-Occurrence Matrix</vt:lpstr>
      <vt:lpstr>PowerPoint 簡報</vt:lpstr>
      <vt:lpstr>PowerPoint 簡報</vt:lpstr>
      <vt:lpstr>Summary of Gray-level Co-Occurrence</vt:lpstr>
      <vt:lpstr>Generalized Gray Level Spatial Dependence Models for Texture</vt:lpstr>
      <vt:lpstr>PowerPoint 簡報</vt:lpstr>
      <vt:lpstr>Strong Texture Measures and Generalized Co-occurrence</vt:lpstr>
      <vt:lpstr>Strong Texture Measures and Generalized Co-occurrence</vt:lpstr>
      <vt:lpstr>Spatial Relationship</vt:lpstr>
      <vt:lpstr>Spatial Relationship</vt:lpstr>
      <vt:lpstr>Fun Time</vt:lpstr>
      <vt:lpstr>PowerPoint 簡報</vt:lpstr>
      <vt:lpstr>Autocorrelation Function</vt:lpstr>
      <vt:lpstr>Autocorrelation Function</vt:lpstr>
      <vt:lpstr>Autocorrelation Function</vt:lpstr>
      <vt:lpstr>PowerPoint 簡報</vt:lpstr>
      <vt:lpstr>PowerPoint 簡報</vt:lpstr>
      <vt:lpstr>PowerPoint 簡報</vt:lpstr>
      <vt:lpstr>Autocorrelation Function</vt:lpstr>
      <vt:lpstr>PowerPoint 簡報</vt:lpstr>
      <vt:lpstr>Digital Transform Methods and Texture</vt:lpstr>
      <vt:lpstr>Digital Transform Methods and Texture</vt:lpstr>
      <vt:lpstr>Digital Transform Methods and Texture</vt:lpstr>
      <vt:lpstr>Digital Transform Methods and Texture</vt:lpstr>
      <vt:lpstr>Digital Transform Methods and Texture</vt:lpstr>
      <vt:lpstr>Fun Time</vt:lpstr>
      <vt:lpstr>PowerPoint 簡報</vt:lpstr>
      <vt:lpstr>Texture Energy</vt:lpstr>
      <vt:lpstr>Texture Energy</vt:lpstr>
      <vt:lpstr>Texture Energy</vt:lpstr>
      <vt:lpstr>Texture Energy — Law’s texture</vt:lpstr>
      <vt:lpstr>Texture Energy — Law’s texture</vt:lpstr>
      <vt:lpstr>Texture Energy — Law’s texture</vt:lpstr>
      <vt:lpstr>Texture Energy — Law’s texture</vt:lpstr>
      <vt:lpstr>Texture Energy — Law’s texture</vt:lpstr>
      <vt:lpstr>PowerPoint 簡報</vt:lpstr>
      <vt:lpstr>Texture Edgeness</vt:lpstr>
      <vt:lpstr>Texture Edgeness</vt:lpstr>
      <vt:lpstr>Texture Edgeness</vt:lpstr>
      <vt:lpstr>Texture Edgeness</vt:lpstr>
      <vt:lpstr>Fun Time</vt:lpstr>
      <vt:lpstr>PowerPoint 簡報</vt:lpstr>
      <vt:lpstr>Vector Dispersion</vt:lpstr>
      <vt:lpstr>Vector Dispersion</vt:lpstr>
      <vt:lpstr>Vector Dispersion</vt:lpstr>
      <vt:lpstr>PowerPoint 簡報</vt:lpstr>
      <vt:lpstr>Relative Extrema Density</vt:lpstr>
      <vt:lpstr>Relative Extrema Density</vt:lpstr>
      <vt:lpstr>Relative Extrema Density</vt:lpstr>
      <vt:lpstr>PowerPoint 簡報</vt:lpstr>
      <vt:lpstr>PowerPoint 簡報</vt:lpstr>
      <vt:lpstr>Mathematical Morphology</vt:lpstr>
      <vt:lpstr>Mathematical Morphology</vt:lpstr>
      <vt:lpstr>Mathematical Morphology</vt:lpstr>
      <vt:lpstr>Mathematical Morphology</vt:lpstr>
      <vt:lpstr>PowerPoint 簡報</vt:lpstr>
      <vt:lpstr>Mathematical Morphology</vt:lpstr>
      <vt:lpstr>Mathematical Morphology</vt:lpstr>
      <vt:lpstr>Fun Time</vt:lpstr>
      <vt:lpstr>Model-based Technique</vt:lpstr>
      <vt:lpstr>Model Based Technique</vt:lpstr>
      <vt:lpstr>PowerPoint 簡報</vt:lpstr>
      <vt:lpstr>Auto-regression Models</vt:lpstr>
      <vt:lpstr>Auto-regression Models</vt:lpstr>
      <vt:lpstr>Auto-regression Models</vt:lpstr>
      <vt:lpstr>Auto-regression Models</vt:lpstr>
      <vt:lpstr>Auto-regression Models</vt:lpstr>
      <vt:lpstr>Auto-regression Models</vt:lpstr>
      <vt:lpstr>Auto-regression Models</vt:lpstr>
      <vt:lpstr>PowerPoint 簡報</vt:lpstr>
      <vt:lpstr>Discrete Markov Random Fields</vt:lpstr>
      <vt:lpstr>Discrete Markov Random Fields</vt:lpstr>
      <vt:lpstr>Discrete Markov Random Fields</vt:lpstr>
      <vt:lpstr>Fun Time</vt:lpstr>
      <vt:lpstr>PowerPoint 簡報</vt:lpstr>
      <vt:lpstr>Random Mosaic Models</vt:lpstr>
      <vt:lpstr>How to partition</vt:lpstr>
      <vt:lpstr>Random Mosaic Models</vt:lpstr>
      <vt:lpstr>Random Mosaic Models</vt:lpstr>
      <vt:lpstr>Random Mosaic Models</vt:lpstr>
      <vt:lpstr>PowerPoint 簡報</vt:lpstr>
      <vt:lpstr>Structural Approaches to Texture Models</vt:lpstr>
      <vt:lpstr>Structural Approaches to Texture Models</vt:lpstr>
      <vt:lpstr>Summary of Texture Analysis</vt:lpstr>
      <vt:lpstr>Application</vt:lpstr>
      <vt:lpstr>PowerPoint 簡報</vt:lpstr>
      <vt:lpstr>Texture Segmentation</vt:lpstr>
      <vt:lpstr>PowerPoint 簡報</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PowerPoint 簡報</vt:lpstr>
      <vt:lpstr>Shape from Texture</vt:lpstr>
      <vt:lpstr>Shape from Texture</vt:lpstr>
      <vt:lpstr>Shape from Texture</vt:lpstr>
      <vt:lpstr>Shape from Texture</vt:lpstr>
      <vt:lpstr>PowerPoint 簡報</vt:lpstr>
      <vt:lpstr>Fun Time</vt:lpstr>
      <vt:lpstr>Summary</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Chapter9  Texture</dc:title>
  <dc:creator>GIGABYTE</dc:creator>
  <cp:lastModifiedBy>霈靖 郁</cp:lastModifiedBy>
  <cp:revision>121</cp:revision>
  <dcterms:created xsi:type="dcterms:W3CDTF">2020-11-30T12:31:40Z</dcterms:created>
  <dcterms:modified xsi:type="dcterms:W3CDTF">2022-11-13T11:26:05Z</dcterms:modified>
</cp:coreProperties>
</file>