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ink/ink1.xml" ContentType="application/inkml+xml"/>
  <Override PartName="/ppt/notesSlides/notesSlide184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701" r:id="rId1"/>
    <p:sldMasterId id="2147483700" r:id="rId2"/>
    <p:sldMasterId id="2147483648" r:id="rId3"/>
  </p:sldMasterIdLst>
  <p:notesMasterIdLst>
    <p:notesMasterId r:id="rId205"/>
  </p:notesMasterIdLst>
  <p:handoutMasterIdLst>
    <p:handoutMasterId r:id="rId206"/>
  </p:handoutMasterIdLst>
  <p:sldIdLst>
    <p:sldId id="256" r:id="rId4"/>
    <p:sldId id="728" r:id="rId5"/>
    <p:sldId id="546" r:id="rId6"/>
    <p:sldId id="486" r:id="rId7"/>
    <p:sldId id="487" r:id="rId8"/>
    <p:sldId id="659" r:id="rId9"/>
    <p:sldId id="662" r:id="rId10"/>
    <p:sldId id="661" r:id="rId11"/>
    <p:sldId id="660" r:id="rId12"/>
    <p:sldId id="417" r:id="rId13"/>
    <p:sldId id="559" r:id="rId14"/>
    <p:sldId id="547" r:id="rId15"/>
    <p:sldId id="508" r:id="rId16"/>
    <p:sldId id="560" r:id="rId17"/>
    <p:sldId id="562" r:id="rId18"/>
    <p:sldId id="430" r:id="rId19"/>
    <p:sldId id="607" r:id="rId20"/>
    <p:sldId id="608" r:id="rId21"/>
    <p:sldId id="610" r:id="rId22"/>
    <p:sldId id="609" r:id="rId23"/>
    <p:sldId id="431" r:id="rId24"/>
    <p:sldId id="611" r:id="rId25"/>
    <p:sldId id="432" r:id="rId26"/>
    <p:sldId id="578" r:id="rId27"/>
    <p:sldId id="563" r:id="rId28"/>
    <p:sldId id="602" r:id="rId29"/>
    <p:sldId id="565" r:id="rId30"/>
    <p:sldId id="614" r:id="rId31"/>
    <p:sldId id="615" r:id="rId32"/>
    <p:sldId id="434" r:id="rId33"/>
    <p:sldId id="619" r:id="rId34"/>
    <p:sldId id="617" r:id="rId35"/>
    <p:sldId id="618" r:id="rId36"/>
    <p:sldId id="735" r:id="rId37"/>
    <p:sldId id="548" r:id="rId38"/>
    <p:sldId id="316" r:id="rId39"/>
    <p:sldId id="498" r:id="rId40"/>
    <p:sldId id="445" r:id="rId41"/>
    <p:sldId id="437" r:id="rId42"/>
    <p:sldId id="540" r:id="rId43"/>
    <p:sldId id="566" r:id="rId44"/>
    <p:sldId id="665" r:id="rId45"/>
    <p:sldId id="666" r:id="rId46"/>
    <p:sldId id="664" r:id="rId47"/>
    <p:sldId id="663" r:id="rId48"/>
    <p:sldId id="438" r:id="rId49"/>
    <p:sldId id="509" r:id="rId50"/>
    <p:sldId id="639" r:id="rId51"/>
    <p:sldId id="620" r:id="rId52"/>
    <p:sldId id="622" r:id="rId53"/>
    <p:sldId id="510" r:id="rId54"/>
    <p:sldId id="626" r:id="rId55"/>
    <p:sldId id="624" r:id="rId56"/>
    <p:sldId id="625" r:id="rId57"/>
    <p:sldId id="627" r:id="rId58"/>
    <p:sldId id="577" r:id="rId59"/>
    <p:sldId id="511" r:id="rId60"/>
    <p:sldId id="629" r:id="rId61"/>
    <p:sldId id="567" r:id="rId62"/>
    <p:sldId id="632" r:id="rId63"/>
    <p:sldId id="736" r:id="rId64"/>
    <p:sldId id="549" r:id="rId65"/>
    <p:sldId id="317" r:id="rId66"/>
    <p:sldId id="440" r:id="rId67"/>
    <p:sldId id="441" r:id="rId68"/>
    <p:sldId id="633" r:id="rId69"/>
    <p:sldId id="634" r:id="rId70"/>
    <p:sldId id="635" r:id="rId71"/>
    <p:sldId id="638" r:id="rId72"/>
    <p:sldId id="642" r:id="rId73"/>
    <p:sldId id="641" r:id="rId74"/>
    <p:sldId id="643" r:id="rId75"/>
    <p:sldId id="644" r:id="rId76"/>
    <p:sldId id="645" r:id="rId77"/>
    <p:sldId id="668" r:id="rId78"/>
    <p:sldId id="711" r:id="rId79"/>
    <p:sldId id="712" r:id="rId80"/>
    <p:sldId id="713" r:id="rId81"/>
    <p:sldId id="714" r:id="rId82"/>
    <p:sldId id="706" r:id="rId83"/>
    <p:sldId id="707" r:id="rId84"/>
    <p:sldId id="709" r:id="rId85"/>
    <p:sldId id="737" r:id="rId86"/>
    <p:sldId id="550" r:id="rId87"/>
    <p:sldId id="459" r:id="rId88"/>
    <p:sldId id="584" r:id="rId89"/>
    <p:sldId id="318" r:id="rId90"/>
    <p:sldId id="730" r:id="rId91"/>
    <p:sldId id="731" r:id="rId92"/>
    <p:sldId id="655" r:id="rId93"/>
    <p:sldId id="669" r:id="rId94"/>
    <p:sldId id="657" r:id="rId95"/>
    <p:sldId id="670" r:id="rId96"/>
    <p:sldId id="671" r:id="rId97"/>
    <p:sldId id="738" r:id="rId98"/>
    <p:sldId id="569" r:id="rId99"/>
    <p:sldId id="319" r:id="rId100"/>
    <p:sldId id="463" r:id="rId101"/>
    <p:sldId id="571" r:id="rId102"/>
    <p:sldId id="489" r:id="rId103"/>
    <p:sldId id="646" r:id="rId104"/>
    <p:sldId id="647" r:id="rId105"/>
    <p:sldId id="648" r:id="rId106"/>
    <p:sldId id="649" r:id="rId107"/>
    <p:sldId id="574" r:id="rId108"/>
    <p:sldId id="575" r:id="rId109"/>
    <p:sldId id="651" r:id="rId110"/>
    <p:sldId id="650" r:id="rId111"/>
    <p:sldId id="652" r:id="rId112"/>
    <p:sldId id="653" r:id="rId113"/>
    <p:sldId id="654" r:id="rId114"/>
    <p:sldId id="672" r:id="rId115"/>
    <p:sldId id="716" r:id="rId116"/>
    <p:sldId id="551" r:id="rId117"/>
    <p:sldId id="340" r:id="rId118"/>
    <p:sldId id="469" r:id="rId119"/>
    <p:sldId id="656" r:id="rId120"/>
    <p:sldId id="470" r:id="rId121"/>
    <p:sldId id="471" r:id="rId122"/>
    <p:sldId id="552" r:id="rId123"/>
    <p:sldId id="342" r:id="rId124"/>
    <p:sldId id="579" r:id="rId125"/>
    <p:sldId id="674" r:id="rId126"/>
    <p:sldId id="677" r:id="rId127"/>
    <p:sldId id="676" r:id="rId128"/>
    <p:sldId id="678" r:id="rId129"/>
    <p:sldId id="679" r:id="rId130"/>
    <p:sldId id="585" r:id="rId131"/>
    <p:sldId id="680" r:id="rId132"/>
    <p:sldId id="681" r:id="rId133"/>
    <p:sldId id="686" r:id="rId134"/>
    <p:sldId id="682" r:id="rId135"/>
    <p:sldId id="685" r:id="rId136"/>
    <p:sldId id="683" r:id="rId137"/>
    <p:sldId id="684" r:id="rId138"/>
    <p:sldId id="687" r:id="rId139"/>
    <p:sldId id="499" r:id="rId140"/>
    <p:sldId id="589" r:id="rId141"/>
    <p:sldId id="689" r:id="rId142"/>
    <p:sldId id="690" r:id="rId143"/>
    <p:sldId id="691" r:id="rId144"/>
    <p:sldId id="695" r:id="rId145"/>
    <p:sldId id="692" r:id="rId146"/>
    <p:sldId id="693" r:id="rId147"/>
    <p:sldId id="694" r:id="rId148"/>
    <p:sldId id="696" r:id="rId149"/>
    <p:sldId id="346" r:id="rId150"/>
    <p:sldId id="732" r:id="rId151"/>
    <p:sldId id="718" r:id="rId152"/>
    <p:sldId id="698" r:id="rId153"/>
    <p:sldId id="733" r:id="rId154"/>
    <p:sldId id="719" r:id="rId155"/>
    <p:sldId id="720" r:id="rId156"/>
    <p:sldId id="722" r:id="rId157"/>
    <p:sldId id="723" r:id="rId158"/>
    <p:sldId id="724" r:id="rId159"/>
    <p:sldId id="725" r:id="rId160"/>
    <p:sldId id="700" r:id="rId161"/>
    <p:sldId id="701" r:id="rId162"/>
    <p:sldId id="704" r:id="rId163"/>
    <p:sldId id="726" r:id="rId164"/>
    <p:sldId id="739" r:id="rId165"/>
    <p:sldId id="727" r:id="rId166"/>
    <p:sldId id="553" r:id="rId167"/>
    <p:sldId id="740" r:id="rId168"/>
    <p:sldId id="350" r:id="rId169"/>
    <p:sldId id="554" r:id="rId170"/>
    <p:sldId id="352" r:id="rId171"/>
    <p:sldId id="423" r:id="rId172"/>
    <p:sldId id="598" r:id="rId173"/>
    <p:sldId id="599" r:id="rId174"/>
    <p:sldId id="600" r:id="rId175"/>
    <p:sldId id="480" r:id="rId176"/>
    <p:sldId id="555" r:id="rId177"/>
    <p:sldId id="355" r:id="rId178"/>
    <p:sldId id="537" r:id="rId179"/>
    <p:sldId id="673" r:id="rId180"/>
    <p:sldId id="427" r:id="rId181"/>
    <p:sldId id="556" r:id="rId182"/>
    <p:sldId id="428" r:id="rId183"/>
    <p:sldId id="356" r:id="rId184"/>
    <p:sldId id="557" r:id="rId185"/>
    <p:sldId id="357" r:id="rId186"/>
    <p:sldId id="419" r:id="rId187"/>
    <p:sldId id="362" r:id="rId188"/>
    <p:sldId id="364" r:id="rId189"/>
    <p:sldId id="409" r:id="rId190"/>
    <p:sldId id="410" r:id="rId191"/>
    <p:sldId id="387" r:id="rId192"/>
    <p:sldId id="388" r:id="rId193"/>
    <p:sldId id="389" r:id="rId194"/>
    <p:sldId id="391" r:id="rId195"/>
    <p:sldId id="392" r:id="rId196"/>
    <p:sldId id="393" r:id="rId197"/>
    <p:sldId id="395" r:id="rId198"/>
    <p:sldId id="396" r:id="rId199"/>
    <p:sldId id="397" r:id="rId200"/>
    <p:sldId id="398" r:id="rId201"/>
    <p:sldId id="399" r:id="rId202"/>
    <p:sldId id="400" r:id="rId203"/>
    <p:sldId id="418" r:id="rId204"/>
  </p:sldIdLst>
  <p:sldSz cx="9144000" cy="6858000" type="screen4x3"/>
  <p:notesSz cx="6858000" cy="215265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jinstall9324754@outlook.com" initials="j" lastIdx="1" clrIdx="0">
    <p:extLst>
      <p:ext uri="{19B8F6BF-5375-455C-9EA6-DF929625EA0E}">
        <p15:presenceInfo xmlns:p15="http://schemas.microsoft.com/office/powerpoint/2012/main" userId="jjinstall9324754@outlook.co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6600"/>
    <a:srgbClr val="FFFF00"/>
    <a:srgbClr val="FF00FF"/>
    <a:srgbClr val="00FFFF"/>
    <a:srgbClr val="00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E4A5CA-7D23-45A0-9DED-5F460A147237}" v="9" dt="2021-11-30T08:04:30.6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77" autoAdjust="0"/>
    <p:restoredTop sz="72107" autoAdjust="0"/>
  </p:normalViewPr>
  <p:slideViewPr>
    <p:cSldViewPr>
      <p:cViewPr varScale="1">
        <p:scale>
          <a:sx n="89" d="100"/>
          <a:sy n="89" d="100"/>
        </p:scale>
        <p:origin x="2632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7214"/>
    </p:cViewPr>
  </p:outlineViewPr>
  <p:notesTextViewPr>
    <p:cViewPr>
      <p:scale>
        <a:sx n="145" d="100"/>
        <a:sy n="14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59" Type="http://schemas.openxmlformats.org/officeDocument/2006/relationships/slide" Target="slides/slide156.xml"/><Relationship Id="rId170" Type="http://schemas.openxmlformats.org/officeDocument/2006/relationships/slide" Target="slides/slide167.xml"/><Relationship Id="rId191" Type="http://schemas.openxmlformats.org/officeDocument/2006/relationships/slide" Target="slides/slide188.xml"/><Relationship Id="rId205" Type="http://schemas.openxmlformats.org/officeDocument/2006/relationships/notesMaster" Target="notesMasters/notesMaster1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53" Type="http://schemas.openxmlformats.org/officeDocument/2006/relationships/slide" Target="slides/slide50.xml"/><Relationship Id="rId74" Type="http://schemas.openxmlformats.org/officeDocument/2006/relationships/slide" Target="slides/slide71.xml"/><Relationship Id="rId128" Type="http://schemas.openxmlformats.org/officeDocument/2006/relationships/slide" Target="slides/slide125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181" Type="http://schemas.openxmlformats.org/officeDocument/2006/relationships/slide" Target="slides/slide178.xml"/><Relationship Id="rId22" Type="http://schemas.openxmlformats.org/officeDocument/2006/relationships/slide" Target="slides/slide19.xml"/><Relationship Id="rId43" Type="http://schemas.openxmlformats.org/officeDocument/2006/relationships/slide" Target="slides/slide40.xml"/><Relationship Id="rId64" Type="http://schemas.openxmlformats.org/officeDocument/2006/relationships/slide" Target="slides/slide61.xml"/><Relationship Id="rId118" Type="http://schemas.openxmlformats.org/officeDocument/2006/relationships/slide" Target="slides/slide115.xml"/><Relationship Id="rId139" Type="http://schemas.openxmlformats.org/officeDocument/2006/relationships/slide" Target="slides/slide136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71" Type="http://schemas.openxmlformats.org/officeDocument/2006/relationships/slide" Target="slides/slide168.xml"/><Relationship Id="rId192" Type="http://schemas.openxmlformats.org/officeDocument/2006/relationships/slide" Target="slides/slide189.xml"/><Relationship Id="rId206" Type="http://schemas.openxmlformats.org/officeDocument/2006/relationships/handoutMaster" Target="handoutMasters/handoutMaster1.xml"/><Relationship Id="rId12" Type="http://schemas.openxmlformats.org/officeDocument/2006/relationships/slide" Target="slides/slide9.xml"/><Relationship Id="rId33" Type="http://schemas.openxmlformats.org/officeDocument/2006/relationships/slide" Target="slides/slide30.xml"/><Relationship Id="rId108" Type="http://schemas.openxmlformats.org/officeDocument/2006/relationships/slide" Target="slides/slide105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5" Type="http://schemas.openxmlformats.org/officeDocument/2006/relationships/slide" Target="slides/slide72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61" Type="http://schemas.openxmlformats.org/officeDocument/2006/relationships/slide" Target="slides/slide158.xml"/><Relationship Id="rId182" Type="http://schemas.openxmlformats.org/officeDocument/2006/relationships/slide" Target="slides/slide179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5" Type="http://schemas.openxmlformats.org/officeDocument/2006/relationships/slide" Target="slides/slide62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51" Type="http://schemas.openxmlformats.org/officeDocument/2006/relationships/slide" Target="slides/slide148.xml"/><Relationship Id="rId172" Type="http://schemas.openxmlformats.org/officeDocument/2006/relationships/slide" Target="slides/slide169.xml"/><Relationship Id="rId193" Type="http://schemas.openxmlformats.org/officeDocument/2006/relationships/slide" Target="slides/slide190.xml"/><Relationship Id="rId207" Type="http://schemas.openxmlformats.org/officeDocument/2006/relationships/commentAuthors" Target="commentAuthors.xml"/><Relationship Id="rId13" Type="http://schemas.openxmlformats.org/officeDocument/2006/relationships/slide" Target="slides/slide10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20" Type="http://schemas.openxmlformats.org/officeDocument/2006/relationships/slide" Target="slides/slide117.xml"/><Relationship Id="rId141" Type="http://schemas.openxmlformats.org/officeDocument/2006/relationships/slide" Target="slides/slide138.xml"/><Relationship Id="rId7" Type="http://schemas.openxmlformats.org/officeDocument/2006/relationships/slide" Target="slides/slide4.xml"/><Relationship Id="rId162" Type="http://schemas.openxmlformats.org/officeDocument/2006/relationships/slide" Target="slides/slide159.xml"/><Relationship Id="rId183" Type="http://schemas.openxmlformats.org/officeDocument/2006/relationships/slide" Target="slides/slide180.xml"/><Relationship Id="rId24" Type="http://schemas.openxmlformats.org/officeDocument/2006/relationships/slide" Target="slides/slide21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31" Type="http://schemas.openxmlformats.org/officeDocument/2006/relationships/slide" Target="slides/slide128.xml"/><Relationship Id="rId152" Type="http://schemas.openxmlformats.org/officeDocument/2006/relationships/slide" Target="slides/slide149.xml"/><Relationship Id="rId173" Type="http://schemas.openxmlformats.org/officeDocument/2006/relationships/slide" Target="slides/slide170.xml"/><Relationship Id="rId194" Type="http://schemas.openxmlformats.org/officeDocument/2006/relationships/slide" Target="slides/slide191.xml"/><Relationship Id="rId208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slide" Target="slides/slide165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184" Type="http://schemas.openxmlformats.org/officeDocument/2006/relationships/slide" Target="slides/slide181.xml"/><Relationship Id="rId189" Type="http://schemas.openxmlformats.org/officeDocument/2006/relationships/slide" Target="slides/slide18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74" Type="http://schemas.openxmlformats.org/officeDocument/2006/relationships/slide" Target="slides/slide171.xml"/><Relationship Id="rId179" Type="http://schemas.openxmlformats.org/officeDocument/2006/relationships/slide" Target="slides/slide176.xml"/><Relationship Id="rId195" Type="http://schemas.openxmlformats.org/officeDocument/2006/relationships/slide" Target="slides/slide192.xml"/><Relationship Id="rId209" Type="http://schemas.openxmlformats.org/officeDocument/2006/relationships/viewProps" Target="viewProps.xml"/><Relationship Id="rId190" Type="http://schemas.openxmlformats.org/officeDocument/2006/relationships/slide" Target="slides/slide187.xml"/><Relationship Id="rId204" Type="http://schemas.openxmlformats.org/officeDocument/2006/relationships/slide" Target="slides/slide201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164" Type="http://schemas.openxmlformats.org/officeDocument/2006/relationships/slide" Target="slides/slide161.xml"/><Relationship Id="rId169" Type="http://schemas.openxmlformats.org/officeDocument/2006/relationships/slide" Target="slides/slide166.xml"/><Relationship Id="rId185" Type="http://schemas.openxmlformats.org/officeDocument/2006/relationships/slide" Target="slides/slide18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80" Type="http://schemas.openxmlformats.org/officeDocument/2006/relationships/slide" Target="slides/slide177.xml"/><Relationship Id="rId210" Type="http://schemas.openxmlformats.org/officeDocument/2006/relationships/theme" Target="theme/theme1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slide" Target="slides/slide151.xml"/><Relationship Id="rId175" Type="http://schemas.openxmlformats.org/officeDocument/2006/relationships/slide" Target="slides/slide172.xml"/><Relationship Id="rId196" Type="http://schemas.openxmlformats.org/officeDocument/2006/relationships/slide" Target="slides/slide193.xml"/><Relationship Id="rId200" Type="http://schemas.openxmlformats.org/officeDocument/2006/relationships/slide" Target="slides/slide197.xml"/><Relationship Id="rId16" Type="http://schemas.openxmlformats.org/officeDocument/2006/relationships/slide" Target="slides/slide13.xml"/><Relationship Id="rId37" Type="http://schemas.openxmlformats.org/officeDocument/2006/relationships/slide" Target="slides/slide34.xml"/><Relationship Id="rId58" Type="http://schemas.openxmlformats.org/officeDocument/2006/relationships/slide" Target="slides/slide55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44" Type="http://schemas.openxmlformats.org/officeDocument/2006/relationships/slide" Target="slides/slide141.xml"/><Relationship Id="rId90" Type="http://schemas.openxmlformats.org/officeDocument/2006/relationships/slide" Target="slides/slide87.xml"/><Relationship Id="rId165" Type="http://schemas.openxmlformats.org/officeDocument/2006/relationships/slide" Target="slides/slide162.xml"/><Relationship Id="rId186" Type="http://schemas.openxmlformats.org/officeDocument/2006/relationships/slide" Target="slides/slide183.xml"/><Relationship Id="rId211" Type="http://schemas.openxmlformats.org/officeDocument/2006/relationships/tableStyles" Target="tableStyles.xml"/><Relationship Id="rId27" Type="http://schemas.openxmlformats.org/officeDocument/2006/relationships/slide" Target="slides/slide24.xml"/><Relationship Id="rId48" Type="http://schemas.openxmlformats.org/officeDocument/2006/relationships/slide" Target="slides/slide45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34" Type="http://schemas.openxmlformats.org/officeDocument/2006/relationships/slide" Target="slides/slide131.xml"/><Relationship Id="rId80" Type="http://schemas.openxmlformats.org/officeDocument/2006/relationships/slide" Target="slides/slide77.xml"/><Relationship Id="rId155" Type="http://schemas.openxmlformats.org/officeDocument/2006/relationships/slide" Target="slides/slide152.xml"/><Relationship Id="rId176" Type="http://schemas.openxmlformats.org/officeDocument/2006/relationships/slide" Target="slides/slide173.xml"/><Relationship Id="rId197" Type="http://schemas.openxmlformats.org/officeDocument/2006/relationships/slide" Target="slides/slide194.xml"/><Relationship Id="rId201" Type="http://schemas.openxmlformats.org/officeDocument/2006/relationships/slide" Target="slides/slide198.xml"/><Relationship Id="rId17" Type="http://schemas.openxmlformats.org/officeDocument/2006/relationships/slide" Target="slides/slide14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24" Type="http://schemas.openxmlformats.org/officeDocument/2006/relationships/slide" Target="slides/slide121.xml"/><Relationship Id="rId70" Type="http://schemas.openxmlformats.org/officeDocument/2006/relationships/slide" Target="slides/slide67.xml"/><Relationship Id="rId91" Type="http://schemas.openxmlformats.org/officeDocument/2006/relationships/slide" Target="slides/slide88.xml"/><Relationship Id="rId145" Type="http://schemas.openxmlformats.org/officeDocument/2006/relationships/slide" Target="slides/slide142.xml"/><Relationship Id="rId166" Type="http://schemas.openxmlformats.org/officeDocument/2006/relationships/slide" Target="slides/slide163.xml"/><Relationship Id="rId187" Type="http://schemas.openxmlformats.org/officeDocument/2006/relationships/slide" Target="slides/slide184.xml"/><Relationship Id="rId1" Type="http://schemas.openxmlformats.org/officeDocument/2006/relationships/slideMaster" Target="slideMasters/slideMaster1.xml"/><Relationship Id="rId212" Type="http://schemas.microsoft.com/office/2016/11/relationships/changesInfo" Target="changesInfos/changesInfo1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60" Type="http://schemas.openxmlformats.org/officeDocument/2006/relationships/slide" Target="slides/slide57.xml"/><Relationship Id="rId81" Type="http://schemas.openxmlformats.org/officeDocument/2006/relationships/slide" Target="slides/slide78.xml"/><Relationship Id="rId135" Type="http://schemas.openxmlformats.org/officeDocument/2006/relationships/slide" Target="slides/slide132.xml"/><Relationship Id="rId156" Type="http://schemas.openxmlformats.org/officeDocument/2006/relationships/slide" Target="slides/slide153.xml"/><Relationship Id="rId177" Type="http://schemas.openxmlformats.org/officeDocument/2006/relationships/slide" Target="slides/slide174.xml"/><Relationship Id="rId198" Type="http://schemas.openxmlformats.org/officeDocument/2006/relationships/slide" Target="slides/slide195.xml"/><Relationship Id="rId202" Type="http://schemas.openxmlformats.org/officeDocument/2006/relationships/slide" Target="slides/slide199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50" Type="http://schemas.openxmlformats.org/officeDocument/2006/relationships/slide" Target="slides/slide47.xml"/><Relationship Id="rId104" Type="http://schemas.openxmlformats.org/officeDocument/2006/relationships/slide" Target="slides/slide101.xml"/><Relationship Id="rId125" Type="http://schemas.openxmlformats.org/officeDocument/2006/relationships/slide" Target="slides/slide122.xml"/><Relationship Id="rId146" Type="http://schemas.openxmlformats.org/officeDocument/2006/relationships/slide" Target="slides/slide143.xml"/><Relationship Id="rId167" Type="http://schemas.openxmlformats.org/officeDocument/2006/relationships/slide" Target="slides/slide164.xml"/><Relationship Id="rId188" Type="http://schemas.openxmlformats.org/officeDocument/2006/relationships/slide" Target="slides/slide185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1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40" Type="http://schemas.openxmlformats.org/officeDocument/2006/relationships/slide" Target="slides/slide37.xml"/><Relationship Id="rId115" Type="http://schemas.openxmlformats.org/officeDocument/2006/relationships/slide" Target="slides/slide112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178" Type="http://schemas.openxmlformats.org/officeDocument/2006/relationships/slide" Target="slides/slide175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9" Type="http://schemas.openxmlformats.org/officeDocument/2006/relationships/slide" Target="slides/slide196.xml"/><Relationship Id="rId203" Type="http://schemas.openxmlformats.org/officeDocument/2006/relationships/slide" Target="slides/slide20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同力 陳" userId="ca108a03eb100d6b" providerId="LiveId" clId="{DEE4A5CA-7D23-45A0-9DED-5F460A147237}"/>
    <pc:docChg chg="modSld">
      <pc:chgData name="同力 陳" userId="ca108a03eb100d6b" providerId="LiveId" clId="{DEE4A5CA-7D23-45A0-9DED-5F460A147237}" dt="2021-11-30T08:42:10.694" v="13" actId="20577"/>
      <pc:docMkLst>
        <pc:docMk/>
      </pc:docMkLst>
      <pc:sldChg chg="modSp mod">
        <pc:chgData name="同力 陳" userId="ca108a03eb100d6b" providerId="LiveId" clId="{DEE4A5CA-7D23-45A0-9DED-5F460A147237}" dt="2021-11-30T08:42:10.694" v="13" actId="20577"/>
        <pc:sldMkLst>
          <pc:docMk/>
          <pc:sldMk cId="0" sldId="355"/>
        </pc:sldMkLst>
        <pc:spChg chg="mod">
          <ac:chgData name="同力 陳" userId="ca108a03eb100d6b" providerId="LiveId" clId="{DEE4A5CA-7D23-45A0-9DED-5F460A147237}" dt="2021-11-30T08:42:10.694" v="13" actId="20577"/>
          <ac:spMkLst>
            <pc:docMk/>
            <pc:sldMk cId="0" sldId="355"/>
            <ac:spMk id="34820" creationId="{00000000-0000-0000-0000-000000000000}"/>
          </ac:spMkLst>
        </pc:spChg>
      </pc:sldChg>
      <pc:sldChg chg="modSp mod">
        <pc:chgData name="同力 陳" userId="ca108a03eb100d6b" providerId="LiveId" clId="{DEE4A5CA-7D23-45A0-9DED-5F460A147237}" dt="2021-11-30T06:53:20.082" v="4" actId="1076"/>
        <pc:sldMkLst>
          <pc:docMk/>
          <pc:sldMk cId="2189119838" sldId="571"/>
        </pc:sldMkLst>
        <pc:spChg chg="mod">
          <ac:chgData name="同力 陳" userId="ca108a03eb100d6b" providerId="LiveId" clId="{DEE4A5CA-7D23-45A0-9DED-5F460A147237}" dt="2021-11-30T06:53:15.245" v="3" actId="1076"/>
          <ac:spMkLst>
            <pc:docMk/>
            <pc:sldMk cId="2189119838" sldId="571"/>
            <ac:spMk id="4" creationId="{00000000-0000-0000-0000-000000000000}"/>
          </ac:spMkLst>
        </pc:spChg>
        <pc:spChg chg="mod">
          <ac:chgData name="同力 陳" userId="ca108a03eb100d6b" providerId="LiveId" clId="{DEE4A5CA-7D23-45A0-9DED-5F460A147237}" dt="2021-11-30T06:53:20.082" v="4" actId="1076"/>
          <ac:spMkLst>
            <pc:docMk/>
            <pc:sldMk cId="2189119838" sldId="571"/>
            <ac:spMk id="15" creationId="{00000000-0000-0000-0000-000000000000}"/>
          </ac:spMkLst>
        </pc:spChg>
        <pc:spChg chg="mod">
          <ac:chgData name="同力 陳" userId="ca108a03eb100d6b" providerId="LiveId" clId="{DEE4A5CA-7D23-45A0-9DED-5F460A147237}" dt="2021-11-30T06:53:12.119" v="2" actId="1076"/>
          <ac:spMkLst>
            <pc:docMk/>
            <pc:sldMk cId="2189119838" sldId="571"/>
            <ac:spMk id="16" creationId="{00000000-0000-0000-0000-000000000000}"/>
          </ac:spMkLst>
        </pc:spChg>
      </pc:sldChg>
      <pc:sldChg chg="modSp">
        <pc:chgData name="同力 陳" userId="ca108a03eb100d6b" providerId="LiveId" clId="{DEE4A5CA-7D23-45A0-9DED-5F460A147237}" dt="2021-11-30T07:58:26.663" v="10" actId="20577"/>
        <pc:sldMkLst>
          <pc:docMk/>
          <pc:sldMk cId="1415590117" sldId="718"/>
        </pc:sldMkLst>
        <pc:spChg chg="mod">
          <ac:chgData name="同力 陳" userId="ca108a03eb100d6b" providerId="LiveId" clId="{DEE4A5CA-7D23-45A0-9DED-5F460A147237}" dt="2021-11-30T07:58:26.663" v="10" actId="20577"/>
          <ac:spMkLst>
            <pc:docMk/>
            <pc:sldMk cId="1415590117" sldId="718"/>
            <ac:spMk id="27652" creationId="{00000000-0000-0000-0000-000000000000}"/>
          </ac:spMkLst>
        </pc:spChg>
      </pc:sldChg>
      <pc:sldChg chg="modSp">
        <pc:chgData name="同力 陳" userId="ca108a03eb100d6b" providerId="LiveId" clId="{DEE4A5CA-7D23-45A0-9DED-5F460A147237}" dt="2021-11-30T08:04:30.665" v="11" actId="20577"/>
        <pc:sldMkLst>
          <pc:docMk/>
          <pc:sldMk cId="4033292638" sldId="720"/>
        </pc:sldMkLst>
        <pc:spChg chg="mod">
          <ac:chgData name="同力 陳" userId="ca108a03eb100d6b" providerId="LiveId" clId="{DEE4A5CA-7D23-45A0-9DED-5F460A147237}" dt="2021-11-30T08:04:30.665" v="11" actId="20577"/>
          <ac:spMkLst>
            <pc:docMk/>
            <pc:sldMk cId="4033292638" sldId="720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133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133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133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CC765093-D303-4BC0-9C83-1C47B37890F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606485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1T21:45:01.206"/>
    </inkml:context>
    <inkml:brush xml:id="br0">
      <inkml:brushProperty name="width" value="0.3" units="cm"/>
      <inkml:brushProperty name="height" value="0.6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0 1 16383,'31'24'0,"-3"-7"0,-27-9 0,11-3 0,2 12 0,-3-6 0,5 6 0,-11-4 0,4-3 0,0 7 0,0-7 0,0 3 0,5 5 0,-4-7 0,3 7 0,-4-9 0,0 0 0,5 9 0,-4-7 0,4 7 0,-5-9 0,0 4 0,0 1 0,1 5 0,-1-9 0,0 7 0,0-7 0,-4 4 0,4 8 0,-4-11 0,4 12 0,-3-13 0,2 4 0,1 8 0,-3-10 0,3 11 0,0 0 0,-3-10 0,3 10 0,-1-14 0,-2 4 0,3 1 0,5 10 0,-4-8 0,5 7 0,-10-12 0,8 7 0,-7 1 0,8-7 0,-9 9 0,3-15 0,2 13 0,0-9 0,-1 4 0,3-1 0,-5 2 0,6-1 0,-4 8 0,1-10 0,-1 10 0,0-12 0,1 4 0,-1 0 0,0-4 0,1 8 0,-1-7 0,1 7 0,4-3 0,-4 0 0,0-1 0,3-1 0,-7-2 0,4 6 0,7 3 0,-14-4 0,20 8 0,-17-14 0,7 4 0,-3-1 0,-1 2 0,1 5 0,0-1 0,-1 0 0,0-4 0,1 8 0,0-11 0,0 12 0,-1-9 0,1 4 0,0 1 0,-1-5 0,-3-2 0,2 1 0,-3 0 0,8 4 0,-7-3 0,11 3 0,-15-8 0,11 4 0,-7 0 0,3-4 0,4 8 0,-3-8 0,-1 3 0,3 0 0,-6 1 0,7 0 0,1 4 0,-8-8 0,16 8 0,-19-8 0,14 4 0,-8-5 0,6 9 0,0-11 0,-5 10 0,3-11 0,-2 7 0,4-2 0,-2 2 0,1 1 0,-4-4 0,9 4 0,-9-5 0,4 0 0,-1 1 0,2 4 0,5 1 0,-1-4 0,-4 2 0,4-4 0,-9-3 0,8 12 0,-7-16 0,2 11 0,6-3 0,-7-3 0,12 6 0,-10-8 0,5 9 0,-4-7 0,3 10 0,-8-15 0,8 11 0,-8-4 0,3-3 0,4 10 0,-6-10 0,7 3 0,-5-1 0,-3-3 0,7 4 0,-3 4 0,0-7 0,4 7 0,-8-8 0,8 5 0,-7-1 0,7 1 0,-8-1 0,9-4 0,-5 7 0,1-6 0,2 7 0,-3-3 0,1-1 0,7 0 0,-11 1 0,12-1 0,-13-4 0,14 9 0,-13-12 0,8 12 0,1-8 0,-13 3 0,25 6 0,-19-9 0,22 8 0,-19-9 0,13 6 0,-17-2 0,11-3 0,-8 2 0,0-3 0,4 1 0,-9 2 0,12-3 0,-6 0 0,3-1 0,0 1 0,-9 0 0,8 0 0,-4 3 0,0-7 0,3 7 0,-3-3 0,0 4 0,4 1 0,-8-5 0,12 4 0,-10-8 0,10 7 0,-12-2 0,9 3 0,5 1 0,2 0 0,4-4 0,-6 2 0,-5-2 0,1-1 0,-5 4 0,9-8 0,-13 7 0,24-2 0,-17-1 0,13 4 0,-6-7 0,-4 2 0,9 1 0,-9-4 0,-1 7 0,4-7 0,-12 4 0,7-1 0,3-3 0,-10 3 0,14 0 0,-16-3 0,4 3 0,9 1 0,-11-4 0,21 3 0,-17-4 0,9 0 0,-10 0 0,-2 0 0,5 5 0,-7-4 0,11 3 0,-7-4 0,-1 0 0,4 0 0,-4 0 0,9 0 0,-8 0 0,3 0 0,-4 0 0,0 0 0,5 0 0,-5 0 0,3 0 0,-3 0 0,4 0 0,1 0 0,-5 0 0,8-4 0,-11-1 0,6 0 0,-4-7 0,1 6 0,0-7 0,3 4 0,-7 0 0,3 0 0,0-5 0,-3 8 0,4-10 0,-1 5 0,-3 1 0,3-6 0,-3 10 0,3-7 0,1 4 0,-4-1 0,6 1 0,-6-4 0,4 3 0,-1-3 0,-4 4 0,4-4 0,-3 3 0,3-3 0,-4 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1T21:45:37.745"/>
    </inkml:context>
    <inkml:brush xml:id="br0">
      <inkml:brushProperty name="width" value="0.3" units="cm"/>
      <inkml:brushProperty name="height" value="0.6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0 4751 16383,'37'-25'0,"5"-7"0,-34 20 0,21-14 0,-21 16 0,11-4 0,-10 5 0,0 0 0,5-5 0,-8 4 0,7-4 0,-4 0 0,-2 4 0,9-8 0,-14 8 0,10-3 0,-3 0 0,-3 3 0,11-7 0,-11 7 0,3-3 0,-1-5 0,-3 7 0,4-7 0,1 5 0,-1 3 0,4-12 0,-2 11 0,3-12 0,-5 13 0,0-4 0,0 1 0,5-1 0,-8-1 0,7 2 0,-7-7 0,3 9 0,0-8 0,1 6 0,-1-2 0,0 1 0,1-10 0,-1 16 0,1-10 0,-1 9 0,1-2 0,-1-11 0,0 11 0,1-12 0,4 13 0,-3-9 0,-1 9 0,-2-4 0,3-11 0,0 12 0,0-12 0,2 6 0,-11 7 0,12-12 0,-13 14 0,12-18 0,-7 16 0,4-11 0,-2 13 0,-7-7 0,8-3 0,-8 0 0,7 2 0,-2-7 0,-1 7 0,0-8 0,-5 12 0,4 1 0,-3-2 0,7-3 0,-7-7 0,3 10 0,1-9 0,-4 14 0,3-13 0,0 12 0,-3-11 0,3 7 0,0 1 0,-3-4 0,7 4 0,-7-1 0,7-2 0,-7 3 0,8 0 0,-8-3 0,7 2 0,-7 1 0,3-3 0,0-2 0,-3 3 0,3-2 0,-4 5 0,4-1 0,-3-4 0,3 4 0,1-8 0,-4 11 0,7-7 0,-7 1 0,3 6 0,1-11 0,-4 7 0,3 0 0,0-3 0,-2 3 0,6-5 0,-3 5 0,1-3 0,2-2 0,-2-15 0,0 11 0,3-9 0,-8 18 0,8-4 0,-8-1 0,8 1 0,-8 4 0,8-4 0,-8 4 0,7-4 0,-7 4 0,8-4 0,-8 5 0,8-6 0,-4 1 0,0 4 0,4-2 0,-4 2 0,0 1 0,4-8 0,-8 11 0,7-7 0,-3 1 0,0 6 0,3-11 0,-7 2 0,7 5 0,-7-4 0,8 0 0,-8 7 0,8-12 0,-8 14 0,4-8 0,-1 3 0,1-5 0,1-5 0,-2 9 0,1-8 0,0 9 0,1-4 0,3-6 0,-8 8 0,12-20 0,-10 23 0,10-24 0,-7 26 0,-1-7 0,4 6 0,-8 2 0,13-12 0,-12 11 0,7-7 0,-4 5 0,5-6 0,-3 4 0,2-3 0,-5 6 0,2-2 0,3 1 0,0 0 0,1-5 0,-1 7 0,1-17 0,0 18 0,-1-9 0,1 1 0,-1 8 0,-3-13 0,2 14 0,-3-4 0,4 0 0,6-10 0,-8 7 0,6-6 0,-12 14 0,7-4 0,2-2 0,-4 1 0,7-5 0,-8 9 0,9-13 0,-8 8 0,7-9 0,-3 5 0,0 4 0,-1 2 0,-1 0 0,1-1 0,-3 0 0,10 1 0,-9-5 0,6 7 0,-8-7 0,7 5 0,-10 3 0,15-8 0,-11 4 0,3-1 0,-1-2 0,-3 7 0,4-7 0,5-3 0,-8 4 0,7 1 0,-8 3 0,4 1 0,0-8 0,-3 4 0,2 2 0,-2-6 0,3 7 0,1-12 0,0 4 0,-1 4 0,1-8 0,5-2 0,-3 3 0,9-19 0,-10 24 0,4-11 0,-5 2 0,0 5 0,6-20 0,0 19 0,0-8 0,-1 0 0,0 9 0,-3-21 0,2 26 0,-8-9 0,7 7 0,-10 3 0,10-9 0,-8 10 0,5 2 0,-1-1 0,5-6 0,-7 5 0,6-4 0,-8 5 0,4 8 0,5-15 0,-8 14 0,6-10 0,-3 4 0,-3 3 0,10-7 0,-10 7 0,3-3 0,8-5 0,-10 7 0,10-7 0,-8 9 0,0 0 0,4-4 0,-3 3 0,8-4 0,-8 5 0,7 0 0,-7 0 0,7 0 0,-3 0 0,0 4 0,3-3 0,-7 3 0,7 0 0,-3 1 0,4 4 0,1 0 0,-5-4 0,3 3 0,-3-7 0,4 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1T21:47:10.500"/>
    </inkml:context>
    <inkml:brush xml:id="br0">
      <inkml:brushProperty name="width" value="0.3" units="cm"/>
      <inkml:brushProperty name="height" value="0.6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1 4253 16383,'19'-32'0,"-5"-2"0,-1 23 0,-11-8 0,11-1 0,-7 0 0,-1 5 0,4-3 0,-8 8 0,8-9 0,-4 5 0,0-1 0,3-2 0,-7 3 0,7 0 0,-2-8 0,-1 11 0,-1-7 0,4 5 0,-2 3 0,7-7 0,-4 7 0,0-3 0,1-5 0,-1 2 0,1-3 0,-5 6 0,7 0 0,-6-1 0,7-1 0,-4-2 0,-4 7 0,3-7 0,-3 3 0,0 0 0,7-3 0,-10 7 0,10-7 0,-6-2 0,-1 4 0,-1-3 0,1 4 0,0 4 0,4-12 0,-4 11 0,3-6 0,-3 0 0,0 6 0,3-10 0,-3 7 0,4 0 0,0-3 0,1 2 0,-1 1 0,1-5 0,-1 9 0,0-4 0,5-4 0,-8 7 0,7-7 0,-8 5 0,0 3 0,4-8 0,-4 4 0,4 0 0,0-4 0,0 8 0,0-7 0,0-1 0,0 2 0,1-1 0,-5 3 0,3 4 0,-3-11 0,0 5 0,0-3 0,-1 1 0,-3 3 0,3 1 0,-4-4 0,0-6 0,0 8 0,0-8 0,0 11 0,0 3 0,0-13 0,0 12 0,4-7 0,1 1 0,4 6 0,-4-10 0,3 2 0,-7 4 0,8-13 0,-7 16 0,6-7 0,-7 0 0,7 12 0,-7-15 0,7 12 0,-7-5 0,7-6 0,-7 10 0,7-6 0,-3 0 0,1 1 0,2-2 0,-7 0 0,7 3 0,-7 0 0,8-4 0,-4 5 0,0-1 0,3-2 0,-7 3 0,7 0 0,-7-3 0,7 3 0,-3 0 0,0-4 0,3 8 0,-7-8 0,8 4 0,-8 0 0,7-3 0,-3 3 0,4 0 0,-4-3 0,3 3 0,-7 0 0,7-4 0,-3 4 0,4 0 0,-4-3 0,3 7 0,-7-12 0,7 11 0,-7-11 0,7 7 0,-3 0 0,5-3 0,-5 8 0,-1-17 0,-4 14 0,5-20 0,-4 22 0,8-13 0,-8 9 0,3 0 0,-4-9 0,0 13 0,0-8 0,5-1 0,-4 9 0,4-13 0,-1 5 0,-3-1 0,4-4 0,-5-1 0,0 9 0,0-3 0,0 6 0,4-2 0,-3-4 0,3 4 0,-4-9 0,0 13 0,4-8 0,-3 2 0,8 1 0,-8-2 0,7 0 0,-7 8 0,7-23 0,-3 18 0,5-24 0,-5 28 0,0-8 0,0 0 0,-4 7 0,8-17 0,-3 13 0,-1-15 0,9 5 0,-11 0 0,11-5 0,-13 15 0,7-3 0,-7 6 0,8-7 0,-3 0 0,-1-1 0,5-2 0,-5 6 0,1-3 0,2 6 0,-3 1 0,5-7 0,-1 5 0,1-4 0,-1 5 0,0 4 0,0-7 0,0 7 0,0-12 0,1 15 0,-1-14 0,0 11 0,0 0 0,4-6 0,2 6 0,-1-5 0,0 2 0,-5 4 0,4-1 0,-3-3 0,3-1 0,-3 3 0,4-10 0,-4 14 0,4-11 0,-5 9 0,0 0 0,0-8 0,0 6 0,0-6 0,0 3 0,0 4 0,1-9 0,-1 9 0,1-18 0,0 16 0,0-16 0,-1 13 0,1 0 0,-1-7 0,-4 10 0,4-10 0,-8 12 0,12-9 0,-7 5 0,8-1 0,-5-2 0,-4 7 0,7-7 0,-6 7 0,7-3 0,0 0 0,-2 3 0,2-3 0,0 4 0,1-1 0,1 5 0,2-3 0,-7-1 0,8-1 0,-8-3 0,7 8 0,-3 1 0,4 4 0,0 0 0,-4 0 0,3-4 0,-3-1 0,0 0 0,3-8 0,-7 7 0,4-7 0,-5 0 0,0 3 0,4-3 0,-3 4 0,3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0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0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300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0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7FDE07EA-EEBB-413C-A271-9326CD68800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731034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://140.117.156.238/course/CSSV/2011/%E7%9B%A3%E6%8E%A7%E8%A6%96%E8%A8%8A_ch3.pdf" TargetMode="External"/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sxsrf=ACYBGNTBfkJC-diMwncp6tHjYnSPzczffQ:1574722973989&amp;q=convex+hull&amp;spell=1&amp;sa=X&amp;ved=2ahUKEwjHu--bvIbmAhVVyYsBHQSzCD8QBSgAegQIERAr" TargetMode="External"/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>
                <a:latin typeface="Arial"/>
                <a:ea typeface="新細明體"/>
                <a:cs typeface="Arial"/>
              </a:rPr>
              <a:t>Facet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 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model: 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小平面模型</a:t>
            </a:r>
            <a:endParaRPr lang="zh-TW" dirty="0">
              <a:cs typeface="Arial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0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69145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那這種小平面模型有幾種形式</a:t>
            </a:r>
            <a:endParaRPr kumimoji="1" lang="en-US" altLang="zh-TW" dirty="0"/>
          </a:p>
          <a:p>
            <a:r>
              <a:rPr kumimoji="1" lang="zh-TW" altLang="en-US" dirty="0"/>
              <a:t>像是求出來的都是常數值，那他就是一個平面</a:t>
            </a:r>
            <a:endParaRPr kumimoji="1" lang="en-US" altLang="zh-TW" dirty="0"/>
          </a:p>
          <a:p>
            <a:r>
              <a:rPr kumimoji="1" lang="zh-TW" altLang="en-US" dirty="0"/>
              <a:t>第二種是傾斜的平面</a:t>
            </a:r>
            <a:endParaRPr kumimoji="1" lang="en-US" altLang="zh-TW" dirty="0"/>
          </a:p>
          <a:p>
            <a:r>
              <a:rPr kumimoji="1" lang="zh-TW" altLang="en-US" dirty="0"/>
              <a:t>再來是用二次方程式來表示，那他就是一條曲線</a:t>
            </a:r>
            <a:endParaRPr kumimoji="1" lang="en-US" altLang="zh-TW" dirty="0"/>
          </a:p>
          <a:p>
            <a:r>
              <a:rPr kumimoji="1" lang="zh-TW" altLang="en-US" dirty="0"/>
              <a:t>最後是三次方來表示，就會是一個立體的表面</a:t>
            </a:r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  <a:p>
            <a:r>
              <a:rPr kumimoji="1" lang="zh-TW" altLang="en-US" dirty="0"/>
              <a:t>一般式：一些數學方程式</a:t>
            </a:r>
          </a:p>
          <a:p>
            <a:pPr marL="228600" indent="-228600">
              <a:buAutoNum type="arabicPeriod"/>
            </a:pPr>
            <a:r>
              <a:rPr kumimoji="1" lang="zh-TW" altLang="en-US" dirty="0"/>
              <a:t>分段常數（平的小平面模型）理想區間：常數灰階值</a:t>
            </a:r>
          </a:p>
          <a:p>
            <a:pPr marL="228600" indent="-228600">
              <a:buAutoNum type="arabicPeriod"/>
            </a:pPr>
            <a:r>
              <a:rPr kumimoji="1" lang="zh-TW" altLang="en-US" dirty="0">
                <a:latin typeface="Arial"/>
                <a:ea typeface="新細明體"/>
                <a:cs typeface="Arial"/>
              </a:rPr>
              <a:t>分段線性（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斜</a:t>
            </a:r>
            <a:r>
              <a:rPr kumimoji="1" lang="zh-TW" altLang="en-US" dirty="0">
                <a:latin typeface="Arial"/>
                <a:ea typeface="新細明體"/>
                <a:cs typeface="Arial"/>
              </a:rPr>
              <a:t>的小平面模型）理想區間：斜的平面灰階值</a:t>
            </a:r>
            <a:endParaRPr lang="zh-TW" altLang="en-US" dirty="0">
              <a:latin typeface="Arial"/>
              <a:ea typeface="新細明體"/>
              <a:cs typeface="Arial"/>
            </a:endParaRPr>
          </a:p>
          <a:p>
            <a:pPr marL="228600" indent="-228600">
              <a:buAutoNum type="arabicPeriod"/>
            </a:pPr>
            <a:r>
              <a:rPr kumimoji="1" lang="zh-TW" altLang="en-US" dirty="0">
                <a:latin typeface="Arial"/>
                <a:ea typeface="新細明體"/>
                <a:cs typeface="Arial"/>
              </a:rPr>
              <a:t>分段二次方程式（灰階表面）理想區間：二元二次方程式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 (圓形等)</a:t>
            </a:r>
            <a:endParaRPr lang="zh-TW" altLang="en-US" dirty="0">
              <a:cs typeface="Arial"/>
            </a:endParaRPr>
          </a:p>
          <a:p>
            <a:pPr marL="228600" indent="-228600">
              <a:buAutoNum type="arabicPeriod"/>
            </a:pPr>
            <a:r>
              <a:rPr kumimoji="1" lang="zh-TW" altLang="en-US" dirty="0"/>
              <a:t>分段</a:t>
            </a:r>
            <a:r>
              <a:rPr kumimoji="1" lang="zh-CN" altLang="en-US" dirty="0"/>
              <a:t>三</a:t>
            </a:r>
            <a:r>
              <a:rPr kumimoji="1" lang="zh-TW" altLang="en-US" dirty="0"/>
              <a:t>次方程式，灰階表面  理想區間：立方表面</a:t>
            </a:r>
          </a:p>
          <a:p>
            <a:pPr marL="0" indent="0">
              <a:buNone/>
            </a:pPr>
            <a:endParaRPr kumimoji="1" lang="zh-TW" altLang="en-US" dirty="0"/>
          </a:p>
          <a:p>
            <a:endParaRPr kumimoji="1" lang="zh-TW" altLang="en-US" dirty="0"/>
          </a:p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61455073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31A89A7A-EA9F-4217-98F5-D310BC0142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設一個</a:t>
            </a:r>
            <a:r>
              <a:rPr lang="en-US" altLang="zh-TW" dirty="0"/>
              <a:t>threshold</a:t>
            </a:r>
            <a:r>
              <a:rPr lang="zh-TW" altLang="en-US" dirty="0"/>
              <a:t>來做比較，和前面</a:t>
            </a:r>
            <a:r>
              <a:rPr lang="en-US" altLang="zh-TW" dirty="0"/>
              <a:t>peak noise removal </a:t>
            </a:r>
            <a:r>
              <a:rPr lang="zh-TW" altLang="en-US" dirty="0"/>
              <a:t>類似。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當Ｇ大於 </a:t>
            </a:r>
            <a:r>
              <a:rPr lang="en-US" altLang="zh-TW" dirty="0"/>
              <a:t>t</a:t>
            </a:r>
            <a:r>
              <a:rPr lang="zh-TW" altLang="en-US" dirty="0"/>
              <a:t> 的時候，那我們就判定他是一條邊</a:t>
            </a: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latin typeface="Arial"/>
                <a:ea typeface="新細明體"/>
                <a:cs typeface="Arial"/>
              </a:rPr>
              <a:t>這是</a:t>
            </a:r>
            <a:r>
              <a:rPr lang="en-US" altLang="zh-TW" dirty="0" err="1">
                <a:latin typeface="Arial"/>
                <a:ea typeface="新細明體"/>
                <a:cs typeface="Arial"/>
              </a:rPr>
              <a:t>課本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的</a:t>
            </a:r>
            <a:r>
              <a:rPr lang="en-US" altLang="zh-TW" dirty="0" err="1">
                <a:latin typeface="Arial"/>
                <a:ea typeface="新細明體"/>
                <a:cs typeface="Arial"/>
              </a:rPr>
              <a:t>圖例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，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他中間是一個圓盤，</a:t>
            </a:r>
            <a:endParaRPr lang="en-US" altLang="zh-TW" dirty="0">
              <a:latin typeface="Arial"/>
              <a:ea typeface="新細明體"/>
              <a:cs typeface="Arial"/>
            </a:endParaRPr>
          </a:p>
          <a:p>
            <a:r>
              <a:rPr lang="zh-TW" altLang="en-US" dirty="0">
                <a:latin typeface="Arial"/>
                <a:ea typeface="新細明體"/>
                <a:cs typeface="Arial"/>
              </a:rPr>
              <a:t>我們加入不同的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gaussian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 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noise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 </a:t>
            </a:r>
            <a:endParaRPr lang="en-US" altLang="zh-TW" dirty="0">
              <a:latin typeface="Arial"/>
              <a:ea typeface="新細明體"/>
              <a:cs typeface="Arial"/>
            </a:endParaRPr>
          </a:p>
          <a:p>
            <a:r>
              <a:rPr lang="zh-TW" altLang="en-US" dirty="0">
                <a:latin typeface="Arial"/>
                <a:ea typeface="新細明體"/>
                <a:cs typeface="Arial"/>
              </a:rPr>
              <a:t>在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sigma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平方等於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40,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 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50,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 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75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的時候所對應的影像</a:t>
            </a:r>
            <a:endParaRPr lang="en-US" altLang="zh-TW" dirty="0"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104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83521850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然後再應用剛剛所學的邊緣檢測的結果</a:t>
            </a:r>
            <a:endParaRPr lang="en-US" altLang="zh-TW" dirty="0"/>
          </a:p>
          <a:p>
            <a:r>
              <a:rPr lang="zh-TW" altLang="en-US" dirty="0"/>
              <a:t>剛剛</a:t>
            </a:r>
            <a:r>
              <a:rPr lang="en-US" altLang="zh-TW" dirty="0"/>
              <a:t>noise</a:t>
            </a:r>
            <a:r>
              <a:rPr lang="zh-TW" altLang="en-US" dirty="0"/>
              <a:t>越多的圖，這邊相對應的 </a:t>
            </a:r>
            <a:r>
              <a:rPr lang="en-US" altLang="zh-TW" dirty="0"/>
              <a:t>t</a:t>
            </a:r>
            <a:r>
              <a:rPr lang="zh-TW" altLang="en-US" dirty="0"/>
              <a:t> 就要越大</a:t>
            </a:r>
            <a:endParaRPr lang="en-US" altLang="zh-TW" dirty="0"/>
          </a:p>
          <a:p>
            <a:r>
              <a:rPr lang="zh-TW" altLang="en-US" dirty="0"/>
              <a:t>才會檢測的出來</a:t>
            </a:r>
            <a:endParaRPr 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105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7293142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C0CB7C2A-521E-74D2-B802-32E30CD64A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越小的</a:t>
            </a:r>
            <a:r>
              <a:rPr kumimoji="1" lang="en-US" altLang="zh-TW" dirty="0"/>
              <a:t>t</a:t>
            </a:r>
            <a:r>
              <a:rPr lang="en-US" altLang="zh-TW" dirty="0"/>
              <a:t>hreshold</a:t>
            </a:r>
            <a:r>
              <a:rPr lang="zh-TW" altLang="en-US" dirty="0"/>
              <a:t>，他就會定義越多的</a:t>
            </a:r>
            <a:r>
              <a:rPr lang="en-US" altLang="zh-TW" dirty="0"/>
              <a:t>edge</a:t>
            </a:r>
            <a:r>
              <a:rPr lang="zh-TW" altLang="en-US" dirty="0"/>
              <a:t>，就會比較密集</a:t>
            </a:r>
            <a:endParaRPr kumimoji="1" lang="zh-TW" altLang="en-US" dirty="0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39CE63B6-80F2-8108-35FF-461F263993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跟剛剛的</a:t>
            </a:r>
            <a:r>
              <a:rPr kumimoji="1" lang="en-US" altLang="zh-TW" dirty="0"/>
              <a:t>5</a:t>
            </a:r>
            <a:r>
              <a:rPr kumimoji="1" lang="zh-TW" altLang="en-US" dirty="0"/>
              <a:t>*</a:t>
            </a:r>
            <a:r>
              <a:rPr kumimoji="1" lang="en-US" altLang="zh-TW" dirty="0"/>
              <a:t>5</a:t>
            </a:r>
            <a:r>
              <a:rPr kumimoji="1" lang="zh-TW" altLang="en-US" dirty="0"/>
              <a:t>比起來，這邊用</a:t>
            </a:r>
            <a:r>
              <a:rPr kumimoji="1" lang="en-US" altLang="zh-TW" dirty="0"/>
              <a:t>3</a:t>
            </a:r>
            <a:r>
              <a:rPr kumimoji="1" lang="zh-TW" altLang="en-US" dirty="0"/>
              <a:t>*</a:t>
            </a:r>
            <a:r>
              <a:rPr kumimoji="1" lang="en-US" altLang="zh-TW" dirty="0"/>
              <a:t>3</a:t>
            </a:r>
            <a:r>
              <a:rPr kumimoji="1" lang="zh-TW" altLang="en-US" dirty="0"/>
              <a:t>的小鄰域會比較細緻</a:t>
            </a:r>
          </a:p>
        </p:txBody>
      </p:sp>
    </p:spTree>
    <p:extLst>
      <p:ext uri="{BB962C8B-B14F-4D97-AF65-F5344CB8AC3E}">
        <p14:creationId xmlns:p14="http://schemas.microsoft.com/office/powerpoint/2010/main" val="1226678288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473D6D6C-84E9-44CB-9665-C3BD11D180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這是對老師的照片做邊緣檢測的結果</a:t>
            </a:r>
            <a:endParaRPr lang="en-US" altLang="zh-TW" dirty="0"/>
          </a:p>
          <a:p>
            <a:r>
              <a:rPr lang="en-US" altLang="zh-TW" dirty="0"/>
              <a:t>Neighborhood = 3*3, threshold = 120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48061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latin typeface="Arial"/>
                <a:ea typeface="新細明體"/>
                <a:cs typeface="Arial"/>
              </a:rPr>
              <a:t>舉例來說</a:t>
            </a:r>
            <a:endParaRPr lang="en-US" altLang="zh-TW" dirty="0">
              <a:latin typeface="Arial"/>
              <a:ea typeface="新細明體"/>
              <a:cs typeface="Arial"/>
            </a:endParaRPr>
          </a:p>
          <a:p>
            <a:r>
              <a:rPr lang="zh-TW" altLang="en-US" dirty="0">
                <a:latin typeface="Arial"/>
                <a:ea typeface="新細明體"/>
                <a:cs typeface="Arial"/>
              </a:rPr>
              <a:t>這張圖就是一個立體的，三度空間的平面模型</a:t>
            </a:r>
            <a:endParaRPr lang="zh-TW" dirty="0">
              <a:latin typeface="Arial"/>
              <a:ea typeface="新細明體"/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40804864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8.7 </a:t>
            </a:r>
            <a:r>
              <a:rPr lang="zh-TW" altLang="zh-TW" dirty="0"/>
              <a:t>使用貝式</a:t>
            </a:r>
            <a:r>
              <a:rPr lang="zh-TW" altLang="en-US" dirty="0"/>
              <a:t>定理</a:t>
            </a:r>
            <a:r>
              <a:rPr lang="zh-TW" altLang="zh-TW" dirty="0"/>
              <a:t>去決定觀測的梯度強度</a:t>
            </a:r>
            <a:r>
              <a:rPr lang="zh-TW" altLang="en-US" dirty="0"/>
              <a:t>是否為</a:t>
            </a:r>
            <a:r>
              <a:rPr lang="en-US" altLang="zh-TW" dirty="0"/>
              <a:t>Edge</a:t>
            </a:r>
          </a:p>
          <a:p>
            <a:endParaRPr lang="zh-TW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113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26347874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上一節我們介紹了用計算估計值並且設定閥值的方式來判斷是否為</a:t>
            </a:r>
            <a:r>
              <a:rPr kumimoji="1" lang="en-US" altLang="zh-TW" dirty="0"/>
              <a:t>edge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這一節我們會用</a:t>
            </a:r>
            <a:r>
              <a:rPr lang="zh-TW" altLang="zh-TW" dirty="0"/>
              <a:t>貝式</a:t>
            </a:r>
            <a:r>
              <a:rPr lang="zh-TW" altLang="en-US"/>
              <a:t>定理</a:t>
            </a:r>
            <a:r>
              <a:rPr lang="zh-TW" altLang="zh-TW"/>
              <a:t>去決定觀測</a:t>
            </a:r>
            <a:r>
              <a:rPr lang="zh-TW" altLang="zh-TW" dirty="0"/>
              <a:t>的梯度強度</a:t>
            </a:r>
            <a:r>
              <a:rPr lang="zh-TW" altLang="en-US" dirty="0"/>
              <a:t>是否為</a:t>
            </a:r>
            <a:r>
              <a:rPr lang="en-US" altLang="zh-TW" dirty="0"/>
              <a:t>Edge</a:t>
            </a:r>
          </a:p>
          <a:p>
            <a:r>
              <a:rPr kumimoji="1" lang="zh-TW" altLang="en-US" dirty="0"/>
              <a:t>這邊講的是說 在統計值為Ｇ的情況下，</a:t>
            </a:r>
            <a:r>
              <a:rPr kumimoji="1" lang="en-US" altLang="zh-TW" dirty="0"/>
              <a:t>edge</a:t>
            </a:r>
            <a:r>
              <a:rPr kumimoji="1" lang="zh-TW" altLang="en-US" dirty="0"/>
              <a:t>的機率要大於</a:t>
            </a:r>
            <a:r>
              <a:rPr kumimoji="1" lang="en-US" altLang="zh-TW" dirty="0" err="1"/>
              <a:t>nonegde</a:t>
            </a:r>
            <a:r>
              <a:rPr kumimoji="1" lang="zh-TW" altLang="en-US" dirty="0"/>
              <a:t>的機率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114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301361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我們希望可以把Ｇ放到前面，所以透過貝氏定理的一些轉換，並且把這三個式子做結合，我們得到下面的結果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115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22783380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那</a:t>
                </a:r>
                <a:r>
                  <a:rPr lang="en-US" dirty="0" err="1"/>
                  <a:t>我們其實是知道</a:t>
                </a:r>
                <a14:m>
                  <m:oMath xmlns:m="http://schemas.openxmlformats.org/officeDocument/2006/math">
                    <m:r>
                      <a:rPr lang="en-US" altLang="zh-TW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altLang="zh-TW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TW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n-US" altLang="zh-TW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altLang="zh-TW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𝑛𝑜𝑛𝑒𝑑𝑔𝑒</m:t>
                    </m:r>
                    <m:r>
                      <a:rPr lang="en-US" altLang="zh-TW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12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zh-TW" altLang="en-US" sz="1200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的值的</a:t>
                </a:r>
                <a:endParaRPr lang="en-US" altLang="zh-TW" sz="1200" i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zh-TW" altLang="en-US" sz="1200" i="0" dirty="0">
                    <a:latin typeface="Cambria Math" panose="02040503050406030204" pitchFamily="18" charset="0"/>
                  </a:rPr>
                  <a:t>Ｇ是根據卡方分配，那我們是在</a:t>
                </a:r>
                <a:r>
                  <a:rPr lang="en-US" altLang="zh-TW" sz="1200" i="0" dirty="0">
                    <a:latin typeface="Cambria Math" panose="02040503050406030204" pitchFamily="18" charset="0"/>
                  </a:rPr>
                  <a:t>alpha</a:t>
                </a:r>
                <a:r>
                  <a:rPr lang="zh-TW" altLang="en-US" sz="1200" i="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TW" sz="1200" i="0" dirty="0">
                    <a:latin typeface="Cambria Math" panose="02040503050406030204" pitchFamily="18" charset="0"/>
                  </a:rPr>
                  <a:t>=</a:t>
                </a:r>
                <a:r>
                  <a:rPr lang="zh-TW" altLang="en-US" sz="1200" i="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TW" sz="1200" i="0" dirty="0">
                    <a:latin typeface="Cambria Math" panose="02040503050406030204" pitchFamily="18" charset="0"/>
                  </a:rPr>
                  <a:t>beta</a:t>
                </a:r>
                <a:r>
                  <a:rPr lang="zh-TW" altLang="en-US" sz="1200" i="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TW" sz="1200" i="0" dirty="0">
                    <a:latin typeface="Cambria Math" panose="02040503050406030204" pitchFamily="18" charset="0"/>
                  </a:rPr>
                  <a:t>=</a:t>
                </a:r>
                <a:r>
                  <a:rPr lang="zh-TW" altLang="en-US" sz="1200" i="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TW" sz="1200" i="0" dirty="0">
                    <a:latin typeface="Cambria Math" panose="02040503050406030204" pitchFamily="18" charset="0"/>
                  </a:rPr>
                  <a:t>0</a:t>
                </a:r>
                <a:r>
                  <a:rPr lang="zh-TW" altLang="en-US" sz="1200" i="0" dirty="0">
                    <a:latin typeface="Cambria Math" panose="02040503050406030204" pitchFamily="18" charset="0"/>
                  </a:rPr>
                  <a:t>的時候做一個虛無假設，所以這個Ｇ其實是在虛無假設之下求出來的一個值</a:t>
                </a:r>
                <a:endParaRPr lang="en-US" altLang="zh-TW" sz="1200" i="0" dirty="0">
                  <a:latin typeface="Cambria Math" panose="02040503050406030204" pitchFamily="18" charset="0"/>
                </a:endParaRPr>
              </a:p>
              <a:p>
                <a:r>
                  <a:rPr lang="en-US" i="0" dirty="0" err="1"/>
                  <a:t>那下面的</a:t>
                </a:r>
                <a14:m>
                  <m:oMath xmlns:m="http://schemas.openxmlformats.org/officeDocument/2006/math">
                    <m:r>
                      <a:rPr lang="en-US" altLang="zh-TW" sz="120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𝑛𝑜𝑛𝑒𝑑𝑔𝑒</m:t>
                        </m:r>
                      </m:e>
                    </m:d>
                  </m:oMath>
                </a14:m>
                <a:r>
                  <a:rPr lang="en-US" altLang="zh-TW" sz="1200" dirty="0"/>
                  <a:t> </a:t>
                </a:r>
                <a:r>
                  <a:rPr lang="zh-TW" altLang="en-US" sz="1200" dirty="0"/>
                  <a:t>我們是不知道的，但這邊通常我們可以給一個先驗機率，在</a:t>
                </a:r>
                <a:r>
                  <a:rPr lang="en-US" altLang="zh-TW" sz="1200" dirty="0"/>
                  <a:t>0.9~0.95</a:t>
                </a:r>
                <a:r>
                  <a:rPr lang="zh-TW" altLang="en-US" sz="1200" dirty="0"/>
                  <a:t>之間是比較合理的</a:t>
                </a:r>
                <a:endParaRPr lang="en-US" altLang="zh-TW" sz="1200" dirty="0"/>
              </a:p>
              <a:p>
                <a:r>
                  <a:rPr lang="zh-TW" altLang="en-US" sz="1200" i="0" dirty="0"/>
                  <a:t>然後</a:t>
                </a:r>
                <a14:m>
                  <m:oMath xmlns:m="http://schemas.openxmlformats.org/officeDocument/2006/math">
                    <m:r>
                      <a:rPr lang="en-US" altLang="zh-TW" sz="120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𝑒𝑑𝑔𝑒</m:t>
                        </m:r>
                      </m:e>
                    </m:d>
                  </m:oMath>
                </a14:m>
                <a:r>
                  <a:rPr lang="en-US" altLang="zh-TW" sz="1200" i="1" dirty="0"/>
                  <a:t> = 1 - </a:t>
                </a:r>
                <a14:m>
                  <m:oMath xmlns:m="http://schemas.openxmlformats.org/officeDocument/2006/math">
                    <m:r>
                      <a:rPr lang="en-US" altLang="zh-TW" sz="12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𝑛𝑜𝑛𝑒𝑑𝑔𝑒</m:t>
                        </m:r>
                      </m:e>
                    </m:d>
                  </m:oMath>
                </a14:m>
                <a:r>
                  <a:rPr lang="en-US" i="0" dirty="0"/>
                  <a:t>這個應該是蠻直覺的沒有問題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err="1"/>
                  <a:t>這邊我們其實是知道</a:t>
                </a:r>
                <a:r>
                  <a:rPr lang="en-US" altLang="zh-TW" sz="1200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𝑃(𝐺|𝑛𝑜𝑛𝑒𝑑𝑔𝑒)</a:t>
                </a:r>
                <a:r>
                  <a:rPr lang="en-US" altLang="zh-TW" sz="12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zh-TW" altLang="en-US" sz="1200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的值的</a:t>
                </a:r>
                <a:endParaRPr lang="en-US" altLang="zh-TW" sz="1200" i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zh-TW" altLang="en-US" sz="1200" i="0" dirty="0">
                    <a:latin typeface="Cambria Math" panose="02040503050406030204" pitchFamily="18" charset="0"/>
                  </a:rPr>
                  <a:t>Ｇ是根據卡方分配，那我們是在</a:t>
                </a:r>
                <a:r>
                  <a:rPr lang="en-US" altLang="zh-TW" sz="1200" i="0" dirty="0">
                    <a:latin typeface="Cambria Math" panose="02040503050406030204" pitchFamily="18" charset="0"/>
                  </a:rPr>
                  <a:t>alpha</a:t>
                </a:r>
                <a:r>
                  <a:rPr lang="zh-TW" altLang="en-US" sz="1200" i="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TW" sz="1200" i="0" dirty="0">
                    <a:latin typeface="Cambria Math" panose="02040503050406030204" pitchFamily="18" charset="0"/>
                  </a:rPr>
                  <a:t>=</a:t>
                </a:r>
                <a:r>
                  <a:rPr lang="zh-TW" altLang="en-US" sz="1200" i="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TW" sz="1200" i="0" dirty="0">
                    <a:latin typeface="Cambria Math" panose="02040503050406030204" pitchFamily="18" charset="0"/>
                  </a:rPr>
                  <a:t>beta</a:t>
                </a:r>
                <a:r>
                  <a:rPr lang="zh-TW" altLang="en-US" sz="1200" i="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TW" sz="1200" i="0" dirty="0">
                    <a:latin typeface="Cambria Math" panose="02040503050406030204" pitchFamily="18" charset="0"/>
                  </a:rPr>
                  <a:t>=</a:t>
                </a:r>
                <a:r>
                  <a:rPr lang="zh-TW" altLang="en-US" sz="1200" i="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TW" sz="1200" i="0" dirty="0">
                    <a:latin typeface="Cambria Math" panose="02040503050406030204" pitchFamily="18" charset="0"/>
                  </a:rPr>
                  <a:t>0</a:t>
                </a:r>
                <a:r>
                  <a:rPr lang="zh-TW" altLang="en-US" sz="1200" i="0" dirty="0">
                    <a:latin typeface="Cambria Math" panose="02040503050406030204" pitchFamily="18" charset="0"/>
                  </a:rPr>
                  <a:t>的時候做一個虛無假設，所以這個Ｇ其實是在虛無假設之下求出來的一個值</a:t>
                </a:r>
                <a:endParaRPr lang="en-US" altLang="zh-TW" sz="1200" i="0" dirty="0">
                  <a:latin typeface="Cambria Math" panose="02040503050406030204" pitchFamily="18" charset="0"/>
                </a:endParaRPr>
              </a:p>
              <a:p>
                <a:r>
                  <a:rPr lang="en-US" i="0" dirty="0" err="1"/>
                  <a:t>那下面的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𝑃(𝑛𝑜𝑛𝑒𝑑𝑔𝑒)</a:t>
                </a:r>
                <a:r>
                  <a:rPr lang="en-US" altLang="zh-TW" sz="1200" dirty="0"/>
                  <a:t> </a:t>
                </a:r>
                <a:r>
                  <a:rPr lang="zh-TW" altLang="en-US" sz="1200" dirty="0"/>
                  <a:t>我們是不知道的，但這邊通常我們可以給一個先驗機率，在</a:t>
                </a:r>
                <a:r>
                  <a:rPr lang="en-US" altLang="zh-TW" sz="1200" dirty="0"/>
                  <a:t>0.9~0.95</a:t>
                </a:r>
                <a:r>
                  <a:rPr lang="zh-TW" altLang="en-US" sz="1200" dirty="0"/>
                  <a:t>之間是比較合理的</a:t>
                </a:r>
                <a:endParaRPr lang="en-US" altLang="zh-TW" sz="1200" dirty="0"/>
              </a:p>
              <a:p>
                <a:r>
                  <a:rPr lang="zh-TW" altLang="en-US" sz="1200" i="0" dirty="0"/>
                  <a:t>然後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𝑃(𝑒𝑑𝑔𝑒)</a:t>
                </a:r>
                <a:r>
                  <a:rPr lang="en-US" altLang="zh-TW" sz="1200" i="1" dirty="0"/>
                  <a:t> = 1 - 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𝑃(𝑛𝑜𝑛𝑒𝑑𝑔𝑒)</a:t>
                </a:r>
                <a:r>
                  <a:rPr lang="en-US" i="0" dirty="0"/>
                  <a:t>這個應該是蠻直覺的沒有問題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116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37833473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P(G) density function</a:t>
                </a:r>
                <a:r>
                  <a:rPr lang="en-US" altLang="zh-TW" baseline="0" dirty="0"/>
                  <a:t> of the histogram of obse</a:t>
                </a:r>
                <a:r>
                  <a:rPr lang="en-US" altLang="zh-CN" baseline="0" dirty="0"/>
                  <a:t>r</a:t>
                </a:r>
                <a:r>
                  <a:rPr lang="en-US" altLang="zh-TW" baseline="0" dirty="0"/>
                  <a:t>ved gradient magnitude</a:t>
                </a:r>
              </a:p>
              <a:p>
                <a:r>
                  <a:rPr lang="zh-TW" altLang="en-US" baseline="0" dirty="0"/>
                  <a:t>從 </a:t>
                </a:r>
                <a:r>
                  <a:rPr lang="en-US" altLang="zh-TW" baseline="0" dirty="0"/>
                  <a:t>P(G)</a:t>
                </a:r>
                <a:r>
                  <a:rPr lang="zh-TW" altLang="en-US" baseline="0" dirty="0"/>
                  <a:t> 可推出 </a:t>
                </a:r>
                <a:r>
                  <a:rPr lang="en-US" altLang="zh-TW" baseline="0" dirty="0"/>
                  <a:t>P(</a:t>
                </a:r>
                <a:r>
                  <a:rPr lang="zh-TW" altLang="en-US" baseline="0" dirty="0"/>
                  <a:t>給定是邊 ，</a:t>
                </a:r>
                <a:r>
                  <a:rPr lang="en-US" altLang="zh-TW" baseline="0" dirty="0"/>
                  <a:t>G</a:t>
                </a:r>
                <a:r>
                  <a:rPr lang="zh-TW" altLang="en-US" baseline="0" dirty="0"/>
                  <a:t>的機率</a:t>
                </a:r>
                <a:r>
                  <a:rPr lang="en-US" altLang="zh-TW" baseline="0" dirty="0"/>
                  <a:t>)</a:t>
                </a:r>
              </a:p>
              <a:p>
                <a:r>
                  <a:rPr lang="zh-TW" altLang="en-US" baseline="0" dirty="0"/>
                  <a:t>這個影像要不就是</a:t>
                </a:r>
                <a:r>
                  <a:rPr lang="en-US" altLang="zh-TW" baseline="0" dirty="0"/>
                  <a:t>edge</a:t>
                </a:r>
                <a:r>
                  <a:rPr lang="zh-TW" altLang="en-US" baseline="0" dirty="0"/>
                  <a:t>，要不就是</a:t>
                </a:r>
                <a:r>
                  <a:rPr lang="en-US" altLang="zh-TW" baseline="0" dirty="0" err="1"/>
                  <a:t>nonedge</a:t>
                </a:r>
                <a:r>
                  <a:rPr lang="zh-TW" altLang="en-US" baseline="0" dirty="0"/>
                  <a:t>，所以加起來就可以得到這個等式</a:t>
                </a:r>
                <a:endParaRPr lang="en-US" altLang="zh-TW" baseline="0" dirty="0"/>
              </a:p>
              <a:p>
                <a:r>
                  <a:rPr lang="zh-TW" altLang="en-US" baseline="0" dirty="0"/>
                  <a:t>然後我們做一些移項，就可以得到下面的</a:t>
                </a:r>
                <a14:m>
                  <m:oMath xmlns:m="http://schemas.openxmlformats.org/officeDocument/2006/math">
                    <m:r>
                      <a:rPr lang="en-US" altLang="zh-TW" sz="1200" i="1" kern="0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12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200" i="1" ker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e>
                        <m:r>
                          <a:rPr lang="en-US" altLang="zh-TW" sz="1200" i="1" kern="0">
                            <a:latin typeface="Cambria Math" panose="02040503050406030204" pitchFamily="18" charset="0"/>
                          </a:rPr>
                          <m:t>𝑒𝑑𝑔𝑒</m:t>
                        </m:r>
                      </m:e>
                    </m:d>
                  </m:oMath>
                </a14:m>
                <a:r>
                  <a:rPr lang="zh-TW" altLang="en-US" dirty="0"/>
                  <a:t>的值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P(G) density function</a:t>
                </a:r>
                <a:r>
                  <a:rPr lang="en-US" altLang="zh-TW" baseline="0" dirty="0"/>
                  <a:t> of the histogram of obse</a:t>
                </a:r>
                <a:r>
                  <a:rPr lang="en-US" altLang="zh-CN" baseline="0" dirty="0"/>
                  <a:t>r</a:t>
                </a:r>
                <a:r>
                  <a:rPr lang="en-US" altLang="zh-TW" baseline="0" dirty="0"/>
                  <a:t>ved gradient magnitude</a:t>
                </a:r>
              </a:p>
              <a:p>
                <a:r>
                  <a:rPr lang="zh-TW" altLang="en-US" baseline="0" dirty="0"/>
                  <a:t>從 </a:t>
                </a:r>
                <a:r>
                  <a:rPr lang="en-US" altLang="zh-TW" baseline="0" dirty="0"/>
                  <a:t>P(G)</a:t>
                </a:r>
                <a:r>
                  <a:rPr lang="zh-TW" altLang="en-US" baseline="0" dirty="0"/>
                  <a:t> 可推出 </a:t>
                </a:r>
                <a:r>
                  <a:rPr lang="en-US" altLang="zh-TW" baseline="0" dirty="0"/>
                  <a:t>P(</a:t>
                </a:r>
                <a:r>
                  <a:rPr lang="zh-TW" altLang="en-US" baseline="0" dirty="0"/>
                  <a:t>給定是邊 ，</a:t>
                </a:r>
                <a:r>
                  <a:rPr lang="en-US" altLang="zh-TW" baseline="0" dirty="0"/>
                  <a:t>G</a:t>
                </a:r>
                <a:r>
                  <a:rPr lang="zh-TW" altLang="en-US" baseline="0" dirty="0"/>
                  <a:t>的機率</a:t>
                </a:r>
                <a:r>
                  <a:rPr lang="en-US" altLang="zh-TW" baseline="0" dirty="0"/>
                  <a:t>)</a:t>
                </a:r>
              </a:p>
              <a:p>
                <a:r>
                  <a:rPr lang="zh-TW" altLang="en-US" baseline="0" dirty="0"/>
                  <a:t>這個影像要不就是</a:t>
                </a:r>
                <a:r>
                  <a:rPr lang="en-US" altLang="zh-TW" baseline="0" dirty="0"/>
                  <a:t>edge</a:t>
                </a:r>
                <a:r>
                  <a:rPr lang="zh-TW" altLang="en-US" baseline="0" dirty="0"/>
                  <a:t>，要不就是</a:t>
                </a:r>
                <a:r>
                  <a:rPr lang="en-US" altLang="zh-TW" baseline="0" dirty="0" err="1"/>
                  <a:t>nonedge</a:t>
                </a:r>
                <a:r>
                  <a:rPr lang="zh-TW" altLang="en-US" baseline="0" dirty="0"/>
                  <a:t>，所以加起來就可以得到這個等式</a:t>
                </a:r>
                <a:endParaRPr lang="en-US" altLang="zh-TW" baseline="0" dirty="0"/>
              </a:p>
              <a:p>
                <a:r>
                  <a:rPr lang="zh-TW" altLang="en-US" baseline="0" dirty="0"/>
                  <a:t>然後我們做一些移項，就可以得到下面的</a:t>
                </a:r>
                <a:r>
                  <a:rPr lang="en-US" altLang="zh-TW" sz="1200" i="0" kern="0">
                    <a:latin typeface="Cambria Math" panose="02040503050406030204" pitchFamily="18" charset="0"/>
                  </a:rPr>
                  <a:t>𝑃(𝐺│𝑒𝑑𝑔𝑒)</a:t>
                </a:r>
                <a:r>
                  <a:rPr lang="zh-TW" altLang="en-US" dirty="0"/>
                  <a:t>的值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117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02197409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G </a:t>
                </a:r>
                <a:r>
                  <a:rPr lang="zh-TW" altLang="en-US" dirty="0"/>
                  <a:t>的門檻值 </a:t>
                </a:r>
                <a:r>
                  <a:rPr lang="en-US" altLang="zh-TW" dirty="0"/>
                  <a:t>t</a:t>
                </a:r>
                <a:r>
                  <a:rPr lang="zh-TW" altLang="en-US" dirty="0"/>
                  <a:t> </a:t>
                </a:r>
                <a:endParaRPr lang="en-US" altLang="zh-TW" dirty="0"/>
              </a:p>
              <a:p>
                <a:r>
                  <a:rPr lang="en-US" dirty="0" err="1"/>
                  <a:t>透過前一頁式子的移項和轉換，我們得到上面這兩條式子，把這兩條式子合併可以得到</a:t>
                </a:r>
                <a:r>
                  <a:rPr lang="zh-TW" altLang="en-US" baseline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200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en-US" altLang="zh-TW" sz="1200" b="0" i="0" smtClean="0">
                        <a:latin typeface="Cambria Math" panose="02040503050406030204" pitchFamily="18" charset="0"/>
                      </a:rPr>
                      <m:t>=2</m:t>
                    </m:r>
                    <m:r>
                      <m:rPr>
                        <m:sty m:val="p"/>
                      </m:rPr>
                      <a:rPr lang="en-US" altLang="zh-TW" sz="120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altLang="zh-TW" sz="1200">
                            <a:latin typeface="Cambria Math" panose="02040503050406030204" pitchFamily="18" charset="0"/>
                          </a:rPr>
                          <m:t>nonedge</m:t>
                        </m:r>
                      </m:e>
                    </m:d>
                    <m:r>
                      <m:rPr>
                        <m:sty m:val="p"/>
                      </m:rPr>
                      <a:rPr lang="en-US" altLang="zh-TW" sz="120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>
                            <a:latin typeface="Cambria Math" panose="02040503050406030204" pitchFamily="18" charset="0"/>
                          </a:rPr>
                          <m:t>nonedge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zh-TW" altLang="en-US" sz="1200" b="0" i="0" dirty="0">
                    <a:latin typeface="Arial" charset="0"/>
                  </a:rPr>
                  <a:t>這告訴我們說</a:t>
                </a:r>
                <a:r>
                  <a:rPr lang="en-US" altLang="zh-TW" sz="1200" dirty="0"/>
                  <a:t>threshold t</a:t>
                </a:r>
                <a:r>
                  <a:rPr lang="zh-TW" altLang="en-US" sz="1200" dirty="0"/>
                  <a:t> 的設定必須滿足這條式子</a:t>
                </a:r>
                <a:endParaRPr lang="en-US" altLang="zh-TW" sz="1200" dirty="0"/>
              </a:p>
              <a:p>
                <a:endParaRPr lang="en-US" altLang="zh-TW" sz="1200" b="0" i="0" dirty="0">
                  <a:latin typeface="Arial" charset="0"/>
                </a:endParaRPr>
              </a:p>
              <a:p>
                <a:r>
                  <a:rPr lang="zh-TW" altLang="en-US" sz="1200" b="0" i="0" dirty="0">
                    <a:latin typeface="Arial" charset="0"/>
                  </a:rPr>
                  <a:t>（</a:t>
                </a:r>
                <a:endParaRPr lang="en-US" altLang="zh-TW" sz="1200" b="0" i="0" dirty="0">
                  <a:latin typeface="Arial" charset="0"/>
                </a:endParaRPr>
              </a:p>
              <a:p>
                <a:r>
                  <a:rPr lang="zh-TW" altLang="en-US" sz="1200" b="0" i="0" dirty="0">
                    <a:latin typeface="Arial" charset="0"/>
                  </a:rPr>
                  <a:t>因</a:t>
                </a:r>
                <a14:m>
                  <m:oMath xmlns:m="http://schemas.openxmlformats.org/officeDocument/2006/math">
                    <m:r>
                      <a:rPr lang="zh-TW" altLang="en-US" sz="1200" b="0" i="0" smtClean="0">
                        <a:latin typeface="Cambria Math" panose="02040503050406030204" pitchFamily="18" charset="0"/>
                      </a:rPr>
                      <m:t>為</m:t>
                    </m:r>
                    <m:r>
                      <m:rPr>
                        <m:sty m:val="p"/>
                      </m:rPr>
                      <a:rPr lang="en-US" altLang="zh-TW" sz="1200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en-US" altLang="zh-TW" sz="12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TW" sz="1200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edge</m:t>
                        </m:r>
                      </m:e>
                    </m:d>
                    <m:r>
                      <m:rPr>
                        <m:sty m:val="p"/>
                      </m:rPr>
                      <a:rPr lang="en-US" altLang="zh-TW" sz="1200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edge</m:t>
                        </m:r>
                      </m:e>
                    </m:d>
                    <m:r>
                      <a:rPr lang="en-US" altLang="zh-TW" sz="1200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zh-TW" sz="1200" i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 i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non</m:t>
                        </m:r>
                        <m:r>
                          <m:rPr>
                            <m:sty m:val="p"/>
                          </m:rPr>
                          <a:rPr lang="en-US" altLang="zh-TW" sz="1200" i="0">
                            <a:latin typeface="Cambria Math" panose="02040503050406030204" pitchFamily="18" charset="0"/>
                          </a:rPr>
                          <m:t>edge</m:t>
                        </m:r>
                      </m:e>
                    </m:d>
                    <m:r>
                      <m:rPr>
                        <m:sty m:val="p"/>
                      </m:rPr>
                      <a:rPr lang="en-US" altLang="zh-TW" sz="1200" i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non</m:t>
                        </m:r>
                        <m:r>
                          <m:rPr>
                            <m:sty m:val="p"/>
                          </m:rPr>
                          <a:rPr lang="en-US" altLang="zh-TW" sz="1200" i="0">
                            <a:latin typeface="Cambria Math" panose="02040503050406030204" pitchFamily="18" charset="0"/>
                          </a:rPr>
                          <m:t>edge</m:t>
                        </m:r>
                      </m:e>
                    </m:d>
                  </m:oMath>
                </a14:m>
                <a:r>
                  <a:rPr lang="en-US" dirty="0"/>
                  <a:t>,</a:t>
                </a:r>
              </a:p>
              <a:p>
                <a:r>
                  <a:rPr lang="zh-TW" altLang="en-US" dirty="0"/>
                  <a:t>而且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200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edge</m:t>
                        </m:r>
                      </m:e>
                    </m:d>
                    <m:r>
                      <m:rPr>
                        <m:sty m:val="p"/>
                      </m:rPr>
                      <a:rPr lang="en-US" altLang="zh-TW" sz="1200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edge</m:t>
                        </m:r>
                      </m:e>
                    </m:d>
                    <m:r>
                      <a:rPr lang="en-US" altLang="zh-TW" sz="12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TW" sz="1200" i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 i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non</m:t>
                        </m:r>
                        <m:r>
                          <m:rPr>
                            <m:sty m:val="p"/>
                          </m:rPr>
                          <a:rPr lang="en-US" altLang="zh-TW" sz="1200" i="0">
                            <a:latin typeface="Cambria Math" panose="02040503050406030204" pitchFamily="18" charset="0"/>
                          </a:rPr>
                          <m:t>edge</m:t>
                        </m:r>
                      </m:e>
                    </m:d>
                    <m:r>
                      <m:rPr>
                        <m:sty m:val="p"/>
                      </m:rPr>
                      <a:rPr lang="en-US" altLang="zh-TW" sz="1200" i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non</m:t>
                        </m:r>
                        <m:r>
                          <m:rPr>
                            <m:sty m:val="p"/>
                          </m:rPr>
                          <a:rPr lang="en-US" altLang="zh-TW" sz="1200" i="0">
                            <a:latin typeface="Cambria Math" panose="02040503050406030204" pitchFamily="18" charset="0"/>
                          </a:rPr>
                          <m:t>edge</m:t>
                        </m:r>
                      </m:e>
                    </m:d>
                  </m:oMath>
                </a14:m>
                <a:r>
                  <a:rPr lang="en-US" dirty="0"/>
                  <a:t>,</a:t>
                </a:r>
              </a:p>
              <a:p>
                <a:r>
                  <a:rPr lang="zh-TW" altLang="en-US" dirty="0"/>
                  <a:t>所以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200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en-US" altLang="zh-TW" sz="1200" b="0" i="0" smtClean="0">
                        <a:latin typeface="Cambria Math" panose="02040503050406030204" pitchFamily="18" charset="0"/>
                      </a:rPr>
                      <m:t>=2</m:t>
                    </m:r>
                    <m:r>
                      <m:rPr>
                        <m:sty m:val="p"/>
                      </m:rPr>
                      <a:rPr lang="en-US" altLang="zh-TW" sz="120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altLang="zh-TW" sz="1200">
                            <a:latin typeface="Cambria Math" panose="02040503050406030204" pitchFamily="18" charset="0"/>
                          </a:rPr>
                          <m:t>nonedge</m:t>
                        </m:r>
                      </m:e>
                    </m:d>
                    <m:r>
                      <m:rPr>
                        <m:sty m:val="p"/>
                      </m:rPr>
                      <a:rPr lang="en-US" altLang="zh-TW" sz="120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>
                            <a:latin typeface="Cambria Math" panose="02040503050406030204" pitchFamily="18" charset="0"/>
                          </a:rPr>
                          <m:t>nonedge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）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G </a:t>
                </a:r>
                <a:r>
                  <a:rPr lang="zh-TW" altLang="en-US" dirty="0"/>
                  <a:t>的門檻值 </a:t>
                </a:r>
                <a:r>
                  <a:rPr lang="en-US" altLang="zh-TW" dirty="0"/>
                  <a:t>t</a:t>
                </a:r>
                <a:r>
                  <a:rPr lang="zh-TW" altLang="en-US" dirty="0"/>
                  <a:t> </a:t>
                </a:r>
                <a:endParaRPr lang="en-US" altLang="zh-TW" dirty="0"/>
              </a:p>
              <a:p>
                <a:endParaRPr lang="en-US" dirty="0"/>
              </a:p>
              <a:p>
                <a:r>
                  <a:rPr lang="zh-TW" altLang="en-US" sz="1200" b="0" i="0" dirty="0">
                    <a:latin typeface="Arial" charset="0"/>
                  </a:rPr>
                  <a:t>因</a:t>
                </a:r>
                <a:r>
                  <a:rPr lang="zh-TW" altLang="en-US" sz="1200" b="0" i="0">
                    <a:latin typeface="Cambria Math" panose="02040503050406030204" pitchFamily="18" charset="0"/>
                  </a:rPr>
                  <a:t>為</a:t>
                </a:r>
                <a:r>
                  <a:rPr lang="en-US" altLang="zh-TW" sz="1200" b="0" i="0">
                    <a:latin typeface="Cambria Math" panose="02040503050406030204" pitchFamily="18" charset="0"/>
                  </a:rPr>
                  <a:t>P(t)=P(t│edge)P(edge)+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P(t│</a:t>
                </a:r>
                <a:r>
                  <a:rPr lang="en-US" altLang="zh-TW" sz="1200" b="0" i="0">
                    <a:latin typeface="Cambria Math" panose="02040503050406030204" pitchFamily="18" charset="0"/>
                  </a:rPr>
                  <a:t>non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edge)P(</a:t>
                </a:r>
                <a:r>
                  <a:rPr lang="en-US" altLang="zh-TW" sz="1200" b="0" i="0">
                    <a:latin typeface="Cambria Math" panose="02040503050406030204" pitchFamily="18" charset="0"/>
                  </a:rPr>
                  <a:t>non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edge)</a:t>
                </a:r>
                <a:r>
                  <a:rPr lang="en-US" dirty="0"/>
                  <a:t>,</a:t>
                </a:r>
              </a:p>
              <a:p>
                <a:r>
                  <a:rPr lang="zh-TW" altLang="en-US" dirty="0"/>
                  <a:t>而且</a:t>
                </a:r>
                <a:r>
                  <a:rPr lang="en-US" altLang="zh-TW" sz="1200" b="0" i="0">
                    <a:latin typeface="Cambria Math" panose="02040503050406030204" pitchFamily="18" charset="0"/>
                  </a:rPr>
                  <a:t>P(t│edge)P(edge)=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P(t│</a:t>
                </a:r>
                <a:r>
                  <a:rPr lang="en-US" altLang="zh-TW" sz="1200" b="0" i="0">
                    <a:latin typeface="Cambria Math" panose="02040503050406030204" pitchFamily="18" charset="0"/>
                  </a:rPr>
                  <a:t>non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edge)P(</a:t>
                </a:r>
                <a:r>
                  <a:rPr lang="en-US" altLang="zh-TW" sz="1200" b="0" i="0">
                    <a:latin typeface="Cambria Math" panose="02040503050406030204" pitchFamily="18" charset="0"/>
                  </a:rPr>
                  <a:t>non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edge)</a:t>
                </a:r>
                <a:r>
                  <a:rPr lang="en-US" dirty="0"/>
                  <a:t>,</a:t>
                </a:r>
              </a:p>
              <a:p>
                <a:r>
                  <a:rPr lang="zh-TW" altLang="en-US" dirty="0"/>
                  <a:t>所以</a:t>
                </a:r>
                <a:r>
                  <a:rPr lang="en-US" altLang="zh-TW" sz="1200" b="0" i="0">
                    <a:latin typeface="Cambria Math" panose="02040503050406030204" pitchFamily="18" charset="0"/>
                  </a:rPr>
                  <a:t>P(t)=2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P(t│nonedge)P(nonedge)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118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8146147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8.8</a:t>
            </a:r>
          </a:p>
          <a:p>
            <a:r>
              <a:rPr lang="en-US" altLang="zh-TW" dirty="0"/>
              <a:t>zero</a:t>
            </a:r>
            <a:r>
              <a:rPr lang="zh-TW" altLang="zh-TW" dirty="0"/>
              <a:t> </a:t>
            </a:r>
            <a:r>
              <a:rPr lang="en-US" altLang="zh-TW" dirty="0"/>
              <a:t>crossing</a:t>
            </a:r>
            <a:r>
              <a:rPr lang="zh-TW" altLang="zh-TW" dirty="0"/>
              <a:t> </a:t>
            </a:r>
            <a:r>
              <a:rPr lang="en-US" altLang="zh-TW" dirty="0"/>
              <a:t>detector</a:t>
            </a:r>
            <a:r>
              <a:rPr lang="zh-TW" altLang="en-US" dirty="0"/>
              <a:t> 是另一種邊緣檢測器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31600439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跟前面的</a:t>
            </a:r>
            <a:r>
              <a:rPr lang="en-US" altLang="zh-TW" sz="1200" dirty="0"/>
              <a:t>gradient edge detector</a:t>
            </a:r>
            <a:r>
              <a:rPr lang="zh-TW" altLang="en-US" dirty="0"/>
              <a:t>比較一下</a:t>
            </a:r>
            <a:endParaRPr lang="en-US" altLang="zh-TW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/>
              <a:t>gradient edge detector</a:t>
            </a:r>
            <a:r>
              <a:rPr lang="zh-TW" altLang="en-US" sz="1200" dirty="0"/>
              <a:t>會設定一個閥值來做判斷，去找出一階導數中比較高的值</a:t>
            </a:r>
            <a:endParaRPr lang="en-US" altLang="zh-TW" sz="12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Zero-crossing edge detector</a:t>
            </a:r>
            <a:r>
              <a:rPr lang="zh-TW" altLang="en-US" dirty="0"/>
              <a:t> 會找一階導數的相對極大值</a:t>
            </a:r>
            <a:endParaRPr lang="en-US" altLang="zh-TW" sz="12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dirty="0"/>
              <a:t>這是他們不一樣的地方</a:t>
            </a:r>
            <a:endParaRPr lang="zh-TW" altLang="en-US" dirty="0"/>
          </a:p>
          <a:p>
            <a:endParaRPr lang="en-US" altLang="zh-TW" dirty="0"/>
          </a:p>
          <a:p>
            <a:r>
              <a:rPr lang="zh-TW" altLang="en-US" dirty="0"/>
              <a:t>接下來，我們假設在圖像的每個鄰域中的小平面模型為一個三次方程式，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120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10174628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latin typeface="Arial"/>
                <a:ea typeface="新細明體"/>
                <a:cs typeface="Arial"/>
              </a:rPr>
              <a:t>那右邊這是左邊這張圖做完一次微分之後的結果，可以看到在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a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點有著相對極大值</a:t>
            </a:r>
            <a:endParaRPr lang="en-US" altLang="zh-TW" dirty="0">
              <a:latin typeface="Arial"/>
              <a:ea typeface="新細明體"/>
              <a:cs typeface="Arial"/>
            </a:endParaRPr>
          </a:p>
          <a:p>
            <a:endParaRPr lang="en-US" altLang="zh-TW" dirty="0">
              <a:latin typeface="Arial"/>
              <a:ea typeface="新細明體"/>
              <a:cs typeface="Arial"/>
            </a:endParaRPr>
          </a:p>
          <a:p>
            <a:endParaRPr lang="en-US" altLang="zh-TW" dirty="0">
              <a:latin typeface="Arial"/>
              <a:ea typeface="新細明體"/>
              <a:cs typeface="Arial"/>
            </a:endParaRPr>
          </a:p>
          <a:p>
            <a:endParaRPr lang="zh-TW" dirty="0">
              <a:cs typeface="Arial" charset="0"/>
            </a:endParaRPr>
          </a:p>
          <a:p>
            <a:r>
              <a:rPr lang="zh-TW" altLang="en-US" dirty="0">
                <a:latin typeface="Arial"/>
                <a:ea typeface="新細明體"/>
                <a:cs typeface="Arial"/>
              </a:rPr>
              <a:t>引用</a:t>
            </a:r>
            <a:endParaRPr lang="zh-TW" dirty="0">
              <a:cs typeface="Arial" charset="0"/>
            </a:endParaRPr>
          </a:p>
          <a:p>
            <a:r>
              <a:rPr lang="zh-TW" dirty="0">
                <a:latin typeface="Arial"/>
                <a:ea typeface="新細明體"/>
                <a:cs typeface="Arial"/>
                <a:hlinkClick r:id="rId3"/>
              </a:rPr>
              <a:t>http://140.117.156.238/course/CSSV/2011/%E7%9B%A3%E6%8E%A7%E8%A6%96%E8%A8%8A_ch3.pdf</a:t>
            </a:r>
            <a:endParaRPr lang="zh-TW" dirty="0">
              <a:cs typeface="Arial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121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6624609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那我們要先介紹一個多項式</a:t>
            </a:r>
            <a:endParaRPr kumimoji="1" lang="en-US" altLang="zh-TW" dirty="0"/>
          </a:p>
          <a:p>
            <a:r>
              <a:rPr lang="en-US" altLang="zh-TW" dirty="0"/>
              <a:t>Discrete Orthogonal Polynomials</a:t>
            </a:r>
          </a:p>
          <a:p>
            <a:r>
              <a:rPr kumimoji="1" lang="zh-TW" altLang="en-US" dirty="0"/>
              <a:t>他是由一組</a:t>
            </a:r>
            <a:r>
              <a:rPr kumimoji="1" lang="en-US" altLang="zh-TW" dirty="0"/>
              <a:t>index</a:t>
            </a:r>
            <a:r>
              <a:rPr kumimoji="1" lang="zh-TW" altLang="en-US" dirty="0"/>
              <a:t> </a:t>
            </a:r>
            <a:r>
              <a:rPr kumimoji="1" lang="en-US" altLang="zh-TW" dirty="0"/>
              <a:t>set</a:t>
            </a:r>
            <a:r>
              <a:rPr kumimoji="1" lang="zh-TW" altLang="en-US" dirty="0"/>
              <a:t>和</a:t>
            </a:r>
            <a:r>
              <a:rPr kumimoji="1" lang="en-US" altLang="zh-TW" dirty="0"/>
              <a:t>polynomial</a:t>
            </a:r>
            <a:r>
              <a:rPr kumimoji="1" lang="zh-TW" altLang="en-US" dirty="0"/>
              <a:t> </a:t>
            </a:r>
            <a:r>
              <a:rPr kumimoji="1" lang="en-US" altLang="zh-TW" dirty="0"/>
              <a:t>set</a:t>
            </a:r>
            <a:r>
              <a:rPr kumimoji="1" lang="zh-TW" altLang="en-US" dirty="0"/>
              <a:t>所組成的</a:t>
            </a:r>
            <a:endParaRPr kumimoji="1" lang="en-US" altLang="zh-TW" dirty="0"/>
          </a:p>
          <a:p>
            <a:r>
              <a:rPr kumimoji="1" lang="zh-TW" altLang="en-US" dirty="0"/>
              <a:t>如果這個</a:t>
            </a:r>
            <a:r>
              <a:rPr kumimoji="1" lang="en-US" altLang="zh-TW" dirty="0"/>
              <a:t>index</a:t>
            </a:r>
            <a:r>
              <a:rPr kumimoji="1" lang="zh-TW" altLang="en-US" dirty="0"/>
              <a:t> </a:t>
            </a:r>
            <a:r>
              <a:rPr kumimoji="1" lang="en-US" altLang="zh-TW" dirty="0"/>
              <a:t>set</a:t>
            </a:r>
            <a:r>
              <a:rPr kumimoji="1" lang="zh-TW" altLang="en-US" dirty="0"/>
              <a:t>的</a:t>
            </a:r>
            <a:r>
              <a:rPr kumimoji="1" lang="en-US" altLang="zh-TW" dirty="0"/>
              <a:t>size</a:t>
            </a:r>
            <a:r>
              <a:rPr kumimoji="1" lang="zh-TW" altLang="en-US" dirty="0"/>
              <a:t>是</a:t>
            </a:r>
            <a:r>
              <a:rPr kumimoji="1" lang="en-US" altLang="zh-TW" dirty="0"/>
              <a:t>n</a:t>
            </a:r>
            <a:r>
              <a:rPr kumimoji="1" lang="zh-TW" altLang="en-US" dirty="0"/>
              <a:t>，那對應的多項式的</a:t>
            </a:r>
            <a:r>
              <a:rPr kumimoji="1" lang="en-US" altLang="zh-TW" dirty="0"/>
              <a:t>degree</a:t>
            </a:r>
            <a:r>
              <a:rPr kumimoji="1" lang="zh-TW" altLang="en-US" dirty="0"/>
              <a:t>就會從</a:t>
            </a:r>
            <a:r>
              <a:rPr kumimoji="1" lang="en-US" altLang="zh-TW" dirty="0"/>
              <a:t>0</a:t>
            </a:r>
            <a:r>
              <a:rPr kumimoji="1" lang="zh-TW" altLang="en-US" dirty="0"/>
              <a:t>到</a:t>
            </a:r>
            <a:r>
              <a:rPr kumimoji="1" lang="en-US" altLang="zh-TW" dirty="0"/>
              <a:t>N-1</a:t>
            </a:r>
          </a:p>
          <a:p>
            <a:r>
              <a:rPr kumimoji="1" lang="zh-TW" altLang="en-US" dirty="0"/>
              <a:t>比方說下面這個例子的</a:t>
            </a:r>
            <a:r>
              <a:rPr kumimoji="1" lang="en-US" altLang="zh-TW" dirty="0"/>
              <a:t>index</a:t>
            </a:r>
            <a:r>
              <a:rPr kumimoji="1" lang="zh-TW" altLang="en-US" dirty="0"/>
              <a:t> </a:t>
            </a:r>
            <a:r>
              <a:rPr kumimoji="1" lang="en-US" altLang="zh-TW" dirty="0"/>
              <a:t>set</a:t>
            </a:r>
            <a:r>
              <a:rPr kumimoji="1" lang="zh-TW" altLang="en-US" dirty="0"/>
              <a:t>是</a:t>
            </a:r>
            <a:r>
              <a:rPr kumimoji="1" lang="en-US" altLang="zh-TW" dirty="0"/>
              <a:t>-1,0,1</a:t>
            </a:r>
            <a:r>
              <a:rPr kumimoji="1" lang="zh-TW" altLang="en-US" dirty="0"/>
              <a:t>，那對應的就是零次方到二次方的多項式</a:t>
            </a:r>
            <a:endParaRPr kumimoji="1" lang="en-US" altLang="zh-TW" dirty="0"/>
          </a:p>
          <a:p>
            <a:r>
              <a:rPr kumimoji="1" lang="zh-TW" altLang="en-US" dirty="0"/>
              <a:t>此外這個</a:t>
            </a:r>
            <a:r>
              <a:rPr kumimoji="1" lang="en-US" altLang="zh-TW" dirty="0"/>
              <a:t>index</a:t>
            </a:r>
            <a:r>
              <a:rPr kumimoji="1" lang="zh-TW" altLang="en-US" dirty="0"/>
              <a:t> </a:t>
            </a:r>
            <a:r>
              <a:rPr kumimoji="1" lang="en-US" altLang="zh-TW" dirty="0"/>
              <a:t>set</a:t>
            </a:r>
            <a:r>
              <a:rPr kumimoji="1" lang="zh-TW" altLang="en-US" dirty="0"/>
              <a:t>必須是對稱的，有</a:t>
            </a:r>
            <a:r>
              <a:rPr kumimoji="1" lang="en-US" altLang="zh-TW" dirty="0"/>
              <a:t>-1</a:t>
            </a:r>
            <a:r>
              <a:rPr kumimoji="1" lang="zh-TW" altLang="en-US" dirty="0"/>
              <a:t>就會有</a:t>
            </a:r>
            <a:r>
              <a:rPr kumimoji="1" lang="en-US" altLang="zh-TW" dirty="0"/>
              <a:t>1</a:t>
            </a:r>
            <a:r>
              <a:rPr kumimoji="1" lang="zh-TW" altLang="en-US" dirty="0"/>
              <a:t>，有</a:t>
            </a:r>
            <a:r>
              <a:rPr kumimoji="1" lang="en-US" altLang="zh-TW" dirty="0"/>
              <a:t>-2</a:t>
            </a:r>
            <a:r>
              <a:rPr kumimoji="1" lang="zh-TW" altLang="en-US" dirty="0"/>
              <a:t>就會有</a:t>
            </a:r>
            <a:r>
              <a:rPr kumimoji="1" lang="en-US" altLang="zh-TW" dirty="0"/>
              <a:t>2</a:t>
            </a:r>
            <a:r>
              <a:rPr kumimoji="1" lang="zh-TW" altLang="en-US" dirty="0"/>
              <a:t>等等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122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558966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8.2 </a:t>
            </a:r>
            <a:r>
              <a:rPr lang="zh-TW" dirty="0"/>
              <a:t>介紹小平面模型相對極大值的原理應用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89725982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再來是他的名字，</a:t>
            </a:r>
            <a:r>
              <a:rPr lang="en-US" altLang="zh-TW" dirty="0"/>
              <a:t>Orthogonal</a:t>
            </a:r>
            <a:r>
              <a:rPr lang="zh-TW" altLang="en-US" dirty="0"/>
              <a:t>，正交</a:t>
            </a:r>
            <a:endParaRPr lang="en-US" altLang="zh-TW" dirty="0"/>
          </a:p>
          <a:p>
            <a:r>
              <a:rPr lang="zh-TW" altLang="en-US" dirty="0"/>
              <a:t>意思是說Ｐ裡面的任一項，去和另一項相乘，再把</a:t>
            </a:r>
            <a:r>
              <a:rPr lang="en-US" altLang="zh-TW" dirty="0"/>
              <a:t>r</a:t>
            </a:r>
            <a:r>
              <a:rPr lang="zh-TW" altLang="en-US" dirty="0"/>
              <a:t>都帶進去做</a:t>
            </a:r>
            <a:r>
              <a:rPr lang="en-US" altLang="zh-TW" dirty="0"/>
              <a:t>summation</a:t>
            </a:r>
            <a:r>
              <a:rPr lang="zh-TW" altLang="en-US" dirty="0"/>
              <a:t>出來的結果會等於零</a:t>
            </a:r>
            <a:endParaRPr lang="en-US" altLang="zh-TW" dirty="0"/>
          </a:p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123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41250552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舉個例子比較清楚</a:t>
            </a:r>
            <a:endParaRPr kumimoji="1" lang="en-US" altLang="zh-TW" dirty="0"/>
          </a:p>
          <a:p>
            <a:r>
              <a:rPr kumimoji="1" lang="zh-TW" altLang="en-US" dirty="0"/>
              <a:t>這是 </a:t>
            </a:r>
            <a:r>
              <a:rPr kumimoji="1" lang="en-US" altLang="zh-TW" dirty="0"/>
              <a:t>P0(r)</a:t>
            </a:r>
            <a:r>
              <a:rPr kumimoji="1" lang="zh-TW" altLang="en-US" dirty="0"/>
              <a:t> 乘上</a:t>
            </a:r>
            <a:r>
              <a:rPr kumimoji="1" lang="en-US" altLang="zh-TW" dirty="0"/>
              <a:t>P1(r)……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79491210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125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59944680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126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64697678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這個</a:t>
            </a:r>
            <a:r>
              <a:rPr lang="en-US" altLang="zh-TW" sz="1200" dirty="0"/>
              <a:t>Discrete orthogonal polynomial</a:t>
            </a:r>
            <a:r>
              <a:rPr lang="zh-TW" altLang="en-US" sz="1200" dirty="0"/>
              <a:t>可以用遞迴的方式來定義</a:t>
            </a:r>
            <a:endParaRPr lang="en-US" altLang="zh-TW" sz="1200" dirty="0"/>
          </a:p>
          <a:p>
            <a:r>
              <a:rPr kumimoji="1" lang="zh-TW" altLang="en-US" sz="1200" dirty="0"/>
              <a:t>那定義如下，他可以產生</a:t>
            </a:r>
            <a:r>
              <a:rPr kumimoji="1" lang="en-US" altLang="zh-TW" sz="1200" dirty="0"/>
              <a:t>polynomial</a:t>
            </a:r>
            <a:r>
              <a:rPr kumimoji="1" lang="zh-TW" altLang="en-US" sz="1200" dirty="0"/>
              <a:t>的每一項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47312166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/>
                  <a:t>那我們只</a:t>
                </a:r>
                <a:r>
                  <a:rPr kumimoji="1" lang="en-US" altLang="zh-TW" dirty="0"/>
                  <a:t>focus</a:t>
                </a:r>
                <a:r>
                  <a:rPr kumimoji="1" lang="zh-TW" altLang="en-US" dirty="0"/>
                  <a:t>前四項，透過剛剛的遞迴定義可以得到前四項長這個樣子</a:t>
                </a:r>
                <a:endParaRPr kumimoji="1" lang="en-US" altLang="zh-TW" dirty="0"/>
              </a:p>
              <a:p>
                <a:r>
                  <a:rPr kumimoji="1" lang="zh-TW" altLang="en-US" dirty="0"/>
                  <a:t>那我們來看例子 看看這些 </a:t>
                </a:r>
                <a14:m>
                  <m:oMath xmlns:m="http://schemas.openxmlformats.org/officeDocument/2006/math">
                    <m:r>
                      <a:rPr lang="zh-TW" altLang="en-US" sz="12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zh-TW" altLang="en-US" sz="1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zh-TW" altLang="en-US" dirty="0"/>
                  <a:t>怎麼算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/>
                  <a:t>那我們只</a:t>
                </a:r>
                <a:r>
                  <a:rPr kumimoji="1" lang="en-US" altLang="zh-TW" dirty="0"/>
                  <a:t>focus</a:t>
                </a:r>
                <a:r>
                  <a:rPr kumimoji="1" lang="zh-TW" altLang="en-US" dirty="0"/>
                  <a:t>前四項，透過剛剛的遞迴定義可以得到前四項長這個樣子</a:t>
                </a:r>
                <a:endParaRPr kumimoji="1" lang="en-US" altLang="zh-TW" dirty="0"/>
              </a:p>
              <a:p>
                <a:r>
                  <a:rPr kumimoji="1" lang="zh-TW" altLang="en-US" dirty="0"/>
                  <a:t>那我們來看例子 看看這些 </a:t>
                </a:r>
                <a:r>
                  <a:rPr lang="zh-TW" altLang="en-US" sz="1200" b="0" i="0">
                    <a:latin typeface="Cambria Math" panose="02040503050406030204" pitchFamily="18" charset="0"/>
                  </a:rPr>
                  <a:t>𝜇 </a:t>
                </a:r>
                <a:r>
                  <a:rPr kumimoji="1" lang="zh-TW" altLang="en-US" dirty="0"/>
                  <a:t>怎麼算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128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90108279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以</a:t>
            </a:r>
            <a:r>
              <a:rPr kumimoji="1" lang="en-US" altLang="zh-TW" dirty="0"/>
              <a:t>P2</a:t>
            </a:r>
            <a:r>
              <a:rPr kumimoji="1" lang="zh-TW" altLang="en-US" dirty="0"/>
              <a:t>為例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129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61428908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最後我們可以將任何的多項式利用我們的正交多項式來表示，因為他是正交的，所以可以用不同的線性組合表示</a:t>
            </a:r>
            <a:endParaRPr kumimoji="1" lang="en-US" altLang="zh-TW" dirty="0"/>
          </a:p>
          <a:p>
            <a:r>
              <a:rPr kumimoji="1" lang="zh-TW" altLang="en-US" dirty="0"/>
              <a:t>只要給定不同的係數</a:t>
            </a:r>
            <a:r>
              <a:rPr kumimoji="1" lang="en-US" altLang="zh-TW" dirty="0" err="1"/>
              <a:t>a_i</a:t>
            </a:r>
            <a:r>
              <a:rPr kumimoji="1" lang="zh-TW" altLang="en-US" dirty="0"/>
              <a:t>就可以了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130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96904736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53FC7572-E9FB-4FE2-B43F-60DDC1CA97A1}" type="slidenum">
              <a:rPr lang="en-US" altLang="zh-TW"/>
              <a:pPr>
                <a:spcBef>
                  <a:spcPct val="0"/>
                </a:spcBef>
              </a:pPr>
              <a:t>131</a:t>
            </a:fld>
            <a:endParaRPr lang="en-US" altLang="zh-TW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TW" altLang="en-US" dirty="0">
                <a:latin typeface="Arial" panose="020B0604020202020204" pitchFamily="34" charset="0"/>
              </a:rPr>
              <a:t>剛剛是一維的，那</a:t>
            </a:r>
            <a:r>
              <a:rPr lang="en-US" altLang="zh-TW" dirty="0">
                <a:latin typeface="Arial" panose="020B0604020202020204" pitchFamily="34" charset="0"/>
              </a:rPr>
              <a:t>8.8.2</a:t>
            </a:r>
            <a:r>
              <a:rPr lang="zh-TW" altLang="en-US" dirty="0">
                <a:latin typeface="Arial" panose="020B0604020202020204" pitchFamily="34" charset="0"/>
              </a:rPr>
              <a:t>我們要看的是二維的</a:t>
            </a:r>
            <a:endParaRPr lang="en-US" altLang="zh-TW" dirty="0">
              <a:latin typeface="Arial" panose="020B0604020202020204" pitchFamily="34" charset="0"/>
            </a:endParaRPr>
          </a:p>
          <a:p>
            <a:pPr eaLnBrk="1" hangingPunct="1"/>
            <a:r>
              <a:rPr lang="zh-TW" altLang="en-US" dirty="0">
                <a:latin typeface="Arial" panose="020B0604020202020204" pitchFamily="34" charset="0"/>
              </a:rPr>
              <a:t>我們把兩個 </a:t>
            </a:r>
            <a:r>
              <a:rPr lang="en-US" altLang="zh-TW" dirty="0">
                <a:latin typeface="Arial" panose="020B0604020202020204" pitchFamily="34" charset="0"/>
              </a:rPr>
              <a:t>set</a:t>
            </a:r>
            <a:r>
              <a:rPr lang="zh-TW" altLang="en-US" dirty="0">
                <a:latin typeface="Arial" panose="020B0604020202020204" pitchFamily="34" charset="0"/>
              </a:rPr>
              <a:t> 直接乘開</a:t>
            </a:r>
            <a:endParaRPr lang="en-US" altLang="zh-TW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664852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53FC7572-E9FB-4FE2-B43F-60DDC1CA97A1}" type="slidenum">
              <a:rPr lang="en-US" altLang="zh-TW"/>
              <a:pPr>
                <a:spcBef>
                  <a:spcPct val="0"/>
                </a:spcBef>
              </a:pPr>
              <a:t>132</a:t>
            </a:fld>
            <a:endParaRPr lang="en-US" altLang="zh-TW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zh-TW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1393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C0C3323-08F4-4BC8-9614-8A7E166DBD81}" type="slidenum">
              <a:rPr lang="en-US" altLang="zh-TW"/>
              <a:pPr>
                <a:spcBef>
                  <a:spcPct val="0"/>
                </a:spcBef>
              </a:pPr>
              <a:t>12</a:t>
            </a:fld>
            <a:endParaRPr lang="en-US" altLang="zh-TW" dirty="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CN" altLang="en-US" dirty="0"/>
              <a:t>我們來</a:t>
            </a:r>
            <a:r>
              <a:rPr lang="zh-CN" dirty="0"/>
              <a:t>看一個找出相對極大值的例子 </a:t>
            </a:r>
            <a:endParaRPr lang="en-US" altLang="zh-CN" dirty="0"/>
          </a:p>
          <a:p>
            <a:r>
              <a:rPr lang="zh-TW" altLang="en-US" dirty="0"/>
              <a:t>那在看例子之前</a:t>
            </a:r>
            <a:endParaRPr lang="en-US" altLang="zh-TW" dirty="0"/>
          </a:p>
          <a:p>
            <a:r>
              <a:rPr lang="zh-TW" altLang="en-US" dirty="0"/>
              <a:t>先幫大家複習一下小時候</a:t>
            </a:r>
            <a:r>
              <a:rPr lang="zh-CN" dirty="0"/>
              <a:t>求相對極大值的方法 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zh-TW" dirty="0"/>
              <a:t>求相對極大值的方法 </a:t>
            </a:r>
            <a:endParaRPr lang="zh-CN" dirty="0"/>
          </a:p>
          <a:p>
            <a:r>
              <a:rPr lang="zh-CN" dirty="0">
                <a:latin typeface="Arial"/>
                <a:ea typeface="新細明體"/>
                <a:cs typeface="Arial"/>
              </a:rPr>
              <a:t>要滿足兩點</a:t>
            </a:r>
            <a:endParaRPr lang="en-US" altLang="zh-CN" dirty="0">
              <a:latin typeface="Arial"/>
              <a:ea typeface="新細明體"/>
              <a:cs typeface="Arial"/>
            </a:endParaRPr>
          </a:p>
          <a:p>
            <a:r>
              <a:rPr lang="zh-CN" altLang="en-US" dirty="0">
                <a:latin typeface="Arial"/>
                <a:ea typeface="新細明體"/>
                <a:cs typeface="Arial"/>
              </a:rPr>
              <a:t>第一點就是</a:t>
            </a:r>
            <a:r>
              <a:rPr lang="zh-CN" dirty="0">
                <a:latin typeface="Arial"/>
                <a:ea typeface="新細明體"/>
                <a:cs typeface="Arial"/>
              </a:rPr>
              <a:t> 一階導數為零 </a:t>
            </a:r>
            <a:endParaRPr lang="en-US" altLang="zh-CN" dirty="0">
              <a:latin typeface="Arial"/>
              <a:ea typeface="新細明體"/>
              <a:cs typeface="Arial"/>
            </a:endParaRPr>
          </a:p>
          <a:p>
            <a:r>
              <a:rPr lang="zh-CN" altLang="en-US" dirty="0">
                <a:latin typeface="Arial"/>
                <a:ea typeface="新細明體"/>
                <a:cs typeface="Arial"/>
              </a:rPr>
              <a:t>第二點就是</a:t>
            </a:r>
            <a:r>
              <a:rPr lang="zh-CN" dirty="0">
                <a:latin typeface="Arial"/>
                <a:ea typeface="新細明體"/>
                <a:cs typeface="Arial"/>
              </a:rPr>
              <a:t> 二階導數是負的</a:t>
            </a:r>
            <a:endParaRPr lang="zh-CN" altLang="en-US" dirty="0">
              <a:latin typeface="Arial"/>
              <a:ea typeface="新細明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8995401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53FC7572-E9FB-4FE2-B43F-60DDC1CA97A1}" type="slidenum">
              <a:rPr lang="en-US" altLang="zh-TW"/>
              <a:pPr>
                <a:spcBef>
                  <a:spcPct val="0"/>
                </a:spcBef>
              </a:pPr>
              <a:t>133</a:t>
            </a:fld>
            <a:endParaRPr lang="en-US" altLang="zh-TW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zh-TW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627668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53FC7572-E9FB-4FE2-B43F-60DDC1CA97A1}" type="slidenum">
              <a:rPr lang="en-US" altLang="zh-TW"/>
              <a:pPr>
                <a:spcBef>
                  <a:spcPct val="0"/>
                </a:spcBef>
              </a:pPr>
              <a:t>134</a:t>
            </a:fld>
            <a:endParaRPr lang="en-US" altLang="zh-TW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zh-TW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327664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53FC7572-E9FB-4FE2-B43F-60DDC1CA97A1}" type="slidenum">
              <a:rPr lang="en-US" altLang="zh-TW"/>
              <a:pPr>
                <a:spcBef>
                  <a:spcPct val="0"/>
                </a:spcBef>
              </a:pPr>
              <a:t>135</a:t>
            </a:fld>
            <a:endParaRPr lang="en-US" altLang="zh-TW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TW" altLang="en-US" dirty="0">
                <a:latin typeface="Arial" panose="020B0604020202020204" pitchFamily="34" charset="0"/>
              </a:rPr>
              <a:t>同理，我們可以將多項式表示成不同的線性組合，只是現在是二維的</a:t>
            </a:r>
            <a:endParaRPr lang="en-US" altLang="zh-TW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717298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這邊跟前面計算誤差的公式非常類似，</a:t>
            </a:r>
            <a:r>
              <a:rPr lang="en-US" altLang="zh-TW" dirty="0"/>
              <a:t>d(r) </a:t>
            </a:r>
            <a:r>
              <a:rPr lang="zh-TW" altLang="en-US" dirty="0"/>
              <a:t>代表觀測值，一樣用這是 </a:t>
            </a:r>
            <a:r>
              <a:rPr lang="en-US" altLang="zh-TW" dirty="0"/>
              <a:t>least-square error fitting</a:t>
            </a:r>
            <a:r>
              <a:rPr lang="zh-TW" altLang="en-US" dirty="0"/>
              <a:t>，我們扣掉預測值然後平方</a:t>
            </a:r>
            <a:endParaRPr lang="en-US" altLang="zh-TW" dirty="0"/>
          </a:p>
          <a:p>
            <a:r>
              <a:rPr lang="zh-TW" altLang="en-US" dirty="0"/>
              <a:t>我們希望他是最小的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baseline="0" dirty="0"/>
              <a:t>(am</a:t>
            </a:r>
            <a:r>
              <a:rPr lang="zh-TW" altLang="en-US" baseline="0" dirty="0"/>
              <a:t> 代表可將每一項係數，直接由 </a:t>
            </a:r>
            <a:r>
              <a:rPr lang="en-US" altLang="zh-TW" baseline="0" dirty="0"/>
              <a:t>data values</a:t>
            </a:r>
            <a:r>
              <a:rPr lang="zh-TW" altLang="en-US" baseline="0" dirty="0"/>
              <a:t> 的線性組合產生</a:t>
            </a:r>
            <a:r>
              <a:rPr lang="en-US" altLang="zh-TW" baseline="0" dirty="0"/>
              <a:t>)</a:t>
            </a:r>
          </a:p>
          <a:p>
            <a:r>
              <a:rPr lang="zh-TW" altLang="en-US" dirty="0"/>
              <a:t>公式是這個樣子，那我們直接看例子比較清楚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136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50031502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給定我們前面學的正交多項式</a:t>
            </a:r>
            <a:endParaRPr lang="en-US" altLang="zh-TW" dirty="0"/>
          </a:p>
          <a:p>
            <a:r>
              <a:rPr lang="zh-TW" altLang="en-US" dirty="0"/>
              <a:t>他有十個係數要去找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再給定觀測值 </a:t>
            </a:r>
            <a:r>
              <a:rPr lang="en-US" altLang="zh-TW" dirty="0"/>
              <a:t>d</a:t>
            </a:r>
            <a:r>
              <a:rPr lang="zh-TW" altLang="en-US" dirty="0"/>
              <a:t> 為</a:t>
            </a:r>
            <a:r>
              <a:rPr lang="en-US" altLang="zh-TW" dirty="0"/>
              <a:t>5</a:t>
            </a:r>
            <a:r>
              <a:rPr lang="zh-TW" altLang="en-US" dirty="0"/>
              <a:t>*</a:t>
            </a:r>
            <a:r>
              <a:rPr lang="en-US" altLang="zh-TW" dirty="0"/>
              <a:t>5</a:t>
            </a:r>
            <a:r>
              <a:rPr lang="zh-TW" altLang="en-US" dirty="0"/>
              <a:t>的矩陣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137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21654165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假設現在要算</a:t>
            </a:r>
            <a:r>
              <a:rPr lang="en-US" altLang="zh-TW" dirty="0"/>
              <a:t>a1</a:t>
            </a:r>
          </a:p>
          <a:p>
            <a:r>
              <a:rPr lang="en-US" altLang="zh-TW" dirty="0"/>
              <a:t>a1</a:t>
            </a:r>
            <a:r>
              <a:rPr lang="zh-TW" altLang="en-US" dirty="0"/>
              <a:t>取決於 </a:t>
            </a:r>
            <a:r>
              <a:rPr lang="en-US" altLang="zh-TW" dirty="0"/>
              <a:t>r</a:t>
            </a:r>
            <a:r>
              <a:rPr lang="zh-TW" altLang="en-US" dirty="0"/>
              <a:t> ，所以右邊的表格就是填上 </a:t>
            </a:r>
            <a:r>
              <a:rPr lang="en-US" altLang="zh-TW" dirty="0"/>
              <a:t>r</a:t>
            </a:r>
            <a:r>
              <a:rPr lang="zh-TW" altLang="en-US" dirty="0"/>
              <a:t> 的數值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138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74483163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分子就是對應位置相乘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139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9986409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分母就是剛剛右邊的表格平方和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140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53624288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我們得到</a:t>
            </a:r>
            <a:r>
              <a:rPr lang="en-US" altLang="zh-TW" dirty="0"/>
              <a:t>0.8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141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07793584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再試試 </a:t>
            </a:r>
            <a:r>
              <a:rPr lang="en-US" altLang="zh-TW" dirty="0"/>
              <a:t>a4</a:t>
            </a:r>
            <a:r>
              <a:rPr lang="zh-TW" altLang="en-US" dirty="0"/>
              <a:t>，</a:t>
            </a:r>
            <a:r>
              <a:rPr lang="en-US" altLang="zh-TW" dirty="0"/>
              <a:t>a4</a:t>
            </a:r>
            <a:r>
              <a:rPr lang="zh-TW" altLang="en-US" dirty="0"/>
              <a:t>取決於 </a:t>
            </a:r>
            <a:r>
              <a:rPr lang="en-US" altLang="zh-TW" dirty="0" err="1"/>
              <a:t>rc</a:t>
            </a:r>
            <a:r>
              <a:rPr lang="zh-TW" altLang="en-US" dirty="0"/>
              <a:t> ，所以右邊的表格就是 </a:t>
            </a:r>
            <a:r>
              <a:rPr lang="en-US" altLang="zh-TW" dirty="0"/>
              <a:t>r</a:t>
            </a:r>
            <a:r>
              <a:rPr lang="zh-TW" altLang="en-US" dirty="0"/>
              <a:t> 乘上 </a:t>
            </a:r>
            <a:r>
              <a:rPr lang="en-US" altLang="zh-TW" dirty="0"/>
              <a:t>c</a:t>
            </a:r>
            <a:r>
              <a:rPr lang="zh-TW" altLang="en-US" dirty="0"/>
              <a:t> 填進去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142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15511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C0C3323-08F4-4BC8-9614-8A7E166DBD81}" type="slidenum">
              <a:rPr lang="en-US" altLang="zh-TW"/>
              <a:pPr>
                <a:spcBef>
                  <a:spcPct val="0"/>
                </a:spcBef>
              </a:pPr>
              <a:t>13</a:t>
            </a:fld>
            <a:endParaRPr lang="en-US" altLang="zh-TW" dirty="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CN" dirty="0"/>
              <a:t>來看一個找出相對極大值的例子 </a:t>
            </a:r>
            <a:endParaRPr lang="en-US" altLang="zh-TW" dirty="0">
              <a:latin typeface="Arial"/>
              <a:ea typeface="新細明體"/>
              <a:cs typeface="Arial"/>
            </a:endParaRPr>
          </a:p>
          <a:p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這是一個一元三次的方程式，他有兩個極值，一個相對極大值和一個相對極小值</a:t>
            </a:r>
            <a:endParaRPr lang="zh-TW" dirty="0">
              <a:latin typeface="Arial"/>
              <a:ea typeface="新細明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1005909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一樣的算法 分子是對應位置相乘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143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3777799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分母是右邊的表格平方和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144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66517437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得到</a:t>
            </a:r>
            <a:r>
              <a:rPr lang="en-US" altLang="zh-TW" dirty="0"/>
              <a:t>0.03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145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14318182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我們定義方向導數邊界尋檢器視為一運算。</a:t>
            </a:r>
          </a:p>
          <a:p>
            <a:r>
              <a:rPr kumimoji="1" lang="zh-TW" altLang="en-US" dirty="0"/>
              <a:t>一個邊的所有</a:t>
            </a:r>
            <a:r>
              <a:rPr kumimoji="1" lang="en-US" altLang="zh-TW" dirty="0"/>
              <a:t>pixel </a:t>
            </a:r>
            <a:r>
              <a:rPr kumimoji="1" lang="zh-TW" altLang="en-US" dirty="0"/>
              <a:t>的二階方向導數在具有方向梯度上有負斜率過零點</a:t>
            </a:r>
            <a:endParaRPr kumimoji="1" lang="en-US" altLang="zh-TW" dirty="0"/>
          </a:p>
          <a:p>
            <a:r>
              <a:rPr kumimoji="1" lang="el-GR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ρ</a:t>
            </a:r>
            <a:r>
              <a:rPr kumimoji="1" lang="en-US" altLang="zh-TW" dirty="0"/>
              <a:t>(rho), alpha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146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19551817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方向導數可以比方為，將三維表面，順著某一方向，用平面來切</a:t>
            </a:r>
            <a:endParaRPr kumimoji="1" lang="en-US" altLang="zh-TW" dirty="0"/>
          </a:p>
          <a:p>
            <a:r>
              <a:rPr kumimoji="1" lang="zh-TW" altLang="en-US" dirty="0"/>
              <a:t>所得到的結果會是一個曲線，而此曲線的導數即為方向導數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147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59126462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現在我們想要把它轉成極座標，原本是用</a:t>
            </a:r>
            <a:r>
              <a:rPr kumimoji="1" lang="en-US" altLang="zh-TW" dirty="0"/>
              <a:t>row</a:t>
            </a:r>
            <a:r>
              <a:rPr kumimoji="1" lang="zh-TW" altLang="en-US" dirty="0"/>
              <a:t>跟</a:t>
            </a:r>
            <a:r>
              <a:rPr kumimoji="1" lang="en-US" altLang="zh-TW" dirty="0"/>
              <a:t>column</a:t>
            </a:r>
            <a:r>
              <a:rPr kumimoji="1" lang="zh-TW" altLang="en-US" dirty="0"/>
              <a:t>，現在是用角度跟半徑去算座標的位置</a:t>
            </a:r>
            <a:endParaRPr kumimoji="1" lang="en-US" altLang="zh-TW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l-GR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ρ</a:t>
            </a:r>
            <a:r>
              <a:rPr kumimoji="1" lang="en-US" altLang="zh-TW" dirty="0"/>
              <a:t>(rho)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148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14948310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這邊做座標的轉換，</a:t>
                </a:r>
                <a14:m>
                  <m:oMath xmlns:m="http://schemas.openxmlformats.org/officeDocument/2006/math">
                    <m:r>
                      <a:rPr lang="en-US" altLang="zh-TW" sz="120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12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120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TW" sz="1200" i="1" smtClean="0">
                        <a:latin typeface="Cambria Math" panose="02040503050406030204" pitchFamily="18" charset="0"/>
                      </a:rPr>
                      <m:t>𝑠𝑖𝑛</m:t>
                    </m:r>
                    <m:r>
                      <a:rPr lang="en-US" altLang="zh-TW" sz="120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zh-TW" sz="120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TW" sz="120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TW" sz="12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120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TW" sz="1200" i="1" smtClean="0">
                        <a:latin typeface="Cambria Math" panose="02040503050406030204" pitchFamily="18" charset="0"/>
                      </a:rPr>
                      <m:t>𝑐𝑜𝑠</m:t>
                    </m:r>
                    <m:r>
                      <a:rPr lang="en-US" altLang="zh-TW" sz="120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altLang="zh-TW" sz="1200" i="1" dirty="0">
                  <a:latin typeface="Cambria Math" panose="02040503050406030204" pitchFamily="18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i="0" dirty="0"/>
                  <a:t>那因為我們還不知道</a:t>
                </a:r>
                <a:r>
                  <a:rPr kumimoji="1" lang="en-US" altLang="zh-TW" i="0" dirty="0"/>
                  <a:t>alpha</a:t>
                </a:r>
                <a:r>
                  <a:rPr kumimoji="1" lang="zh-TW" altLang="en-US" i="0" dirty="0"/>
                  <a:t>，我們定義</a:t>
                </a:r>
                <a14:m>
                  <m:oMath xmlns:m="http://schemas.openxmlformats.org/officeDocument/2006/math">
                    <m:r>
                      <a:rPr lang="en-US" altLang="zh-TW" sz="1200" i="1" smtClean="0">
                        <a:latin typeface="Cambria Math" panose="02040503050406030204" pitchFamily="18" charset="0"/>
                      </a:rPr>
                      <m:t>𝑠𝑖𝑛</m:t>
                    </m:r>
                    <m:r>
                      <a:rPr lang="en-US" altLang="zh-TW" sz="120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zh-TW" sz="1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1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TW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2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1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TW" sz="12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Sup>
                              <m:sSubSupPr>
                                <m:ctrlPr>
                                  <a:rPr lang="en-US" altLang="zh-TW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12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altLang="zh-TW" sz="1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altLang="zh-TW" sz="1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altLang="zh-TW" sz="1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altLang="zh-TW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12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altLang="zh-TW" sz="12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en-US" altLang="zh-TW" sz="1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rad>
                      </m:den>
                    </m:f>
                    <m:r>
                      <a:rPr lang="en-US" altLang="zh-TW" sz="12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TW" sz="1200" i="1">
                        <a:latin typeface="Cambria Math" panose="02040503050406030204" pitchFamily="18" charset="0"/>
                      </a:rPr>
                      <m:t>𝑐𝑜𝑠</m:t>
                    </m:r>
                    <m:r>
                      <a:rPr lang="en-US" altLang="zh-TW" sz="12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zh-TW" sz="1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TW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2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1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TW" sz="12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Sup>
                              <m:sSubSupPr>
                                <m:ctrlPr>
                                  <a:rPr lang="en-US" altLang="zh-TW" sz="12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12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altLang="zh-TW" sz="12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altLang="zh-TW" sz="12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altLang="zh-TW" sz="12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altLang="zh-TW" sz="12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12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altLang="zh-TW" sz="12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en-US" altLang="zh-TW" sz="12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rad>
                      </m:den>
                    </m:f>
                  </m:oMath>
                </a14:m>
                <a:endParaRPr lang="en-US" altLang="zh-TW" sz="1200" i="1" dirty="0">
                  <a:latin typeface="Cambria Math" panose="02040503050406030204" pitchFamily="18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200" i="0" dirty="0">
                    <a:latin typeface="Cambria Math" panose="02040503050406030204" pitchFamily="18" charset="0"/>
                  </a:rPr>
                  <a:t>其中</a:t>
                </a:r>
                <a:r>
                  <a:rPr lang="en-US" altLang="zh-TW" sz="1200" i="0" dirty="0">
                    <a:latin typeface="Cambria Math" panose="02040503050406030204" pitchFamily="18" charset="0"/>
                  </a:rPr>
                  <a:t>k2</a:t>
                </a:r>
                <a:r>
                  <a:rPr lang="zh-TW" altLang="en-US" sz="1200" i="0" dirty="0">
                    <a:latin typeface="Cambria Math" panose="02040503050406030204" pitchFamily="18" charset="0"/>
                  </a:rPr>
                  <a:t>是原本</a:t>
                </a:r>
                <a:r>
                  <a:rPr lang="en-US" altLang="zh-TW" sz="1200" i="0" dirty="0">
                    <a:latin typeface="Cambria Math" panose="02040503050406030204" pitchFamily="18" charset="0"/>
                  </a:rPr>
                  <a:t>r</a:t>
                </a:r>
                <a:r>
                  <a:rPr lang="zh-TW" altLang="en-US" sz="1200" i="0" dirty="0">
                    <a:latin typeface="Cambria Math" panose="02040503050406030204" pitchFamily="18" charset="0"/>
                  </a:rPr>
                  <a:t>的係數總和</a:t>
                </a:r>
                <a:endParaRPr lang="en-US" altLang="zh-TW" sz="1200" i="0" dirty="0">
                  <a:latin typeface="Cambria Math" panose="02040503050406030204" pitchFamily="18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sz="1200" i="0" dirty="0">
                    <a:latin typeface="Cambria Math" panose="02040503050406030204" pitchFamily="18" charset="0"/>
                  </a:rPr>
                  <a:t>k3</a:t>
                </a:r>
                <a:r>
                  <a:rPr lang="zh-TW" altLang="en-US" sz="1200" i="0" dirty="0">
                    <a:latin typeface="Cambria Math" panose="02040503050406030204" pitchFamily="18" charset="0"/>
                  </a:rPr>
                  <a:t>是原本</a:t>
                </a:r>
                <a:r>
                  <a:rPr lang="en-US" altLang="zh-TW" sz="1200" i="0" dirty="0">
                    <a:latin typeface="Cambria Math" panose="02040503050406030204" pitchFamily="18" charset="0"/>
                  </a:rPr>
                  <a:t>c</a:t>
                </a:r>
                <a:r>
                  <a:rPr lang="zh-TW" altLang="en-US" sz="1200" i="0" dirty="0">
                    <a:latin typeface="Cambria Math" panose="02040503050406030204" pitchFamily="18" charset="0"/>
                  </a:rPr>
                  <a:t>的係數總和</a:t>
                </a:r>
                <a:endParaRPr lang="en-US" altLang="zh-TW" sz="1200" i="0" dirty="0">
                  <a:latin typeface="Cambria Math" panose="02040503050406030204" pitchFamily="18" charset="0"/>
                </a:endParaRPr>
              </a:p>
              <a:p>
                <a:endParaRPr kumimoji="1" lang="en-US" altLang="zh-TW" i="0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這邊做座標的轉換，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𝑟=𝜌𝑠𝑖𝑛𝛼, 𝑐=𝜌𝑐𝑜𝑠𝛼</a:t>
                </a:r>
                <a:endParaRPr lang="en-US" altLang="zh-TW" sz="1200" i="1" dirty="0">
                  <a:latin typeface="Cambria Math" panose="02040503050406030204" pitchFamily="18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i="0" dirty="0"/>
                  <a:t>那因為我們還不知道</a:t>
                </a:r>
                <a:r>
                  <a:rPr kumimoji="1" lang="en-US" altLang="zh-TW" i="0" dirty="0"/>
                  <a:t>alpha</a:t>
                </a:r>
                <a:r>
                  <a:rPr kumimoji="1" lang="zh-TW" altLang="en-US" i="0" dirty="0"/>
                  <a:t>，我們定義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𝑠𝑖𝑛𝛼</a:t>
                </a:r>
                <a:r>
                  <a:rPr lang="en-US" altLang="zh-TW" sz="1200" b="0" i="0">
                    <a:latin typeface="Cambria Math" panose="02040503050406030204" pitchFamily="18" charset="0"/>
                  </a:rPr>
                  <a:t>=𝑘_2/√(𝑘_2^2+𝑘_3^2 ), 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𝑐𝑜𝑠𝛼</a:t>
                </a:r>
                <a:r>
                  <a:rPr lang="en-US" altLang="zh-TW" sz="1200" b="0" i="0">
                    <a:latin typeface="Cambria Math" panose="02040503050406030204" pitchFamily="18" charset="0"/>
                  </a:rPr>
                  <a:t>=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𝑘_</a:t>
                </a:r>
                <a:r>
                  <a:rPr lang="en-US" altLang="zh-TW" sz="1200" b="0" i="0">
                    <a:latin typeface="Cambria Math" panose="02040503050406030204" pitchFamily="18" charset="0"/>
                  </a:rPr>
                  <a:t>3/√(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𝑘_2^2+𝑘_3^2 )</a:t>
                </a:r>
                <a:endParaRPr lang="en-US" altLang="zh-TW" sz="1200" i="1" dirty="0">
                  <a:latin typeface="Cambria Math" panose="02040503050406030204" pitchFamily="18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200" i="0" dirty="0">
                    <a:latin typeface="Cambria Math" panose="02040503050406030204" pitchFamily="18" charset="0"/>
                  </a:rPr>
                  <a:t>其中</a:t>
                </a:r>
                <a:r>
                  <a:rPr lang="en-US" altLang="zh-TW" sz="1200" i="0" dirty="0">
                    <a:latin typeface="Cambria Math" panose="02040503050406030204" pitchFamily="18" charset="0"/>
                  </a:rPr>
                  <a:t>k2</a:t>
                </a:r>
                <a:r>
                  <a:rPr lang="zh-TW" altLang="en-US" sz="1200" i="0" dirty="0">
                    <a:latin typeface="Cambria Math" panose="02040503050406030204" pitchFamily="18" charset="0"/>
                  </a:rPr>
                  <a:t>是原本</a:t>
                </a:r>
                <a:r>
                  <a:rPr lang="en-US" altLang="zh-TW" sz="1200" i="0" dirty="0">
                    <a:latin typeface="Cambria Math" panose="02040503050406030204" pitchFamily="18" charset="0"/>
                  </a:rPr>
                  <a:t>r</a:t>
                </a:r>
                <a:r>
                  <a:rPr lang="zh-TW" altLang="en-US" sz="1200" i="0" dirty="0">
                    <a:latin typeface="Cambria Math" panose="02040503050406030204" pitchFamily="18" charset="0"/>
                  </a:rPr>
                  <a:t>的係數總和</a:t>
                </a:r>
                <a:endParaRPr lang="en-US" altLang="zh-TW" sz="1200" i="0" dirty="0">
                  <a:latin typeface="Cambria Math" panose="02040503050406030204" pitchFamily="18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sz="1200" i="0" dirty="0">
                    <a:latin typeface="Cambria Math" panose="02040503050406030204" pitchFamily="18" charset="0"/>
                  </a:rPr>
                  <a:t>k3</a:t>
                </a:r>
                <a:r>
                  <a:rPr lang="zh-TW" altLang="en-US" sz="1200" i="0" dirty="0">
                    <a:latin typeface="Cambria Math" panose="02040503050406030204" pitchFamily="18" charset="0"/>
                  </a:rPr>
                  <a:t>是原本</a:t>
                </a:r>
                <a:r>
                  <a:rPr lang="en-US" altLang="zh-TW" sz="1200" i="0" dirty="0">
                    <a:latin typeface="Cambria Math" panose="02040503050406030204" pitchFamily="18" charset="0"/>
                  </a:rPr>
                  <a:t>c</a:t>
                </a:r>
                <a:r>
                  <a:rPr lang="zh-TW" altLang="en-US" sz="1200" i="0" dirty="0">
                    <a:latin typeface="Cambria Math" panose="02040503050406030204" pitchFamily="18" charset="0"/>
                  </a:rPr>
                  <a:t>的係數總和</a:t>
                </a:r>
                <a:endParaRPr lang="en-US" altLang="zh-TW" sz="1200" i="0" dirty="0">
                  <a:latin typeface="Cambria Math" panose="02040503050406030204" pitchFamily="18" charset="0"/>
                </a:endParaRPr>
              </a:p>
              <a:p>
                <a:endParaRPr kumimoji="1" lang="en-US" altLang="zh-TW" i="0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149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96772280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150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17659941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那我們通常會限制它在某個範圍內，比方說</a:t>
            </a:r>
            <a:r>
              <a:rPr lang="en-US" altLang="zh-TW" dirty="0"/>
              <a:t>1.0</a:t>
            </a:r>
            <a:r>
              <a:rPr lang="zh-TW" altLang="en-US" dirty="0"/>
              <a:t>，那要找一階導數的相對極大值，要滿足一階導數不等於零，二階導數等於零，三階導數小於零</a:t>
            </a:r>
            <a:endParaRPr lang="en-US" altLang="zh-TW" dirty="0"/>
          </a:p>
          <a:p>
            <a:r>
              <a:rPr lang="zh-TW" altLang="en-US" dirty="0"/>
              <a:t>滿足的話這個</a:t>
            </a:r>
            <a:r>
              <a:rPr lang="en-US" altLang="zh-TW" dirty="0"/>
              <a:t>pixel</a:t>
            </a:r>
            <a:r>
              <a:rPr lang="zh-TW" altLang="en-US" dirty="0"/>
              <a:t>就會被當成是邊緣的候選者</a:t>
            </a:r>
            <a:endParaRPr lang="en-US" altLang="zh-TW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151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99163685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原本是上面這個形式，我們轉為下面這個形式</a:t>
            </a:r>
            <a:endParaRPr lang="en-US" dirty="0"/>
          </a:p>
          <a:p>
            <a:r>
              <a:rPr lang="en-US" dirty="0" err="1"/>
              <a:t>主要是把反曲點移到原點的位置，其他東西都不變</a:t>
            </a:r>
            <a:endParaRPr lang="en-US" dirty="0"/>
          </a:p>
          <a:p>
            <a:r>
              <a:rPr lang="en-US" dirty="0" err="1"/>
              <a:t>轉換的過程比較複雜，但結果就是像下面這樣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152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00940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C0C3323-08F4-4BC8-9614-8A7E166DBD81}" type="slidenum">
              <a:rPr lang="en-US" altLang="zh-TW"/>
              <a:pPr>
                <a:spcBef>
                  <a:spcPct val="0"/>
                </a:spcBef>
              </a:pPr>
              <a:t>14</a:t>
            </a:fld>
            <a:endParaRPr lang="en-US" altLang="zh-TW" dirty="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CN" altLang="en-US" dirty="0">
                <a:latin typeface="Arial"/>
                <a:ea typeface="新細明體"/>
                <a:cs typeface="Arial"/>
              </a:rPr>
              <a:t>上面這張圖是把剛剛的方程式做微分</a:t>
            </a:r>
            <a:endParaRPr lang="en-US" altLang="zh-CN" dirty="0">
              <a:latin typeface="Arial"/>
              <a:ea typeface="新細明體"/>
              <a:cs typeface="Arial"/>
            </a:endParaRPr>
          </a:p>
          <a:p>
            <a:r>
              <a:rPr lang="zh-CN" altLang="en-US" dirty="0">
                <a:latin typeface="Arial"/>
                <a:ea typeface="新細明體"/>
                <a:cs typeface="Arial"/>
              </a:rPr>
              <a:t>就會發現他有兩個解，這就是剛剛那條曲線的極值的位置</a:t>
            </a:r>
            <a:endParaRPr lang="en-US" altLang="zh-CN" dirty="0">
              <a:latin typeface="Arial"/>
              <a:ea typeface="新細明體"/>
              <a:cs typeface="Arial"/>
            </a:endParaRPr>
          </a:p>
          <a:p>
            <a:endParaRPr lang="en-US" altLang="zh-CN" dirty="0">
              <a:latin typeface="Arial"/>
              <a:ea typeface="新細明體"/>
              <a:cs typeface="Arial"/>
            </a:endParaRPr>
          </a:p>
          <a:p>
            <a:r>
              <a:rPr lang="zh-CN" altLang="en-US" dirty="0">
                <a:latin typeface="Arial"/>
                <a:ea typeface="新細明體"/>
                <a:cs typeface="Arial"/>
              </a:rPr>
              <a:t>怎麼知道他是相對極大還是相對極小值呢？</a:t>
            </a:r>
            <a:endParaRPr lang="en-US" altLang="zh-CN" dirty="0">
              <a:latin typeface="Arial"/>
              <a:ea typeface="新細明體"/>
              <a:cs typeface="Arial"/>
            </a:endParaRPr>
          </a:p>
          <a:p>
            <a:r>
              <a:rPr lang="zh-CN" altLang="en-US" dirty="0">
                <a:latin typeface="Arial"/>
                <a:ea typeface="新細明體"/>
                <a:cs typeface="Arial"/>
              </a:rPr>
              <a:t>我們看下面這張圖，如果二階導數是負的那他就是相對極大值，正的就是相對極小值</a:t>
            </a:r>
            <a:endParaRPr lang="en-US" altLang="zh-CN" dirty="0">
              <a:latin typeface="Arial"/>
              <a:ea typeface="新細明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6660954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err="1"/>
                  <a:t>那這樣做的好處是我們在觀察相對極大值的</a:t>
                </a:r>
                <a:r>
                  <a:rPr lang="en-US" altLang="zh-TW" dirty="0" err="1"/>
                  <a:t>location</a:t>
                </a:r>
                <a:r>
                  <a:rPr lang="zh-TW" altLang="en-US" dirty="0"/>
                  <a:t>時，就可以完全依賴 </a:t>
                </a:r>
                <a:r>
                  <a:rPr lang="en-US" altLang="zh-TW" dirty="0"/>
                  <a:t>S</a:t>
                </a:r>
                <a:r>
                  <a:rPr lang="zh-TW" altLang="en-US" dirty="0"/>
                  <a:t> 來做判斷</a:t>
                </a:r>
                <a:endParaRPr lang="en-US" altLang="zh-TW" dirty="0"/>
              </a:p>
              <a:p>
                <a:r>
                  <a:rPr lang="zh-TW" altLang="en-US" dirty="0"/>
                  <a:t>解右下角的等式可以得到他會固定在</a:t>
                </a:r>
                <a14:m>
                  <m:oMath xmlns:m="http://schemas.openxmlformats.org/officeDocument/2006/math">
                    <m:r>
                      <a:rPr lang="en-US" altLang="zh-TW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±1/</m:t>
                    </m:r>
                    <m:r>
                      <a:rPr lang="en-US" altLang="zh-TW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ad>
                      <m:radPr>
                        <m:degHide m:val="on"/>
                        <m:ctrlPr>
                          <a:rPr lang="en-US" altLang="zh-TW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TW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/>
                  <a:t>的位置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err="1"/>
                  <a:t>那這樣做的好處是我們在觀察相對極大值的</a:t>
                </a:r>
                <a:r>
                  <a:rPr lang="en-US" altLang="zh-TW" dirty="0" err="1"/>
                  <a:t>location</a:t>
                </a:r>
                <a:r>
                  <a:rPr lang="zh-TW" altLang="en-US" dirty="0"/>
                  <a:t>時，就可以完全依賴 </a:t>
                </a:r>
                <a:r>
                  <a:rPr lang="en-US" altLang="zh-TW" dirty="0"/>
                  <a:t>S</a:t>
                </a:r>
                <a:r>
                  <a:rPr lang="zh-TW" altLang="en-US" dirty="0"/>
                  <a:t> 來做判斷</a:t>
                </a:r>
                <a:endParaRPr lang="en-US" altLang="zh-TW" dirty="0"/>
              </a:p>
              <a:p>
                <a:r>
                  <a:rPr lang="zh-TW" altLang="en-US" dirty="0"/>
                  <a:t>解右下角的等式可以得到他會固定在</a:t>
                </a:r>
                <a:r>
                  <a:rPr lang="en-US" altLang="zh-TW" sz="120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±1/</a:t>
                </a:r>
                <a:r>
                  <a:rPr lang="en-US" altLang="zh-TW" sz="1200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𝑆√3</a:t>
                </a:r>
                <a:r>
                  <a:rPr lang="en-US" dirty="0"/>
                  <a:t>的位置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153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48835453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err="1"/>
                  <a:t>那他的高度就會完全依賴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C</a:t>
                </a:r>
                <a:r>
                  <a:rPr lang="zh-TW" altLang="en-US" dirty="0"/>
                  <a:t>，解右下角的式子就可以得到他是</a:t>
                </a:r>
                <a14:m>
                  <m:oMath xmlns:m="http://schemas.openxmlformats.org/officeDocument/2006/math">
                    <m:r>
                      <a:rPr lang="en-US" altLang="zh-TW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zh-TW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altLang="zh-TW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US" altLang="zh-TW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altLang="zh-TW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TW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err="1"/>
                  <a:t>那他的高度就會完全依賴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C</a:t>
                </a:r>
                <a:r>
                  <a:rPr lang="zh-TW" altLang="en-US" dirty="0"/>
                  <a:t>，解右下角的式子就可以得到他是</a:t>
                </a:r>
                <a:r>
                  <a:rPr lang="en-US" altLang="zh-TW" sz="120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±</a:t>
                </a:r>
                <a:r>
                  <a:rPr lang="en-US" altLang="zh-TW" sz="1200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2𝐶</a:t>
                </a:r>
                <a:r>
                  <a:rPr lang="en-US" altLang="zh-TW" sz="120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/</a:t>
                </a:r>
                <a:r>
                  <a:rPr lang="en-US" altLang="zh-TW" sz="1200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√3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154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3850109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現在利用理想的邊界去做實驗的話</a:t>
            </a:r>
            <a:endParaRPr lang="en-US" altLang="zh-TW" dirty="0"/>
          </a:p>
          <a:p>
            <a:r>
              <a:rPr lang="zh-TW" altLang="en-US" dirty="0"/>
              <a:t>會取得Ｃ </a:t>
            </a:r>
            <a:r>
              <a:rPr lang="en-US" altLang="zh-TW" dirty="0"/>
              <a:t>=</a:t>
            </a:r>
            <a:r>
              <a:rPr lang="zh-TW" altLang="en-US" dirty="0"/>
              <a:t> </a:t>
            </a:r>
            <a:r>
              <a:rPr lang="en-US" altLang="zh-TW" dirty="0"/>
              <a:t>3.16275</a:t>
            </a:r>
            <a:r>
              <a:rPr lang="zh-TW" altLang="en-US" dirty="0"/>
              <a:t> </a:t>
            </a:r>
            <a:r>
              <a:rPr lang="en-US" altLang="zh-TW" dirty="0"/>
              <a:t>S</a:t>
            </a:r>
            <a:r>
              <a:rPr lang="zh-TW" altLang="en-US" dirty="0"/>
              <a:t> </a:t>
            </a:r>
            <a:r>
              <a:rPr lang="en-US" altLang="zh-TW" dirty="0"/>
              <a:t>=</a:t>
            </a:r>
            <a:r>
              <a:rPr lang="zh-TW" altLang="en-US" dirty="0"/>
              <a:t> </a:t>
            </a:r>
            <a:r>
              <a:rPr lang="en-US" altLang="zh-TW" dirty="0"/>
              <a:t>1.793257</a:t>
            </a:r>
            <a:r>
              <a:rPr lang="zh-TW" altLang="en-US" dirty="0"/>
              <a:t> 除以Ｎ</a:t>
            </a:r>
            <a:endParaRPr lang="en-US" altLang="zh-TW" dirty="0"/>
          </a:p>
          <a:p>
            <a:r>
              <a:rPr lang="zh-TW" altLang="en-US" dirty="0"/>
              <a:t>Ｎ代表的是 </a:t>
            </a:r>
            <a:r>
              <a:rPr lang="en-US" altLang="zh-TW" dirty="0"/>
              <a:t>neighborhood</a:t>
            </a:r>
          </a:p>
          <a:p>
            <a:r>
              <a:rPr lang="en-US" dirty="0" err="1"/>
              <a:t>那用這兩個最完美的數字當作基準</a:t>
            </a:r>
            <a:endParaRPr lang="en-US" dirty="0"/>
          </a:p>
          <a:p>
            <a:r>
              <a:rPr lang="en-US" dirty="0" err="1"/>
              <a:t>我們之後再去做測量的時候會測出跟這兩個不一樣的Ｃ</a:t>
            </a:r>
            <a:r>
              <a:rPr lang="zh-TW" altLang="en-US" dirty="0"/>
              <a:t>跟Ｓ</a:t>
            </a:r>
            <a:endParaRPr lang="en-US" altLang="zh-TW" dirty="0"/>
          </a:p>
          <a:p>
            <a:r>
              <a:rPr lang="en-US" dirty="0" err="1"/>
              <a:t>差別</a:t>
            </a:r>
            <a:r>
              <a:rPr lang="zh-TW" altLang="en-US" dirty="0"/>
              <a:t>越</a:t>
            </a:r>
            <a:r>
              <a:rPr lang="en-US" dirty="0" err="1"/>
              <a:t>大的話我們越不會認定他是一個</a:t>
            </a:r>
            <a:r>
              <a:rPr lang="zh-TW" altLang="en-US" dirty="0"/>
              <a:t> </a:t>
            </a:r>
            <a:r>
              <a:rPr lang="en-US" altLang="zh-TW" dirty="0"/>
              <a:t>edge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155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01412063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/>
                  <a:t>所以最後我們用這兩個標準來去檢測邊緣，Ｃ這邊多給一個 </a:t>
                </a:r>
                <a:r>
                  <a:rPr lang="en-US" altLang="zh-TW" dirty="0"/>
                  <a:t>2</a:t>
                </a:r>
                <a:r>
                  <a:rPr lang="zh-TW" altLang="en-US" dirty="0"/>
                  <a:t> 是因為課本認為根據實驗結果這樣比較好</a:t>
                </a:r>
                <a:endParaRPr lang="en-US" altLang="zh-TW" dirty="0"/>
              </a:p>
              <a:p>
                <a:r>
                  <a:rPr lang="zh-TW" altLang="en-US" dirty="0"/>
                  <a:t>下面講的是說如果你的 </a:t>
                </a:r>
                <a14:m>
                  <m:oMath xmlns:m="http://schemas.openxmlformats.org/officeDocument/2006/math">
                    <m:r>
                      <a:rPr lang="en-US" altLang="zh-TW" sz="1200" i="1" smtClean="0">
                        <a:latin typeface="Cambria Math" panose="02040503050406030204" pitchFamily="18" charset="0"/>
                      </a:rPr>
                      <m:t>𝐸𝑑𝑔𝑒</m:t>
                    </m:r>
                    <m:r>
                      <a:rPr lang="en-US" altLang="zh-TW" sz="120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1200" i="1" smtClean="0">
                        <a:latin typeface="Cambria Math" panose="02040503050406030204" pitchFamily="18" charset="0"/>
                      </a:rPr>
                      <m:t>𝑐𝑜𝑛𝑡𝑟𝑎𝑠𝑡</m:t>
                    </m:r>
                  </m:oMath>
                </a14:m>
                <a:r>
                  <a:rPr lang="zh-TW" altLang="en-US" sz="1200" dirty="0"/>
                  <a:t> 大於Ｐ倍的 </a:t>
                </a:r>
                <a:r>
                  <a:rPr lang="en-US" altLang="zh-TW" sz="1200" dirty="0"/>
                  <a:t>dynamic</a:t>
                </a:r>
                <a:r>
                  <a:rPr lang="zh-TW" altLang="en-US" sz="1200" dirty="0"/>
                  <a:t> </a:t>
                </a:r>
                <a:r>
                  <a:rPr lang="en-US" altLang="zh-TW" sz="1200" dirty="0"/>
                  <a:t>range</a:t>
                </a:r>
                <a:r>
                  <a:rPr lang="zh-TW" altLang="en-US" sz="1200" dirty="0"/>
                  <a:t> 的話，那就算是一個 </a:t>
                </a:r>
                <a:r>
                  <a:rPr lang="en-US" altLang="zh-TW" sz="1200" dirty="0"/>
                  <a:t>edge</a:t>
                </a:r>
              </a:p>
              <a:p>
                <a:r>
                  <a:rPr lang="en-US" altLang="zh-TW" sz="1200" dirty="0"/>
                  <a:t>dynamic range </a:t>
                </a:r>
                <a:r>
                  <a:rPr lang="zh-TW" altLang="en-US" sz="1200" dirty="0"/>
                  <a:t>就是把整張影像最高最亮的數值去減掉最低最暗的數值</a:t>
                </a:r>
                <a:endParaRPr lang="en-US" altLang="zh-TW" sz="1200" dirty="0"/>
              </a:p>
              <a:p>
                <a:r>
                  <a:rPr lang="zh-TW" altLang="en-US" sz="1200" dirty="0"/>
                  <a:t>同時 </a:t>
                </a:r>
                <a:r>
                  <a:rPr lang="en-US" altLang="zh-TW" sz="1200" dirty="0"/>
                  <a:t>edge</a:t>
                </a:r>
                <a:r>
                  <a:rPr lang="zh-TW" altLang="en-US" sz="1200" dirty="0"/>
                  <a:t> </a:t>
                </a:r>
                <a:r>
                  <a:rPr lang="en-US" altLang="zh-TW" sz="1200" dirty="0"/>
                  <a:t>scale</a:t>
                </a:r>
                <a:r>
                  <a:rPr lang="zh-TW" altLang="en-US" sz="1200" dirty="0"/>
                  <a:t> 必須限制在每一個區間</a:t>
                </a:r>
                <a:endParaRPr lang="en-US" altLang="zh-TW" sz="1200" dirty="0"/>
              </a:p>
              <a:p>
                <a:r>
                  <a:rPr lang="zh-TW" altLang="en-US" sz="1200" dirty="0"/>
                  <a:t>那課本給了一個推薦值，通常 </a:t>
                </a:r>
                <a14:m>
                  <m:oMath xmlns:m="http://schemas.openxmlformats.org/officeDocument/2006/math">
                    <m:r>
                      <a:rPr lang="en-US" altLang="zh-TW" sz="120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TW" sz="1200" b="0" i="1" smtClean="0">
                        <a:latin typeface="Cambria Math" panose="02040503050406030204" pitchFamily="18" charset="0"/>
                      </a:rPr>
                      <m:t>=0.05, </m:t>
                    </m:r>
                    <m:r>
                      <a:rPr lang="zh-TW" altLang="en-US" sz="1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1200" b="0" i="1" smtClean="0">
                        <a:latin typeface="Cambria Math" panose="02040503050406030204" pitchFamily="18" charset="0"/>
                      </a:rPr>
                      <m:t>𝑙𝑏</m:t>
                    </m:r>
                    <m:r>
                      <a:rPr lang="en-US" altLang="zh-TW" sz="1200" b="0" i="1" smtClean="0">
                        <a:latin typeface="Cambria Math" panose="02040503050406030204" pitchFamily="18" charset="0"/>
                      </a:rPr>
                      <m:t>=0.4, </m:t>
                    </m:r>
                    <m:r>
                      <a:rPr lang="zh-TW" altLang="en-US" sz="1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1200" b="0" i="1" smtClean="0">
                        <a:latin typeface="Cambria Math" panose="02040503050406030204" pitchFamily="18" charset="0"/>
                      </a:rPr>
                      <m:t>𝑢𝑏</m:t>
                    </m:r>
                    <m:r>
                      <a:rPr lang="en-US" altLang="zh-TW" sz="1200" b="0" i="1" smtClean="0">
                        <a:latin typeface="Cambria Math" panose="02040503050406030204" pitchFamily="18" charset="0"/>
                      </a:rPr>
                      <m:t>=1.1</m:t>
                    </m:r>
                    <m:r>
                      <a:rPr lang="zh-TW" altLang="en-US" sz="12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做出來的比較好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/>
                  <a:t>所以最後我們用這兩個標準來去檢測邊緣，Ｃ這邊多給一個 </a:t>
                </a:r>
                <a:r>
                  <a:rPr lang="en-US" altLang="zh-TW" dirty="0"/>
                  <a:t>2</a:t>
                </a:r>
                <a:r>
                  <a:rPr lang="zh-TW" altLang="en-US" dirty="0"/>
                  <a:t> 是因為課本認為根據實驗結果這樣比較好</a:t>
                </a:r>
                <a:endParaRPr lang="en-US" altLang="zh-TW" dirty="0"/>
              </a:p>
              <a:p>
                <a:r>
                  <a:rPr lang="zh-TW" altLang="en-US" dirty="0"/>
                  <a:t>下面講的是說如果你的 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𝐸𝑑𝑔𝑒 𝑐𝑜𝑛𝑡𝑟𝑎𝑠𝑡</a:t>
                </a:r>
                <a:r>
                  <a:rPr lang="zh-TW" altLang="en-US" sz="1200" dirty="0"/>
                  <a:t> 大於Ｐ倍的 </a:t>
                </a:r>
                <a:r>
                  <a:rPr lang="en-US" altLang="zh-TW" sz="1200" dirty="0"/>
                  <a:t>dynamic</a:t>
                </a:r>
                <a:r>
                  <a:rPr lang="zh-TW" altLang="en-US" sz="1200" dirty="0"/>
                  <a:t> </a:t>
                </a:r>
                <a:r>
                  <a:rPr lang="en-US" altLang="zh-TW" sz="1200" dirty="0"/>
                  <a:t>range</a:t>
                </a:r>
                <a:r>
                  <a:rPr lang="zh-TW" altLang="en-US" sz="1200" dirty="0"/>
                  <a:t> 的話，那就算是一個 </a:t>
                </a:r>
                <a:r>
                  <a:rPr lang="en-US" altLang="zh-TW" sz="1200" dirty="0"/>
                  <a:t>edge</a:t>
                </a:r>
              </a:p>
              <a:p>
                <a:r>
                  <a:rPr lang="en-US" altLang="zh-TW" sz="1200" dirty="0"/>
                  <a:t>dynamic range </a:t>
                </a:r>
                <a:r>
                  <a:rPr lang="zh-TW" altLang="en-US" sz="1200" dirty="0"/>
                  <a:t>就是把整張影像最高最亮的數值去減掉最低最暗的數值</a:t>
                </a:r>
                <a:endParaRPr lang="en-US" altLang="zh-TW" sz="1200" dirty="0"/>
              </a:p>
              <a:p>
                <a:r>
                  <a:rPr lang="zh-TW" altLang="en-US" sz="1200" dirty="0"/>
                  <a:t>同時 </a:t>
                </a:r>
                <a:r>
                  <a:rPr lang="en-US" altLang="zh-TW" sz="1200" dirty="0"/>
                  <a:t>edge</a:t>
                </a:r>
                <a:r>
                  <a:rPr lang="zh-TW" altLang="en-US" sz="1200" dirty="0"/>
                  <a:t> </a:t>
                </a:r>
                <a:r>
                  <a:rPr lang="en-US" altLang="zh-TW" sz="1200" dirty="0"/>
                  <a:t>scale</a:t>
                </a:r>
                <a:r>
                  <a:rPr lang="zh-TW" altLang="en-US" sz="1200" dirty="0"/>
                  <a:t> 必須限制在每一個區間</a:t>
                </a:r>
                <a:endParaRPr lang="en-US" altLang="zh-TW" sz="1200" dirty="0"/>
              </a:p>
              <a:p>
                <a:r>
                  <a:rPr lang="zh-TW" altLang="en-US" sz="1200" dirty="0"/>
                  <a:t>那課本給了一個推薦值，通常 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𝑝</a:t>
                </a:r>
                <a:r>
                  <a:rPr lang="en-US" altLang="zh-TW" sz="1200" b="0" i="0">
                    <a:latin typeface="Cambria Math" panose="02040503050406030204" pitchFamily="18" charset="0"/>
                  </a:rPr>
                  <a:t>=0.05, </a:t>
                </a:r>
                <a:r>
                  <a:rPr lang="zh-TW" altLang="en-US" sz="1200" b="0" i="0">
                    <a:latin typeface="Cambria Math" panose="02040503050406030204" pitchFamily="18" charset="0"/>
                  </a:rPr>
                  <a:t> </a:t>
                </a:r>
                <a:r>
                  <a:rPr lang="en-US" altLang="zh-TW" sz="1200" b="0" i="0">
                    <a:latin typeface="Cambria Math" panose="02040503050406030204" pitchFamily="18" charset="0"/>
                  </a:rPr>
                  <a:t>𝑙𝑏=0.4, </a:t>
                </a:r>
                <a:r>
                  <a:rPr lang="zh-TW" altLang="en-US" sz="1200" b="0" i="0">
                    <a:latin typeface="Cambria Math" panose="02040503050406030204" pitchFamily="18" charset="0"/>
                  </a:rPr>
                  <a:t> </a:t>
                </a:r>
                <a:r>
                  <a:rPr lang="en-US" altLang="zh-TW" sz="1200" b="0" i="0">
                    <a:latin typeface="Cambria Math" panose="02040503050406030204" pitchFamily="18" charset="0"/>
                  </a:rPr>
                  <a:t>𝑢𝑏=1.1</a:t>
                </a:r>
                <a:r>
                  <a:rPr lang="zh-TW" altLang="en-US" sz="1200" b="0" i="0">
                    <a:latin typeface="Cambria Math" panose="02040503050406030204" pitchFamily="18" charset="0"/>
                  </a:rPr>
                  <a:t> </a:t>
                </a:r>
                <a:r>
                  <a:rPr lang="zh-TW" altLang="en-US" dirty="0"/>
                  <a:t>做出來的比較好</a:t>
                </a:r>
                <a:endParaRPr lang="en-US" altLang="zh-TW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156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20925819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157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82167220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p</a:t>
            </a:r>
            <a:r>
              <a:rPr lang="zh-TW" altLang="en-US" dirty="0"/>
              <a:t> </a:t>
            </a:r>
            <a:r>
              <a:rPr lang="en-US" dirty="0" err="1"/>
              <a:t>設越小會有越多的</a:t>
            </a:r>
            <a:r>
              <a:rPr lang="zh-TW" altLang="en-US" dirty="0"/>
              <a:t> </a:t>
            </a:r>
            <a:r>
              <a:rPr lang="en-US" altLang="zh-TW" dirty="0"/>
              <a:t>pixel</a:t>
            </a:r>
            <a:r>
              <a:rPr lang="zh-TW" altLang="en-US" dirty="0"/>
              <a:t> 通過門檻，看起來會比較密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158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05750424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跟前面的</a:t>
            </a:r>
            <a:r>
              <a:rPr lang="zh-TW" altLang="en-US" dirty="0"/>
              <a:t> </a:t>
            </a:r>
            <a:r>
              <a:rPr lang="en-US" altLang="zh-TW" sz="1200" dirty="0"/>
              <a:t>gradient-based</a:t>
            </a:r>
            <a:r>
              <a:rPr lang="zh-TW" altLang="en-US" sz="1200" dirty="0"/>
              <a:t> 比較一下，</a:t>
            </a:r>
            <a:r>
              <a:rPr lang="en-US" altLang="zh-TW" sz="1200" dirty="0"/>
              <a:t>gradient-based</a:t>
            </a:r>
            <a:r>
              <a:rPr lang="zh-TW" altLang="en-US" sz="1200" dirty="0"/>
              <a:t> 線條比較粗一點</a:t>
            </a:r>
            <a:endParaRPr lang="en-US" altLang="zh-TW" sz="1200" dirty="0"/>
          </a:p>
          <a:p>
            <a:r>
              <a:rPr lang="en-US" altLang="zh-TW" dirty="0"/>
              <a:t>Zero-cross</a:t>
            </a:r>
            <a:r>
              <a:rPr lang="zh-TW" altLang="en-US" dirty="0"/>
              <a:t> 線條比較細一點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159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8681494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160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26896876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473D6D6C-84E9-44CB-9665-C3BD11D180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26586806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162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47135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>
                  <a:defRPr/>
                </a:pP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假設我們觀察到一個一維數列，來看看怎麼求出相對極大值</a:t>
                </a:r>
                <a:endParaRPr lang="en-US" altLang="zh-TW" dirty="0">
                  <a:latin typeface="Arial"/>
                  <a:ea typeface="新細明體"/>
                  <a:cs typeface="Arial"/>
                </a:endParaRPr>
              </a:p>
              <a:p>
                <a:pPr>
                  <a:defRPr/>
                </a:pPr>
                <a:endParaRPr lang="en-US" altLang="zh-TW" dirty="0">
                  <a:latin typeface="Arial"/>
                  <a:ea typeface="新細明體"/>
                  <a:cs typeface="Arial"/>
                </a:endParaRPr>
              </a:p>
              <a:p>
                <a:pPr>
                  <a:defRPr/>
                </a:pP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給定數列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f1~fn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，可想像成 長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=1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、寬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=n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 的數位影像。</a:t>
                </a:r>
                <a:endParaRPr lang="en-US" altLang="zh-TW" dirty="0">
                  <a:latin typeface="Arial"/>
                  <a:ea typeface="新細明體"/>
                  <a:cs typeface="Arial"/>
                </a:endParaRPr>
              </a:p>
              <a:p>
                <a:pPr>
                  <a:defRPr/>
                </a:pPr>
                <a:endParaRPr lang="en-US" dirty="0">
                  <a:latin typeface="Arial"/>
                  <a:ea typeface="新細明體"/>
                  <a:cs typeface="Arial"/>
                </a:endParaRPr>
              </a:p>
              <a:p>
                <a:pPr>
                  <a:defRPr/>
                </a:pP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每次取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2k+1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個連續的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fi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，並以最中間作為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US" altLang="zh-TW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，因此最左邊為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US" altLang="zh-TW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</m:oMath>
                </a14:m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,</a:t>
                </a:r>
                <a:r>
                  <a:rPr lang="en-US" altLang="zh-TW" baseline="0" dirty="0">
                    <a:latin typeface="Arial"/>
                    <a:ea typeface="新細明體"/>
                    <a:cs typeface="Arial"/>
                  </a:rPr>
                  <a:t> </a:t>
                </a:r>
                <a:r>
                  <a:rPr lang="zh-TW" altLang="en-US" baseline="0" dirty="0">
                    <a:latin typeface="Arial"/>
                    <a:ea typeface="新細明體"/>
                    <a:cs typeface="Arial"/>
                  </a:rPr>
                  <a:t>最右邊為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</m:oMath>
                </a14:m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。</a:t>
                </a:r>
                <a:endParaRPr lang="en-US" altLang="zh-TW" dirty="0">
                  <a:latin typeface="Arial"/>
                  <a:ea typeface="新細明體"/>
                  <a:cs typeface="Arial"/>
                </a:endParaRPr>
              </a:p>
              <a:p>
                <a:pPr>
                  <a:defRPr/>
                </a:pP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根據這些點，用最小平方法來擬合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(fit)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它們。</a:t>
                </a:r>
                <a:endParaRPr lang="en-US" dirty="0">
                  <a:latin typeface="Arial"/>
                  <a:ea typeface="新細明體"/>
                  <a:cs typeface="Arial"/>
                </a:endParaRPr>
              </a:p>
              <a:p>
                <a:pPr>
                  <a:defRPr/>
                </a:pPr>
                <a:endParaRPr lang="zh-CN" altLang="en-US" dirty="0">
                  <a:cs typeface="Arial"/>
                </a:endParaRP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>
                  <a:defRPr/>
                </a:pP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給予數列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f1~fn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，可想像成長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=1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、寬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=n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的數位影像。</a:t>
                </a:r>
                <a:endParaRPr lang="en-US" altLang="zh-TW" dirty="0">
                  <a:latin typeface="Arial"/>
                  <a:ea typeface="新細明體"/>
                  <a:cs typeface="Arial"/>
                </a:endParaRPr>
              </a:p>
              <a:p>
                <a:pPr>
                  <a:defRPr/>
                </a:pPr>
                <a:endParaRPr lang="en-US" dirty="0">
                  <a:latin typeface="Arial"/>
                  <a:ea typeface="新細明體"/>
                  <a:cs typeface="Arial"/>
                </a:endParaRPr>
              </a:p>
              <a:p>
                <a:pPr>
                  <a:defRPr/>
                </a:pP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每次取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2k+1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個連續的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fi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，並以最中間作為</a:t>
                </a:r>
                <a:r>
                  <a:rPr lang="en-US" altLang="zh-TW" b="0" i="0">
                    <a:latin typeface="Cambria Math" panose="02040503050406030204" pitchFamily="18" charset="0"/>
                  </a:rPr>
                  <a:t>f_0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，因此最左邊為</a:t>
                </a:r>
                <a:r>
                  <a:rPr lang="en-US" altLang="zh-TW" b="0" i="0">
                    <a:latin typeface="Cambria Math" panose="02040503050406030204" pitchFamily="18" charset="0"/>
                  </a:rPr>
                  <a:t>f_(−k)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,</a:t>
                </a:r>
                <a:r>
                  <a:rPr lang="en-US" altLang="zh-TW" baseline="0" dirty="0">
                    <a:latin typeface="Arial"/>
                    <a:ea typeface="新細明體"/>
                    <a:cs typeface="Arial"/>
                  </a:rPr>
                  <a:t> </a:t>
                </a:r>
                <a:r>
                  <a:rPr lang="zh-TW" altLang="en-US" baseline="0" dirty="0">
                    <a:latin typeface="Arial"/>
                    <a:ea typeface="新細明體"/>
                    <a:cs typeface="Arial"/>
                  </a:rPr>
                  <a:t>最右邊為</a:t>
                </a:r>
                <a:r>
                  <a:rPr lang="en-US" altLang="zh-TW" b="0" i="0">
                    <a:latin typeface="Cambria Math" panose="02040503050406030204" pitchFamily="18" charset="0"/>
                  </a:rPr>
                  <a:t>f_k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。</a:t>
                </a:r>
                <a:endParaRPr lang="en-US" altLang="zh-TW" dirty="0">
                  <a:latin typeface="Arial"/>
                  <a:ea typeface="新細明體"/>
                  <a:cs typeface="Arial"/>
                </a:endParaRPr>
              </a:p>
              <a:p>
                <a:pPr>
                  <a:defRPr/>
                </a:pP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根據這些點，用最小平方法來擬合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(fit)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它們。</a:t>
                </a:r>
                <a:endParaRPr lang="en-US" dirty="0">
                  <a:latin typeface="Arial"/>
                  <a:ea typeface="新細明體"/>
                  <a:cs typeface="Arial"/>
                </a:endParaRPr>
              </a:p>
              <a:p>
                <a:pPr>
                  <a:defRPr/>
                </a:pPr>
                <a:endParaRPr lang="zh-CN" altLang="en-US" dirty="0">
                  <a:cs typeface="Arial"/>
                </a:endParaRP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70425147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8.9</a:t>
            </a:r>
            <a:r>
              <a:rPr lang="zh-TW" altLang="en-US" dirty="0"/>
              <a:t> </a:t>
            </a:r>
            <a:r>
              <a:rPr lang="zh-TW" altLang="zh-TW" dirty="0"/>
              <a:t>討論</a:t>
            </a:r>
            <a:r>
              <a:rPr lang="zh-CN" altLang="en-US" dirty="0"/>
              <a:t>集成</a:t>
            </a:r>
            <a:r>
              <a:rPr lang="zh-TW" altLang="zh-TW" dirty="0"/>
              <a:t>方向導數梯度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163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26437190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那他的意思是說前面看的</a:t>
            </a:r>
            <a:r>
              <a:rPr lang="en-US" altLang="zh-TW" dirty="0"/>
              <a:t>gradient</a:t>
            </a:r>
            <a:r>
              <a:rPr lang="zh-TW" altLang="en-US" dirty="0"/>
              <a:t>都是針對一個點去做討論他的大小，這邊看的是一整個面積</a:t>
            </a:r>
            <a:endParaRPr lang="en-US" altLang="zh-TW" dirty="0"/>
          </a:p>
          <a:p>
            <a:r>
              <a:rPr lang="zh-TW" altLang="en-US" dirty="0"/>
              <a:t>課本用的詞叫做 </a:t>
            </a:r>
            <a:r>
              <a:rPr lang="en-US" altLang="zh-TW" dirty="0"/>
              <a:t>square</a:t>
            </a:r>
            <a:r>
              <a:rPr lang="zh-TW" altLang="en-US" dirty="0"/>
              <a:t> </a:t>
            </a:r>
            <a:r>
              <a:rPr lang="en-US" altLang="zh-TW" dirty="0"/>
              <a:t>area</a:t>
            </a:r>
            <a:r>
              <a:rPr lang="zh-TW" altLang="en-US" dirty="0"/>
              <a:t>，一個方形的面積</a:t>
            </a:r>
            <a:endParaRPr lang="en-US" altLang="zh-TW" dirty="0"/>
          </a:p>
          <a:p>
            <a:r>
              <a:rPr lang="zh-TW" altLang="en-US" dirty="0"/>
              <a:t>他所參考的方式會比前面只參考一個點來的精準很多</a:t>
            </a:r>
            <a:endParaRPr lang="en-US" altLang="zh-TW" dirty="0"/>
          </a:p>
          <a:p>
            <a:r>
              <a:rPr lang="zh-TW" altLang="en-US" dirty="0"/>
              <a:t>公式附在下方</a:t>
            </a:r>
            <a:endParaRPr lang="en-US" altLang="zh-TW" dirty="0"/>
          </a:p>
          <a:p>
            <a:r>
              <a:rPr lang="zh-TW" altLang="en-US" dirty="0"/>
              <a:t>更詳細可以看課本 </a:t>
            </a:r>
            <a:r>
              <a:rPr lang="en-US" altLang="zh-TW" dirty="0"/>
              <a:t>8.9.1</a:t>
            </a:r>
            <a:r>
              <a:rPr lang="zh-TW" altLang="en-US" dirty="0"/>
              <a:t> 、 </a:t>
            </a:r>
            <a:r>
              <a:rPr lang="en-US" altLang="zh-TW" dirty="0"/>
              <a:t>8.9.2</a:t>
            </a:r>
            <a:r>
              <a:rPr lang="zh-TW" altLang="en-US" dirty="0"/>
              <a:t> 有 </a:t>
            </a:r>
            <a:r>
              <a:rPr lang="en-US" altLang="zh-TW" dirty="0"/>
              <a:t>demo</a:t>
            </a:r>
          </a:p>
          <a:p>
            <a:r>
              <a:rPr lang="zh-TW" altLang="en-US" dirty="0"/>
              <a:t>或是右下角有附上作者發在 </a:t>
            </a:r>
            <a:r>
              <a:rPr lang="en-US" altLang="zh-TW" dirty="0"/>
              <a:t>IEEE</a:t>
            </a:r>
            <a:r>
              <a:rPr lang="zh-TW" altLang="en-US" dirty="0"/>
              <a:t> </a:t>
            </a:r>
            <a:r>
              <a:rPr lang="en-US" altLang="zh-TW" dirty="0"/>
              <a:t>journals</a:t>
            </a:r>
            <a:r>
              <a:rPr lang="zh-TW" altLang="en-US" dirty="0"/>
              <a:t> 的連結</a:t>
            </a:r>
            <a:endParaRPr lang="en-US" altLang="zh-TW" dirty="0"/>
          </a:p>
          <a:p>
            <a:r>
              <a:rPr lang="zh-TW" altLang="en-US" dirty="0"/>
              <a:t>後面比較偏向複雜理論，這邊就不會再往下講</a:t>
            </a:r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165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90605053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8.10 </a:t>
            </a:r>
            <a:r>
              <a:rPr lang="zh-TW" altLang="en-US" dirty="0"/>
              <a:t>我們要討論的是</a:t>
            </a:r>
            <a:r>
              <a:rPr lang="en-US" altLang="zh-TW" dirty="0"/>
              <a:t>corner detection</a:t>
            </a:r>
          </a:p>
          <a:p>
            <a:endParaRPr lang="zh-TW" altLang="en-US" dirty="0">
              <a:cs typeface="Arial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166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24133372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主要有兩個目的</a:t>
            </a:r>
            <a:endParaRPr lang="en-US" altLang="zh-TW" dirty="0"/>
          </a:p>
          <a:p>
            <a:r>
              <a:rPr lang="zh-TW" altLang="en-US" dirty="0"/>
              <a:t>第一是 偵測空拍圖中的建築物</a:t>
            </a:r>
            <a:endParaRPr lang="en-US" altLang="zh-TW" dirty="0"/>
          </a:p>
          <a:p>
            <a:r>
              <a:rPr lang="zh-TW" altLang="en-US" dirty="0"/>
              <a:t>第二是 求出一對圖片中物體的位移量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Corner</a:t>
            </a:r>
            <a:r>
              <a:rPr lang="zh-TW" altLang="en-US" dirty="0"/>
              <a:t>出現有兩個條件</a:t>
            </a:r>
            <a:endParaRPr lang="en-US" altLang="zh-TW" dirty="0"/>
          </a:p>
          <a:p>
            <a:r>
              <a:rPr lang="zh-TW" altLang="en-US" dirty="0"/>
              <a:t>它一定會出現在</a:t>
            </a:r>
            <a:r>
              <a:rPr lang="en-US" altLang="zh-TW" dirty="0"/>
              <a:t>edge</a:t>
            </a:r>
            <a:r>
              <a:rPr lang="zh-TW" altLang="en-US" dirty="0"/>
              <a:t>上</a:t>
            </a:r>
            <a:endParaRPr lang="en-US" altLang="zh-TW" dirty="0"/>
          </a:p>
          <a:p>
            <a:r>
              <a:rPr lang="zh-TW" altLang="en-US" dirty="0"/>
              <a:t>而且</a:t>
            </a:r>
            <a:r>
              <a:rPr lang="en-US" altLang="zh-TW" dirty="0"/>
              <a:t>edge</a:t>
            </a:r>
            <a:r>
              <a:rPr lang="zh-TW" altLang="en-US" dirty="0"/>
              <a:t> </a:t>
            </a:r>
            <a:r>
              <a:rPr lang="en-US" altLang="zh-TW" dirty="0"/>
              <a:t>direction</a:t>
            </a:r>
            <a:r>
              <a:rPr lang="zh-TW" altLang="en-US" dirty="0"/>
              <a:t>會出現明顯的變化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167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6596919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像這樣的空拍圖，我們希望可以抓出他的位置</a:t>
            </a:r>
            <a:endParaRPr lang="en-US" altLang="zh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168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75394164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我們人眼可以判斷出這是同個物體在不同的角度</a:t>
            </a:r>
            <a:endParaRPr lang="en-US" altLang="zh-TW" dirty="0"/>
          </a:p>
          <a:p>
            <a:r>
              <a:rPr lang="en-US" dirty="0" err="1"/>
              <a:t>那透過</a:t>
            </a:r>
            <a:r>
              <a:rPr lang="en-US" altLang="zh-TW" dirty="0" err="1"/>
              <a:t>corner</a:t>
            </a:r>
            <a:r>
              <a:rPr lang="zh-TW" altLang="en-US" dirty="0"/>
              <a:t> </a:t>
            </a:r>
            <a:r>
              <a:rPr lang="en-US" altLang="zh-TW" dirty="0"/>
              <a:t>detection</a:t>
            </a:r>
            <a:r>
              <a:rPr lang="zh-TW" altLang="en-US" dirty="0"/>
              <a:t>去抓出一些</a:t>
            </a:r>
            <a:r>
              <a:rPr lang="en-US" altLang="zh-TW" dirty="0"/>
              <a:t>feature</a:t>
            </a:r>
            <a:r>
              <a:rPr lang="zh-TW" altLang="en-US" dirty="0"/>
              <a:t>，電腦也能判斷出他是同一個物體然後大概轉了多少角度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169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51885120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這兩張基本上是同一張圖，它們的位置稍微不一樣，我們如果能抓出他的</a:t>
            </a:r>
            <a:r>
              <a:rPr lang="zh-TW" altLang="en-US" dirty="0"/>
              <a:t> </a:t>
            </a:r>
            <a:r>
              <a:rPr lang="en-US" altLang="zh-TW" dirty="0"/>
              <a:t>corner</a:t>
            </a:r>
            <a:r>
              <a:rPr lang="zh-TW" altLang="en-US" dirty="0"/>
              <a:t> 的話，就可以很容易地把他們拼再一起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170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12828239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左</a:t>
            </a:r>
            <a:r>
              <a:rPr kumimoji="1" lang="en-US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: </a:t>
            </a:r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不管什麼方向移動，都沒有感覺到邊，那這可能就是平面 </a:t>
            </a:r>
          </a:p>
          <a:p>
            <a:pPr rtl="0" fontAlgn="base"/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中</a:t>
            </a:r>
            <a:r>
              <a:rPr kumimoji="1" lang="en-US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: </a:t>
            </a:r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只有上下移動沒有改變，但左右移動會感覺到邊不見，那我們現在可能在</a:t>
            </a:r>
            <a:r>
              <a:rPr kumimoji="1" lang="en-US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edge</a:t>
            </a:r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上</a:t>
            </a:r>
            <a:endParaRPr kumimoji="1" lang="en-US" altLang="zh-TW" sz="1200" b="0" i="0" kern="1200" dirty="0">
              <a:solidFill>
                <a:schemeClr val="tx1"/>
              </a:solidFill>
              <a:effectLst/>
              <a:latin typeface="Arial" charset="0"/>
              <a:ea typeface="新細明體" pitchFamily="18" charset="-120"/>
              <a:cs typeface="+mn-cs"/>
            </a:endParaRPr>
          </a:p>
          <a:p>
            <a:pPr rtl="0" fontAlgn="base"/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右</a:t>
            </a:r>
            <a:r>
              <a:rPr kumimoji="1" lang="en-US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: </a:t>
            </a:r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不管哪個方向移動都會感覺到邊不見，那可能就是在 </a:t>
            </a:r>
            <a:r>
              <a:rPr kumimoji="1" lang="en-US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corner</a:t>
            </a:r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 上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171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29971942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/>
                  <a:t>那怎麼判斷是不是 </a:t>
                </a:r>
                <a:r>
                  <a:rPr lang="en-US" altLang="zh-TW" dirty="0"/>
                  <a:t>Corner</a:t>
                </a:r>
                <a:r>
                  <a:rPr lang="zh-TW" altLang="en-US" dirty="0"/>
                  <a:t>？</a:t>
                </a:r>
                <a:endParaRPr lang="en-US" altLang="zh-TW" dirty="0"/>
              </a:p>
              <a:p>
                <a:r>
                  <a:rPr lang="zh-TW" altLang="en-US" dirty="0"/>
                  <a:t>課本這邊的方法是</a:t>
                </a:r>
                <a:endParaRPr lang="en-US" altLang="zh-TW" dirty="0"/>
              </a:p>
              <a:p>
                <a:r>
                  <a:rPr lang="zh-TW" altLang="en-US" dirty="0"/>
                  <a:t>給三個點，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0 ,0</m:t>
                        </m:r>
                      </m:e>
                    </m:d>
                    <m:r>
                      <a:rPr lang="en-US" altLang="zh-TW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ctrlPr>
                          <a:rPr lang="en-US" altLang="zh-TW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TW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TW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TW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ctrlPr>
                          <a:rPr lang="en-US" altLang="zh-TW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TW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TW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br>
                  <a:rPr lang="en-US" dirty="0"/>
                </a:br>
                <a:r>
                  <a:rPr lang="en-US" dirty="0"/>
                  <a:t>其中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TW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TW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TW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ctrlPr>
                          <a:rPr lang="en-US" altLang="zh-TW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TW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TW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會跟原點等距離</a:t>
                </a:r>
              </a:p>
              <a:p>
                <a:r>
                  <a:rPr lang="en-US" dirty="0" err="1"/>
                  <a:t>再給一個</a:t>
                </a:r>
                <a:r>
                  <a:rPr lang="zh-TW" altLang="en-US" dirty="0"/>
                  <a:t> </a:t>
                </a:r>
                <a:r>
                  <a:rPr lang="en-US" altLang="zh-TW" sz="1200" dirty="0">
                    <a:solidFill>
                      <a:schemeClr val="tx1"/>
                    </a:solidFill>
                  </a:rPr>
                  <a:t>threshold </a:t>
                </a:r>
                <a14:m>
                  <m:oMath xmlns:m="http://schemas.openxmlformats.org/officeDocument/2006/math">
                    <m:r>
                      <a:rPr lang="en-US" altLang="zh-TW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𝑜𝑚𝑒𝑔𝑎</m:t>
                    </m:r>
                  </m:oMath>
                </a14:m>
                <a:r>
                  <a:rPr lang="en-US" dirty="0"/>
                  <a:t>，</a:t>
                </a:r>
                <a:r>
                  <a:rPr lang="en-US" dirty="0" err="1"/>
                  <a:t>如果這兩個點的角度差大於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omega</a:t>
                </a:r>
                <a:r>
                  <a:rPr lang="zh-TW" altLang="en-US" dirty="0"/>
                  <a:t>，那就會被視為是 </a:t>
                </a:r>
                <a:r>
                  <a:rPr lang="en-US" altLang="zh-TW" dirty="0"/>
                  <a:t>corner</a:t>
                </a: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/>
                  <a:t>那怎麼判斷是不是 </a:t>
                </a:r>
                <a:r>
                  <a:rPr lang="en-US" altLang="zh-TW" dirty="0"/>
                  <a:t>Corner</a:t>
                </a:r>
                <a:r>
                  <a:rPr lang="zh-TW" altLang="en-US" dirty="0"/>
                  <a:t>？</a:t>
                </a:r>
                <a:endParaRPr lang="en-US" altLang="zh-TW" dirty="0"/>
              </a:p>
              <a:p>
                <a:r>
                  <a:rPr lang="zh-TW" altLang="en-US" dirty="0"/>
                  <a:t>課本這邊的方法是</a:t>
                </a:r>
                <a:endParaRPr lang="en-US" altLang="zh-TW" dirty="0"/>
              </a:p>
              <a:p>
                <a:r>
                  <a:rPr lang="zh-TW" altLang="en-US" dirty="0"/>
                  <a:t>給三個點，</a:t>
                </a:r>
                <a:r>
                  <a:rPr lang="en-US" altLang="zh-TW" sz="1200" b="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(0 ,0), (𝑟_1, 𝑐_1 ), (</a:t>
                </a:r>
                <a:r>
                  <a:rPr lang="en-US" altLang="zh-TW" sz="120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𝑟_</a:t>
                </a:r>
                <a:r>
                  <a:rPr lang="en-US" altLang="zh-TW" sz="1200" b="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2</a:t>
                </a:r>
                <a:r>
                  <a:rPr lang="en-US" altLang="zh-TW" sz="120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, 𝑐_</a:t>
                </a:r>
                <a:r>
                  <a:rPr lang="en-US" altLang="zh-TW" sz="1200" b="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2 )</a:t>
                </a:r>
                <a:br>
                  <a:rPr lang="en-US" dirty="0"/>
                </a:br>
                <a:r>
                  <a:rPr lang="en-US" dirty="0"/>
                  <a:t>其中</a:t>
                </a:r>
                <a:r>
                  <a:rPr lang="en-US" altLang="zh-TW" sz="1200" b="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(𝑟_1, 𝑐_1 ), (</a:t>
                </a:r>
                <a:r>
                  <a:rPr lang="en-US" altLang="zh-TW" sz="120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𝑟_</a:t>
                </a:r>
                <a:r>
                  <a:rPr lang="en-US" altLang="zh-TW" sz="1200" b="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2</a:t>
                </a:r>
                <a:r>
                  <a:rPr lang="en-US" altLang="zh-TW" sz="120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, 𝑐_</a:t>
                </a:r>
                <a:r>
                  <a:rPr lang="en-US" altLang="zh-TW" sz="1200" b="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2 )</a:t>
                </a:r>
                <a:r>
                  <a:rPr lang="en-US" dirty="0"/>
                  <a:t>會跟原點等距離</a:t>
                </a:r>
              </a:p>
              <a:p>
                <a:r>
                  <a:rPr lang="en-US" dirty="0" err="1"/>
                  <a:t>再給一個</a:t>
                </a:r>
                <a:r>
                  <a:rPr lang="zh-TW" altLang="en-US" dirty="0"/>
                  <a:t> </a:t>
                </a:r>
                <a:r>
                  <a:rPr lang="en-US" altLang="zh-TW" sz="1200" dirty="0">
                    <a:solidFill>
                      <a:schemeClr val="tx1"/>
                    </a:solidFill>
                  </a:rPr>
                  <a:t>threshold </a:t>
                </a:r>
                <a:r>
                  <a:rPr lang="en-US" altLang="zh-TW" sz="1200" b="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𝑜𝑚𝑒𝑔𝑎</a:t>
                </a:r>
                <a:r>
                  <a:rPr lang="en-US" dirty="0"/>
                  <a:t>，</a:t>
                </a:r>
                <a:r>
                  <a:rPr lang="en-US" dirty="0" err="1"/>
                  <a:t>如果這兩個點的角度差大於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omega</a:t>
                </a:r>
                <a:r>
                  <a:rPr lang="zh-TW" altLang="en-US" dirty="0"/>
                  <a:t>，那就會被視為是 </a:t>
                </a:r>
                <a:r>
                  <a:rPr lang="en-US" altLang="zh-TW" dirty="0"/>
                  <a:t>corner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172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42102057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8.11</a:t>
            </a:r>
            <a:r>
              <a:rPr lang="zh-TW" altLang="zh-TW" dirty="0"/>
              <a:t>使用小平面的方法來</a:t>
            </a:r>
            <a:r>
              <a:rPr lang="zh-TW" altLang="en-US" dirty="0"/>
              <a:t>說明</a:t>
            </a:r>
            <a:r>
              <a:rPr lang="zh-TW" altLang="zh-TW" dirty="0"/>
              <a:t>各</a:t>
            </a:r>
            <a:r>
              <a:rPr lang="zh-TW" altLang="en-US" dirty="0"/>
              <a:t>方</a:t>
            </a:r>
            <a:r>
              <a:rPr lang="zh-TW" altLang="zh-TW" dirty="0"/>
              <a:t>向同性微分</a:t>
            </a:r>
            <a:r>
              <a:rPr lang="zh-CN" altLang="en-US" dirty="0"/>
              <a:t>大小</a:t>
            </a:r>
            <a:endParaRPr lang="en-US" altLang="zh-CN" dirty="0"/>
          </a:p>
          <a:p>
            <a:r>
              <a:rPr lang="en-US" altLang="zh-TW" dirty="0"/>
              <a:t>Isotropic:</a:t>
            </a:r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等向的、各向同性。不同角度所測得的數值是相同的</a:t>
            </a:r>
            <a:endParaRPr lang="zh-TW" altLang="zh-TW" dirty="0"/>
          </a:p>
          <a:p>
            <a:endParaRPr lang="zh-TW" altLang="en-US" dirty="0">
              <a:cs typeface="Arial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173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742056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>
                <a:latin typeface="Arial"/>
                <a:ea typeface="新細明體"/>
                <a:cs typeface="Arial"/>
              </a:rPr>
              <a:t>下面直接來看一個例子</a:t>
            </a:r>
            <a:endParaRPr lang="en-US" altLang="zh-TW" dirty="0">
              <a:latin typeface="Arial"/>
              <a:ea typeface="新細明體"/>
              <a:cs typeface="Arial"/>
            </a:endParaRPr>
          </a:p>
          <a:p>
            <a:pPr>
              <a:defRPr/>
            </a:pPr>
            <a:r>
              <a:rPr lang="zh-TW" altLang="en-US" dirty="0">
                <a:latin typeface="Arial"/>
                <a:ea typeface="新細明體"/>
                <a:cs typeface="Arial"/>
              </a:rPr>
              <a:t>這邊有六個點，觀察到的值分別是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3,4,5,2,7,8</a:t>
            </a:r>
          </a:p>
          <a:p>
            <a:pPr>
              <a:defRPr/>
            </a:pPr>
            <a:r>
              <a:rPr lang="zh-TW" altLang="en-US" dirty="0">
                <a:latin typeface="Arial"/>
                <a:ea typeface="新細明體"/>
                <a:cs typeface="Arial"/>
              </a:rPr>
              <a:t>這個值就可以想成是灰階的亮度值</a:t>
            </a:r>
            <a:endParaRPr lang="en-US" altLang="zh-TW" dirty="0">
              <a:latin typeface="Arial"/>
              <a:ea typeface="新細明體"/>
              <a:cs typeface="Arial"/>
            </a:endParaRPr>
          </a:p>
          <a:p>
            <a:pPr>
              <a:defRPr/>
            </a:pPr>
            <a:r>
              <a:rPr lang="zh-TW" altLang="en-US" dirty="0">
                <a:latin typeface="Arial"/>
                <a:ea typeface="新細明體"/>
                <a:cs typeface="Arial"/>
              </a:rPr>
              <a:t>也就是我們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8.1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那張有高低起伏的圖取一小段出來</a:t>
            </a:r>
            <a:endParaRPr lang="en-US" altLang="zh-TW" dirty="0">
              <a:latin typeface="Arial"/>
              <a:ea typeface="新細明體"/>
              <a:cs typeface="Arial"/>
            </a:endParaRPr>
          </a:p>
          <a:p>
            <a:pPr>
              <a:defRPr/>
            </a:pPr>
            <a:r>
              <a:rPr lang="en-US" altLang="zh-TW" dirty="0">
                <a:latin typeface="Arial"/>
                <a:ea typeface="新細明體"/>
                <a:cs typeface="Arial"/>
              </a:rPr>
              <a:t>K=1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代表往左右各看一個數</a:t>
            </a:r>
            <a:endParaRPr lang="en-US" altLang="zh-TW" dirty="0">
              <a:latin typeface="Arial"/>
              <a:ea typeface="新細明體"/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24119811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9101A2AD-5423-4E0B-820E-0995D718868C}" type="slidenum">
              <a:rPr lang="en-US" altLang="zh-TW"/>
              <a:pPr>
                <a:spcBef>
                  <a:spcPct val="0"/>
                </a:spcBef>
              </a:pPr>
              <a:t>174</a:t>
            </a:fld>
            <a:endParaRPr lang="en-US" altLang="zh-TW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844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noFill/>
            </p:spPr>
            <p:txBody>
              <a:bodyPr/>
              <a:lstStyle/>
              <a:p>
                <a:pPr eaLnBrk="1" hangingPunct="1"/>
                <a:r>
                  <a:rPr lang="zh-TW" altLang="en-US" dirty="0">
                    <a:latin typeface="Arial" panose="020B0604020202020204" pitchFamily="34" charset="0"/>
                  </a:rPr>
                  <a:t>梯度邊緣可以被理解為從一階各向同性導數量值而產生，我們需要理解的是，經過座標軸旋轉後，所求出的梯度大小會不會改變。</a:t>
                </a:r>
                <a:endParaRPr lang="en-US" altLang="zh-TW" dirty="0">
                  <a:latin typeface="Arial" panose="020B0604020202020204" pitchFamily="34" charset="0"/>
                </a:endParaRPr>
              </a:p>
              <a:p>
                <a:pPr eaLnBrk="1" hangingPunct="1"/>
                <a:r>
                  <a:rPr lang="zh-TW" altLang="en-US" dirty="0">
                    <a:latin typeface="Arial" panose="020B0604020202020204" pitchFamily="34" charset="0"/>
                  </a:rPr>
                  <a:t>今天去 </a:t>
                </a:r>
                <a:r>
                  <a:rPr lang="en-US" altLang="zh-TW" dirty="0">
                    <a:latin typeface="Arial" panose="020B0604020202020204" pitchFamily="34" charset="0"/>
                  </a:rPr>
                  <a:t>consider</a:t>
                </a:r>
                <a:r>
                  <a:rPr lang="zh-TW" altLang="en-US" dirty="0">
                    <a:latin typeface="Arial" panose="020B0604020202020204" pitchFamily="34" charset="0"/>
                  </a:rPr>
                  <a:t> 一個二維 </a:t>
                </a:r>
                <a:r>
                  <a:rPr lang="en-US" altLang="zh-TW" dirty="0">
                    <a:latin typeface="Arial" panose="020B0604020202020204" pitchFamily="34" charset="0"/>
                  </a:rPr>
                  <a:t>function</a:t>
                </a:r>
                <a:r>
                  <a:rPr lang="zh-TW" altLang="en-US" dirty="0">
                    <a:latin typeface="Arial" panose="020B0604020202020204" pitchFamily="34" charset="0"/>
                  </a:rPr>
                  <a:t> 的 </a:t>
                </a:r>
                <a:r>
                  <a:rPr lang="en-US" altLang="zh-TW" dirty="0">
                    <a:latin typeface="Arial" panose="020B0604020202020204" pitchFamily="34" charset="0"/>
                  </a:rPr>
                  <a:t>model</a:t>
                </a:r>
                <a:r>
                  <a:rPr lang="zh-TW" altLang="en-US" dirty="0">
                    <a:latin typeface="Arial" panose="020B0604020202020204" pitchFamily="34" charset="0"/>
                  </a:rPr>
                  <a:t>，然後把他旋轉</a:t>
                </a:r>
                <a14:m>
                  <m:oMath xmlns:m="http://schemas.openxmlformats.org/officeDocument/2006/math">
                    <m:r>
                      <a:rPr lang="zh-TW" altLang="en-US" sz="120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zh-TW" altLang="en-US" sz="1200" i="1" smtClean="0">
                        <a:latin typeface="Cambria Math" panose="02040503050406030204" pitchFamily="18" charset="0"/>
                      </a:rPr>
                      <m:t>角後得到</m:t>
                    </m:r>
                  </m:oMath>
                </a14:m>
                <a:r>
                  <a:rPr lang="zh-TW" altLang="en-US" sz="1200" b="0" dirty="0">
                    <a:latin typeface="Arial" panose="020B0604020202020204" pitchFamily="34" charset="0"/>
                  </a:rPr>
                  <a:t>新的 </a:t>
                </a:r>
                <a:r>
                  <a:rPr lang="en-US" altLang="zh-TW" sz="1200" b="0" dirty="0">
                    <a:latin typeface="Arial" panose="020B0604020202020204" pitchFamily="34" charset="0"/>
                  </a:rPr>
                  <a:t>model</a:t>
                </a:r>
                <a:r>
                  <a:rPr lang="zh-TW" altLang="en-US" sz="1200" b="0" dirty="0">
                    <a:latin typeface="Arial" panose="020B0604020202020204" pitchFamily="34" charset="0"/>
                  </a:rPr>
                  <a:t> 跟新的座標 </a:t>
                </a:r>
                <a:r>
                  <a:rPr lang="en-US" altLang="zh-TW" sz="1200" b="0" dirty="0">
                    <a:latin typeface="Arial" panose="020B0604020202020204" pitchFamily="34" charset="0"/>
                  </a:rPr>
                  <a:t>function</a:t>
                </a:r>
                <a:endParaRPr lang="zh-TW" altLang="en-US" sz="1200" b="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844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noFill/>
            </p:spPr>
            <p:txBody>
              <a:bodyPr/>
              <a:lstStyle/>
              <a:p>
                <a:pPr eaLnBrk="1" hangingPunct="1"/>
                <a:r>
                  <a:rPr lang="en-US" altLang="zh-TW" dirty="0" smtClean="0">
                    <a:latin typeface="Arial" panose="020B0604020202020204" pitchFamily="34" charset="0"/>
                  </a:rPr>
                  <a:t>@</a:t>
                </a:r>
                <a:r>
                  <a:rPr lang="zh-TW" altLang="en-US" dirty="0" smtClean="0">
                    <a:latin typeface="Arial" panose="020B0604020202020204" pitchFamily="34" charset="0"/>
                  </a:rPr>
                  <a:t>梯度邊緣可以被理解為從第一階各向同性衍生物量值而產生</a:t>
                </a:r>
                <a:endParaRPr lang="en-US" altLang="zh-TW" dirty="0" smtClean="0">
                  <a:latin typeface="Arial" panose="020B0604020202020204" pitchFamily="34" charset="0"/>
                </a:endParaRPr>
              </a:p>
              <a:p>
                <a:pPr eaLnBrk="1" hangingPunct="1"/>
                <a:r>
                  <a:rPr lang="en-US" altLang="zh-TW" dirty="0" smtClean="0">
                    <a:latin typeface="Arial" panose="020B0604020202020204" pitchFamily="34" charset="0"/>
                  </a:rPr>
                  <a:t>@</a:t>
                </a:r>
                <a:r>
                  <a:rPr lang="zh-TW" altLang="en-US" dirty="0" smtClean="0">
                    <a:latin typeface="Arial" panose="020B0604020202020204" pitchFamily="34" charset="0"/>
                  </a:rPr>
                  <a:t>判定二維函數的“二維函數的平方偏導”的線性組合在定義域下的</a:t>
                </a:r>
                <a:r>
                  <a:rPr lang="zh-TW" altLang="en-US" dirty="0" smtClean="0">
                    <a:latin typeface="Arial" panose="020B0604020202020204" pitchFamily="34" charset="0"/>
                  </a:rPr>
                  <a:t>旋轉下不變</a:t>
                </a: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 smtClean="0">
                    <a:latin typeface="Arial" panose="020B0604020202020204" pitchFamily="34" charset="0"/>
                  </a:rPr>
                  <a:t>＠選轉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𝜃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角後的座標在</a:t>
                </a:r>
                <a:r>
                  <a:rPr lang="zh-TW" altLang="en-US" sz="1200" b="0" i="0" smtClean="0">
                    <a:latin typeface="Cambria Math" charset="0"/>
                  </a:rPr>
                  <a:t> </a:t>
                </a:r>
                <a:r>
                  <a:rPr lang="en-US" altLang="zh-TW" sz="1200" b="0" i="0" smtClean="0">
                    <a:latin typeface="Cambria Math" charset="0"/>
                  </a:rPr>
                  <a:t>𝑔 </a:t>
                </a:r>
                <a:r>
                  <a:rPr lang="zh-TW" altLang="en-US" sz="1200" b="0" i="0" smtClean="0">
                    <a:latin typeface="Cambria Math" charset="0"/>
                  </a:rPr>
                  <a:t>的表示如下</a:t>
                </a:r>
                <a:endParaRPr lang="zh-TW" altLang="en-US" sz="1200" b="0" dirty="0" smtClean="0">
                  <a:latin typeface="Arial" panose="020B0604020202020204" pitchFamily="34" charset="0"/>
                </a:endParaRP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TW" altLang="en-US" dirty="0" smtClean="0">
                  <a:latin typeface="Arial" panose="020B0604020202020204" pitchFamily="34" charset="0"/>
                </a:endParaRP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6197128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9101A2AD-5423-4E0B-820E-0995D718868C}" type="slidenum">
              <a:rPr lang="en-US" altLang="zh-TW"/>
              <a:pPr>
                <a:spcBef>
                  <a:spcPct val="0"/>
                </a:spcBef>
              </a:pPr>
              <a:t>175</a:t>
            </a:fld>
            <a:endParaRPr lang="en-US" altLang="zh-TW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844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noFill/>
            </p:spPr>
            <p:txBody>
              <a:bodyPr/>
              <a:lstStyle/>
              <a:p>
                <a:pPr eaLnBrk="1" hangingPunct="1"/>
                <a:r>
                  <a:rPr lang="zh-TW" altLang="en-US" dirty="0">
                    <a:latin typeface="Arial" panose="020B0604020202020204" pitchFamily="34" charset="0"/>
                  </a:rPr>
                  <a:t>移項一下可以用 </a:t>
                </a:r>
                <a:r>
                  <a:rPr lang="en-US" altLang="zh-TW" dirty="0">
                    <a:latin typeface="Arial" panose="020B0604020202020204" pitchFamily="34" charset="0"/>
                  </a:rPr>
                  <a:t>r, c</a:t>
                </a:r>
                <a:r>
                  <a:rPr lang="zh-TW" altLang="en-US" dirty="0">
                    <a:latin typeface="Arial" panose="020B0604020202020204" pitchFamily="34" charset="0"/>
                  </a:rPr>
                  <a:t> 表示 </a:t>
                </a:r>
                <a:r>
                  <a:rPr lang="en-US" altLang="zh-TW" dirty="0">
                    <a:latin typeface="Arial" panose="020B0604020202020204" pitchFamily="34" charset="0"/>
                  </a:rPr>
                  <a:t>r’, c’</a:t>
                </a:r>
                <a:endParaRPr lang="zh-TW" altLang="en-US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844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noFill/>
            </p:spPr>
            <p:txBody>
              <a:bodyPr/>
              <a:lstStyle/>
              <a:p>
                <a:pPr eaLnBrk="1" hangingPunct="1"/>
                <a:r>
                  <a:rPr lang="en-US" altLang="zh-TW" dirty="0" smtClean="0">
                    <a:latin typeface="Arial" panose="020B0604020202020204" pitchFamily="34" charset="0"/>
                  </a:rPr>
                  <a:t>@</a:t>
                </a:r>
                <a:r>
                  <a:rPr lang="zh-TW" altLang="en-US" dirty="0" smtClean="0">
                    <a:latin typeface="Arial" panose="020B0604020202020204" pitchFamily="34" charset="0"/>
                  </a:rPr>
                  <a:t>梯度邊緣可以被理解為從第一階各向同性衍生物量值而產生</a:t>
                </a:r>
                <a:endParaRPr lang="en-US" altLang="zh-TW" dirty="0" smtClean="0">
                  <a:latin typeface="Arial" panose="020B0604020202020204" pitchFamily="34" charset="0"/>
                </a:endParaRPr>
              </a:p>
              <a:p>
                <a:pPr eaLnBrk="1" hangingPunct="1"/>
                <a:r>
                  <a:rPr lang="en-US" altLang="zh-TW" dirty="0" smtClean="0">
                    <a:latin typeface="Arial" panose="020B0604020202020204" pitchFamily="34" charset="0"/>
                  </a:rPr>
                  <a:t>@</a:t>
                </a:r>
                <a:r>
                  <a:rPr lang="zh-TW" altLang="en-US" dirty="0" smtClean="0">
                    <a:latin typeface="Arial" panose="020B0604020202020204" pitchFamily="34" charset="0"/>
                  </a:rPr>
                  <a:t>判定二維函數的“二維函數的平方偏導”的線性組合在定義域下的</a:t>
                </a:r>
                <a:r>
                  <a:rPr lang="zh-TW" altLang="en-US" dirty="0" smtClean="0">
                    <a:latin typeface="Arial" panose="020B0604020202020204" pitchFamily="34" charset="0"/>
                  </a:rPr>
                  <a:t>旋轉下不變</a:t>
                </a: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 smtClean="0">
                    <a:latin typeface="Arial" panose="020B0604020202020204" pitchFamily="34" charset="0"/>
                  </a:rPr>
                  <a:t>＠選轉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𝜃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角後的座標在</a:t>
                </a:r>
                <a:r>
                  <a:rPr lang="zh-TW" altLang="en-US" sz="1200" b="0" i="0" smtClean="0">
                    <a:latin typeface="Cambria Math" charset="0"/>
                  </a:rPr>
                  <a:t> </a:t>
                </a:r>
                <a:r>
                  <a:rPr lang="en-US" altLang="zh-TW" sz="1200" b="0" i="0" smtClean="0">
                    <a:latin typeface="Cambria Math" charset="0"/>
                  </a:rPr>
                  <a:t>𝑔 </a:t>
                </a:r>
                <a:r>
                  <a:rPr lang="zh-TW" altLang="en-US" sz="1200" b="0" i="0" smtClean="0">
                    <a:latin typeface="Cambria Math" charset="0"/>
                  </a:rPr>
                  <a:t>的表示如下</a:t>
                </a:r>
                <a:endParaRPr lang="zh-TW" altLang="en-US" sz="1200" b="0" dirty="0" smtClean="0">
                  <a:latin typeface="Arial" panose="020B0604020202020204" pitchFamily="34" charset="0"/>
                </a:endParaRP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TW" altLang="en-US" dirty="0" smtClean="0">
                  <a:latin typeface="Arial" panose="020B0604020202020204" pitchFamily="34" charset="0"/>
                </a:endParaRP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5443010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9101A2AD-5423-4E0B-820E-0995D718868C}" type="slidenum">
              <a:rPr lang="en-US" altLang="zh-TW"/>
              <a:pPr>
                <a:spcBef>
                  <a:spcPct val="0"/>
                </a:spcBef>
              </a:pPr>
              <a:t>176</a:t>
            </a:fld>
            <a:endParaRPr lang="en-US" altLang="zh-TW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844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noFill/>
            </p:spPr>
            <p:txBody>
              <a:bodyPr/>
              <a:lstStyle/>
              <a:p>
                <a:pPr eaLnBrk="1" hangingPunct="1"/>
                <a:r>
                  <a:rPr lang="zh-TW" altLang="en-US" dirty="0">
                    <a:latin typeface="Arial" panose="020B0604020202020204" pitchFamily="34" charset="0"/>
                  </a:rPr>
                  <a:t>那我們要把它轉成 </a:t>
                </a:r>
                <a:r>
                  <a:rPr lang="en-US" altLang="zh-TW" dirty="0">
                    <a:latin typeface="Arial" panose="020B0604020202020204" pitchFamily="34" charset="0"/>
                  </a:rPr>
                  <a:t>g</a:t>
                </a:r>
                <a:r>
                  <a:rPr lang="zh-TW" altLang="en-US" dirty="0">
                    <a:latin typeface="Arial" panose="020B0604020202020204" pitchFamily="34" charset="0"/>
                  </a:rPr>
                  <a:t>，這邊用到的是旋轉矩陣，轉完之後再把 </a:t>
                </a:r>
                <a:r>
                  <a:rPr lang="en-US" altLang="zh-TW" dirty="0">
                    <a:latin typeface="Arial" panose="020B0604020202020204" pitchFamily="34" charset="0"/>
                  </a:rPr>
                  <a:t>r’</a:t>
                </a:r>
                <a:r>
                  <a:rPr lang="zh-TW" altLang="en-US" dirty="0">
                    <a:latin typeface="Arial" panose="020B0604020202020204" pitchFamily="34" charset="0"/>
                  </a:rPr>
                  <a:t>和 </a:t>
                </a:r>
                <a:r>
                  <a:rPr lang="en-US" altLang="zh-TW" dirty="0">
                    <a:latin typeface="Arial" panose="020B0604020202020204" pitchFamily="34" charset="0"/>
                  </a:rPr>
                  <a:t>g’</a:t>
                </a:r>
                <a:r>
                  <a:rPr lang="zh-TW" altLang="en-US" dirty="0">
                    <a:latin typeface="Arial" panose="020B0604020202020204" pitchFamily="34" charset="0"/>
                  </a:rPr>
                  <a:t>帶進去</a:t>
                </a:r>
                <a:endParaRPr lang="en-US" altLang="zh-TW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844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noFill/>
            </p:spPr>
            <p:txBody>
              <a:bodyPr/>
              <a:lstStyle/>
              <a:p>
                <a:pPr eaLnBrk="1" hangingPunct="1"/>
                <a:r>
                  <a:rPr lang="en-US" altLang="zh-TW" dirty="0" smtClean="0">
                    <a:latin typeface="Arial" panose="020B0604020202020204" pitchFamily="34" charset="0"/>
                  </a:rPr>
                  <a:t>@</a:t>
                </a:r>
                <a:r>
                  <a:rPr lang="zh-TW" altLang="en-US" dirty="0" smtClean="0">
                    <a:latin typeface="Arial" panose="020B0604020202020204" pitchFamily="34" charset="0"/>
                  </a:rPr>
                  <a:t>梯度邊緣可以被理解為從第一階各向同性衍生物量值而產生</a:t>
                </a:r>
                <a:endParaRPr lang="en-US" altLang="zh-TW" dirty="0" smtClean="0">
                  <a:latin typeface="Arial" panose="020B0604020202020204" pitchFamily="34" charset="0"/>
                </a:endParaRPr>
              </a:p>
              <a:p>
                <a:pPr eaLnBrk="1" hangingPunct="1"/>
                <a:r>
                  <a:rPr lang="en-US" altLang="zh-TW" dirty="0" smtClean="0">
                    <a:latin typeface="Arial" panose="020B0604020202020204" pitchFamily="34" charset="0"/>
                  </a:rPr>
                  <a:t>@</a:t>
                </a:r>
                <a:r>
                  <a:rPr lang="zh-TW" altLang="en-US" dirty="0" smtClean="0">
                    <a:latin typeface="Arial" panose="020B0604020202020204" pitchFamily="34" charset="0"/>
                  </a:rPr>
                  <a:t>判定二維函數的“二維函數的平方偏導”的線性組合在定義域下的</a:t>
                </a:r>
                <a:r>
                  <a:rPr lang="zh-TW" altLang="en-US" dirty="0" smtClean="0">
                    <a:latin typeface="Arial" panose="020B0604020202020204" pitchFamily="34" charset="0"/>
                  </a:rPr>
                  <a:t>旋轉下不變</a:t>
                </a: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 smtClean="0">
                    <a:latin typeface="Arial" panose="020B0604020202020204" pitchFamily="34" charset="0"/>
                  </a:rPr>
                  <a:t>＠選轉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𝜃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角後的座標在</a:t>
                </a:r>
                <a:r>
                  <a:rPr lang="zh-TW" altLang="en-US" sz="1200" b="0" i="0" smtClean="0">
                    <a:latin typeface="Cambria Math" charset="0"/>
                  </a:rPr>
                  <a:t> </a:t>
                </a:r>
                <a:r>
                  <a:rPr lang="en-US" altLang="zh-TW" sz="1200" b="0" i="0" smtClean="0">
                    <a:latin typeface="Cambria Math" charset="0"/>
                  </a:rPr>
                  <a:t>𝑔 </a:t>
                </a:r>
                <a:r>
                  <a:rPr lang="zh-TW" altLang="en-US" sz="1200" b="0" i="0" smtClean="0">
                    <a:latin typeface="Cambria Math" charset="0"/>
                  </a:rPr>
                  <a:t>的表示如下</a:t>
                </a:r>
                <a:endParaRPr lang="zh-TW" altLang="en-US" sz="1200" b="0" dirty="0" smtClean="0">
                  <a:latin typeface="Arial" panose="020B0604020202020204" pitchFamily="34" charset="0"/>
                </a:endParaRP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TW" altLang="en-US" dirty="0" smtClean="0">
                  <a:latin typeface="Arial" panose="020B0604020202020204" pitchFamily="34" charset="0"/>
                </a:endParaRP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2564354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這邊分別對 </a:t>
            </a:r>
            <a:r>
              <a:rPr lang="en-US" altLang="zh-TW" dirty="0"/>
              <a:t>r</a:t>
            </a:r>
            <a:r>
              <a:rPr lang="zh-TW" altLang="en-US" dirty="0"/>
              <a:t> 跟 </a:t>
            </a:r>
            <a:r>
              <a:rPr lang="en-US" altLang="zh-TW" dirty="0"/>
              <a:t>c</a:t>
            </a:r>
            <a:r>
              <a:rPr lang="zh-TW" altLang="en-US" dirty="0"/>
              <a:t> 做偏微分</a:t>
            </a:r>
            <a:endParaRPr lang="en-US" altLang="zh-TW" dirty="0"/>
          </a:p>
          <a:p>
            <a:r>
              <a:rPr lang="zh-TW" altLang="en-US" dirty="0"/>
              <a:t>然後取他們的平方代表強度</a:t>
            </a:r>
            <a:endParaRPr lang="en-US" altLang="zh-TW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結果跟原本的 </a:t>
            </a:r>
            <a:r>
              <a:rPr lang="en-US" altLang="zh-TW" dirty="0"/>
              <a:t>f</a:t>
            </a:r>
            <a:r>
              <a:rPr lang="zh-TW" altLang="en-US" dirty="0"/>
              <a:t> 函數的梯度強度相同</a:t>
            </a:r>
            <a:endParaRPr lang="en-US" altLang="zh-TW" dirty="0"/>
          </a:p>
          <a:p>
            <a:r>
              <a:rPr lang="zh-TW" altLang="en-US" dirty="0"/>
              <a:t>那就證明說梯度強度不會因為方向改變而改變</a:t>
            </a:r>
            <a:endParaRPr lang="en-US" altLang="zh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177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85016847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8.12</a:t>
            </a:r>
            <a:r>
              <a:rPr lang="zh-TW" altLang="en-US" dirty="0"/>
              <a:t> </a:t>
            </a:r>
            <a:r>
              <a:rPr lang="zh-TW" altLang="zh-TW" dirty="0"/>
              <a:t>討論</a:t>
            </a:r>
            <a:r>
              <a:rPr lang="zh-CN" altLang="en-US" dirty="0"/>
              <a:t>山脊</a:t>
            </a:r>
            <a:r>
              <a:rPr lang="zh-TW" altLang="zh-TW" dirty="0"/>
              <a:t>和溝壑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178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86992138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179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88590764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在數位影像上的山脊或溝壑，是一連串的灰階值序列，它的灰階值明顯高於或是低於鄰近的序列值</a:t>
            </a:r>
            <a:endParaRPr lang="en-US" altLang="zh-TW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山脊發生在灰階值比鄰域高，溝壑發生在灰階值比鄰居低的地方</a:t>
            </a:r>
            <a:endParaRPr lang="en-US" altLang="zh-TW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那 </a:t>
            </a:r>
            <a:r>
              <a:rPr lang="en-US" altLang="zh-TW" dirty="0"/>
              <a:t>Facet model</a:t>
            </a:r>
            <a:r>
              <a:rPr lang="zh-TW" altLang="en-US" dirty="0"/>
              <a:t> 可以用來做這個判定</a:t>
            </a:r>
            <a:endParaRPr lang="en-US" altLang="zh-TW" dirty="0"/>
          </a:p>
          <a:p>
            <a:r>
              <a:rPr lang="zh-TW" altLang="en-US" dirty="0"/>
              <a:t>細節可以參考課本 </a:t>
            </a:r>
            <a:r>
              <a:rPr lang="en-US" altLang="zh-TW" dirty="0"/>
              <a:t>8.12.2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180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03759826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8.13</a:t>
            </a:r>
            <a:r>
              <a:rPr lang="zh-TW" altLang="en-US" dirty="0"/>
              <a:t> 地形的基本描繪，透過一些判斷可以大概分出來說這張圖的哪個位置是什麼地形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181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70319153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我們將地形分成幾類，並進行標記和分類，就構成了地形的基本草圖</a:t>
            </a:r>
          </a:p>
          <a:p>
            <a:r>
              <a:rPr lang="en-US" altLang="zh-TW" dirty="0"/>
              <a:t>Peak:</a:t>
            </a:r>
            <a:r>
              <a:rPr lang="zh-TW" altLang="en-US" dirty="0"/>
              <a:t>山峰  </a:t>
            </a:r>
            <a:r>
              <a:rPr lang="en-US" altLang="zh-TW" dirty="0"/>
              <a:t>pit:</a:t>
            </a:r>
            <a:r>
              <a:rPr lang="zh-TW" altLang="en-US" dirty="0"/>
              <a:t>凹坑 </a:t>
            </a:r>
            <a:r>
              <a:rPr lang="en-US" altLang="zh-TW" dirty="0"/>
              <a:t>ridge:</a:t>
            </a:r>
            <a:r>
              <a:rPr lang="zh-TW" altLang="en-US" dirty="0"/>
              <a:t>山脊 </a:t>
            </a:r>
            <a:r>
              <a:rPr lang="en-US" altLang="zh-TW" dirty="0"/>
              <a:t>ravine:</a:t>
            </a:r>
            <a:r>
              <a:rPr lang="zh-TW" altLang="en-US" dirty="0"/>
              <a:t>溝壑 </a:t>
            </a:r>
            <a:r>
              <a:rPr lang="en-US" altLang="zh-TW" dirty="0"/>
              <a:t>saddle:</a:t>
            </a:r>
            <a:r>
              <a:rPr lang="zh-TW" altLang="en-US" dirty="0"/>
              <a:t>鞍狀 </a:t>
            </a:r>
            <a:r>
              <a:rPr lang="en-US" altLang="zh-TW" dirty="0"/>
              <a:t>flat:</a:t>
            </a:r>
            <a:r>
              <a:rPr lang="zh-TW" altLang="en-US" dirty="0"/>
              <a:t>平面 </a:t>
            </a:r>
            <a:r>
              <a:rPr lang="en-US" altLang="zh-TW" dirty="0"/>
              <a:t>hillside:</a:t>
            </a:r>
            <a:r>
              <a:rPr lang="zh-TW" altLang="en-US" dirty="0"/>
              <a:t>山坡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182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52697956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第一個是梯度向量</a:t>
            </a:r>
            <a:endParaRPr kumimoji="1" lang="en-US" altLang="zh-TW" dirty="0"/>
          </a:p>
          <a:p>
            <a:r>
              <a:rPr kumimoji="1" lang="zh-TW" altLang="en-US" dirty="0"/>
              <a:t>第二個是梯度強度</a:t>
            </a:r>
            <a:endParaRPr kumimoji="1" lang="en-US" altLang="zh-TW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dirty="0"/>
              <a:t>第三個</a:t>
            </a:r>
            <a:r>
              <a:rPr kumimoji="1" lang="en-US" altLang="zh-TW" dirty="0"/>
              <a:t>omega</a:t>
            </a:r>
            <a:r>
              <a:rPr kumimoji="1" lang="zh-TW" altLang="en-US" dirty="0"/>
              <a:t> </a:t>
            </a:r>
            <a:r>
              <a:rPr kumimoji="1" lang="en-US" altLang="zh-TW" dirty="0"/>
              <a:t>(1)</a:t>
            </a:r>
            <a:r>
              <a:rPr kumimoji="1" lang="zh-TW" altLang="en-US" dirty="0"/>
              <a:t>是二階方向導數具有最大</a:t>
            </a:r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強度</a:t>
            </a:r>
            <a:r>
              <a:rPr kumimoji="1" lang="zh-TW" altLang="en-US" dirty="0"/>
              <a:t>的單位方向向量</a:t>
            </a:r>
            <a:endParaRPr kumimoji="1" lang="en-US" altLang="zh-TW" dirty="0"/>
          </a:p>
          <a:p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第四個</a:t>
            </a:r>
            <a:r>
              <a:rPr kumimoji="1" lang="en-US" altLang="zh-TW" dirty="0"/>
              <a:t>omega</a:t>
            </a:r>
            <a:r>
              <a:rPr kumimoji="1" lang="zh-TW" altLang="en-US" dirty="0"/>
              <a:t> </a:t>
            </a:r>
            <a:r>
              <a:rPr kumimoji="1" lang="en-US" altLang="zh-TW" dirty="0"/>
              <a:t>(2)</a:t>
            </a:r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是跟第三個</a:t>
            </a:r>
            <a:r>
              <a:rPr kumimoji="1" lang="en-US" altLang="zh-TW" dirty="0"/>
              <a:t>omega</a:t>
            </a:r>
            <a:r>
              <a:rPr kumimoji="1" lang="zh-TW" altLang="en-US" dirty="0"/>
              <a:t> </a:t>
            </a:r>
            <a:r>
              <a:rPr kumimoji="1" lang="en-US" altLang="zh-TW" dirty="0"/>
              <a:t>(1)</a:t>
            </a:r>
            <a:r>
              <a:rPr kumimoji="1" lang="zh-TW" altLang="en-US" dirty="0"/>
              <a:t>正交的向量</a:t>
            </a:r>
            <a:endParaRPr kumimoji="1" lang="en-US" altLang="zh-TW" dirty="0"/>
          </a:p>
          <a:p>
            <a:r>
              <a:rPr kumimoji="1" lang="zh-TW" altLang="en-US" dirty="0"/>
              <a:t>第五個是二階方向導數在</a:t>
            </a:r>
            <a:r>
              <a:rPr kumimoji="1" lang="en-US" altLang="zh-TW" dirty="0"/>
              <a:t>omega(1)</a:t>
            </a:r>
            <a:r>
              <a:rPr kumimoji="1" lang="zh-TW" altLang="en-US" dirty="0"/>
              <a:t>方向的值</a:t>
            </a:r>
            <a:endParaRPr kumimoji="1" lang="en-US" altLang="zh-TW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dirty="0"/>
              <a:t>第六個是二階方向導數在</a:t>
            </a:r>
            <a:r>
              <a:rPr kumimoji="1" lang="en-US" altLang="zh-TW" dirty="0"/>
              <a:t>omega(2)</a:t>
            </a:r>
            <a:r>
              <a:rPr kumimoji="1" lang="zh-TW" altLang="en-US" dirty="0"/>
              <a:t>方向的值</a:t>
            </a:r>
            <a:endParaRPr kumimoji="1" lang="en-US" altLang="zh-TW" dirty="0"/>
          </a:p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183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42459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 dirty="0">
                <a:cs typeface="Arial"/>
              </a:rPr>
              <a:t>以</a:t>
            </a:r>
            <a:r>
              <a:rPr lang="en-US" altLang="zh-TW" dirty="0">
                <a:cs typeface="Arial"/>
              </a:rPr>
              <a:t>4</a:t>
            </a:r>
            <a:r>
              <a:rPr lang="zh-TW" altLang="en-US" dirty="0">
                <a:cs typeface="Arial"/>
              </a:rPr>
              <a:t>為中心點，左右各看一個數</a:t>
            </a:r>
            <a:endParaRPr lang="zh-CN" altLang="en-US" dirty="0"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39131529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/>
                  <a:t>首先介紹</a:t>
                </a:r>
                <a:r>
                  <a:rPr kumimoji="1" lang="en-US" altLang="zh-TW" dirty="0"/>
                  <a:t>peak</a:t>
                </a:r>
              </a:p>
              <a:p>
                <a:r>
                  <a:rPr kumimoji="1" lang="zh-TW" altLang="en-US" dirty="0"/>
                  <a:t>發生在所有方向的局部最大值</a:t>
                </a:r>
              </a:p>
              <a:p>
                <a:r>
                  <a:rPr kumimoji="1" lang="zh-TW" altLang="en-US" dirty="0"/>
                  <a:t>所有方向的曲率皆向下</a:t>
                </a:r>
              </a:p>
              <a:p>
                <a:r>
                  <a:rPr kumimoji="1" lang="zh-TW" altLang="en-US" dirty="0"/>
                  <a:t>在峰點的梯度為</a:t>
                </a:r>
                <a:r>
                  <a:rPr kumimoji="1" lang="en-US" altLang="zh-TW" dirty="0"/>
                  <a:t>0</a:t>
                </a:r>
              </a:p>
              <a:p>
                <a:r>
                  <a:rPr kumimoji="1" lang="zh-TW" altLang="en-US" dirty="0"/>
                  <a:t>且在所有方向的二階方向導數皆為負</a:t>
                </a:r>
                <a:endParaRPr kumimoji="1" lang="en-US" altLang="zh-TW" dirty="0"/>
              </a:p>
              <a:p>
                <a:endParaRPr kumimoji="1" lang="en-US" altLang="zh-TW" dirty="0"/>
              </a:p>
              <a:p>
                <a:r>
                  <a:rPr kumimoji="1" lang="zh-TW" altLang="en-US" dirty="0"/>
                  <a:t>我們用剛剛的符號來標示它，就是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TW" sz="1200" dirty="0"/>
                  <a:t> </a:t>
                </a:r>
                <a:r>
                  <a:rPr lang="zh-TW" altLang="en-US" sz="1200" dirty="0"/>
                  <a:t>跟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TW" sz="1200" dirty="0"/>
                  <a:t> </a:t>
                </a:r>
                <a:r>
                  <a:rPr lang="zh-TW" altLang="en-US" sz="1200" dirty="0"/>
                  <a:t>都是負的，因為所有方向的二階方向導數都是負的</a:t>
                </a:r>
                <a:endParaRPr lang="en-US" altLang="zh-TW" sz="1200" dirty="0"/>
              </a:p>
              <a:p>
                <a:r>
                  <a:rPr kumimoji="1" lang="zh-TW" altLang="en-US" sz="1200" dirty="0"/>
                  <a:t>然後</a:t>
                </a:r>
                <a:r>
                  <a:rPr kumimoji="1" lang="zh-TW" altLang="en-US" dirty="0"/>
                  <a:t>梯度為</a:t>
                </a:r>
                <a:r>
                  <a:rPr kumimoji="1" lang="en-US" altLang="zh-TW" dirty="0"/>
                  <a:t>0</a:t>
                </a:r>
                <a:r>
                  <a:rPr kumimoji="1" lang="zh-TW" altLang="en-US" dirty="0"/>
                  <a:t>，因為最頂端是平坦的</a:t>
                </a:r>
                <a:endParaRPr kumimoji="1" lang="en-US" altLang="zh-TW" dirty="0"/>
              </a:p>
              <a:p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/>
                  <a:t>首先介紹</a:t>
                </a:r>
                <a:r>
                  <a:rPr kumimoji="1" lang="en-US" altLang="zh-TW" dirty="0"/>
                  <a:t>peak</a:t>
                </a:r>
              </a:p>
              <a:p>
                <a:r>
                  <a:rPr kumimoji="1" lang="zh-TW" altLang="en-US" dirty="0"/>
                  <a:t>發生在所有方向的局部最大值</a:t>
                </a:r>
              </a:p>
              <a:p>
                <a:r>
                  <a:rPr kumimoji="1" lang="zh-TW" altLang="en-US" dirty="0"/>
                  <a:t>所有方向的曲率皆向下</a:t>
                </a:r>
              </a:p>
              <a:p>
                <a:r>
                  <a:rPr kumimoji="1" lang="zh-TW" altLang="en-US" dirty="0"/>
                  <a:t>在峰點的梯度為</a:t>
                </a:r>
                <a:r>
                  <a:rPr kumimoji="1" lang="en-US" altLang="zh-TW" dirty="0"/>
                  <a:t>0</a:t>
                </a:r>
              </a:p>
              <a:p>
                <a:r>
                  <a:rPr kumimoji="1" lang="zh-TW" altLang="en-US" dirty="0"/>
                  <a:t>且在所有方向的二階方向導數皆為負</a:t>
                </a:r>
                <a:endParaRPr kumimoji="1" lang="en-US" altLang="zh-TW" dirty="0"/>
              </a:p>
              <a:p>
                <a:endParaRPr kumimoji="1" lang="en-US" altLang="zh-TW" dirty="0"/>
              </a:p>
              <a:p>
                <a:r>
                  <a:rPr kumimoji="1" lang="zh-TW" altLang="en-US" dirty="0"/>
                  <a:t>我們用剛剛的符號來標示它，就是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𝜆_1</a:t>
                </a:r>
                <a:r>
                  <a:rPr lang="en-US" altLang="zh-TW" sz="1200" dirty="0"/>
                  <a:t> </a:t>
                </a:r>
                <a:r>
                  <a:rPr lang="zh-TW" altLang="en-US" sz="1200" dirty="0"/>
                  <a:t>跟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𝜆_2</a:t>
                </a:r>
                <a:r>
                  <a:rPr lang="en-US" altLang="zh-TW" sz="1200" dirty="0"/>
                  <a:t> </a:t>
                </a:r>
                <a:r>
                  <a:rPr lang="zh-TW" altLang="en-US" sz="1200" dirty="0"/>
                  <a:t>都是負的，因為所有方向的二階方向導數都是負的</a:t>
                </a:r>
                <a:endParaRPr lang="en-US" altLang="zh-TW" sz="1200" dirty="0"/>
              </a:p>
              <a:p>
                <a:r>
                  <a:rPr kumimoji="1" lang="zh-TW" altLang="en-US" sz="1200" dirty="0"/>
                  <a:t>然後</a:t>
                </a:r>
                <a:r>
                  <a:rPr kumimoji="1" lang="zh-TW" altLang="en-US" dirty="0"/>
                  <a:t>梯度為</a:t>
                </a:r>
                <a:r>
                  <a:rPr kumimoji="1" lang="en-US" altLang="zh-TW" dirty="0"/>
                  <a:t>0</a:t>
                </a:r>
                <a:r>
                  <a:rPr kumimoji="1" lang="zh-TW" altLang="en-US" dirty="0"/>
                  <a:t>，因為最頂端是平坦的</a:t>
                </a:r>
                <a:endParaRPr kumimoji="1" lang="en-US" altLang="zh-TW" dirty="0"/>
              </a:p>
              <a:p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184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22314188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梯度各方項都是負的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185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34835815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Pit</a:t>
            </a:r>
            <a:r>
              <a:rPr kumimoji="1" lang="zh-TW" altLang="en-US" dirty="0"/>
              <a:t> 跟 </a:t>
            </a:r>
            <a:r>
              <a:rPr kumimoji="1" lang="en-US" altLang="zh-TW" dirty="0"/>
              <a:t>peak </a:t>
            </a:r>
            <a:r>
              <a:rPr kumimoji="1" lang="zh-TW" altLang="en-US" dirty="0"/>
              <a:t>相反，所有方向</a:t>
            </a:r>
            <a:r>
              <a:rPr lang="zh-TW" altLang="en-US" sz="1200" dirty="0"/>
              <a:t>的二階方向導數</a:t>
            </a:r>
            <a:r>
              <a:rPr kumimoji="1" lang="zh-TW" altLang="en-US" dirty="0"/>
              <a:t>皆為正的</a:t>
            </a:r>
            <a:endParaRPr kumimoji="1" lang="en-US" altLang="zh-TW" dirty="0"/>
          </a:p>
          <a:p>
            <a:r>
              <a:rPr kumimoji="1" lang="zh-TW" altLang="en-US" dirty="0"/>
              <a:t>所以這邊這兩個是大於 </a:t>
            </a:r>
            <a:r>
              <a:rPr kumimoji="1" lang="en-US" altLang="zh-TW" dirty="0"/>
              <a:t>0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186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11849480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Ridge (</a:t>
            </a:r>
            <a:r>
              <a:rPr lang="zh-TW" altLang="en-US" dirty="0"/>
              <a:t>山脊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如果走在這條線上左右兩邊都會比較低</a:t>
            </a:r>
            <a:endParaRPr lang="en-US" altLang="zh-TW" dirty="0"/>
          </a:p>
          <a:p>
            <a:r>
              <a:rPr lang="zh-TW" altLang="en-US" dirty="0"/>
              <a:t>所以他就是 </a:t>
            </a:r>
            <a:r>
              <a:rPr lang="en-US" altLang="zh-TW" sz="1200" dirty="0">
                <a:solidFill>
                  <a:srgbClr val="0000FF"/>
                </a:solidFill>
              </a:rPr>
              <a:t>local maximum</a:t>
            </a:r>
            <a:r>
              <a:rPr lang="zh-TW" altLang="en-US" sz="1200" dirty="0">
                <a:solidFill>
                  <a:srgbClr val="0000FF"/>
                </a:solidFill>
              </a:rPr>
              <a:t> </a:t>
            </a:r>
            <a:r>
              <a:rPr lang="en-US" altLang="zh-TW" sz="1200" dirty="0"/>
              <a:t>in one direction</a:t>
            </a:r>
          </a:p>
          <a:p>
            <a:r>
              <a:rPr lang="zh-TW" altLang="en-US" sz="1200" dirty="0"/>
              <a:t>下面這邊是他的判斷條件，有三種，畢竟他是一條線，有不同的區段，只要滿足其中一段就能判斷說他是 </a:t>
            </a:r>
            <a:r>
              <a:rPr lang="en-US" altLang="zh-TW" sz="1200" dirty="0"/>
              <a:t>ridge</a:t>
            </a:r>
            <a:r>
              <a:rPr lang="zh-TW" altLang="en-US" sz="1200" dirty="0"/>
              <a:t> 的一部分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187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94942102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>
                <a:latin typeface="Arial"/>
                <a:ea typeface="新細明體"/>
                <a:cs typeface="Arial"/>
              </a:rPr>
              <a:t>Ravine(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峽谷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)</a:t>
            </a:r>
          </a:p>
          <a:p>
            <a:r>
              <a:rPr kumimoji="1" lang="zh-TW" altLang="en-US" dirty="0">
                <a:latin typeface="Arial"/>
                <a:ea typeface="新細明體"/>
                <a:cs typeface="Arial"/>
              </a:rPr>
              <a:t>跟剛剛相反，</a:t>
            </a:r>
            <a:r>
              <a:rPr lang="zh-TW" altLang="en-US" dirty="0"/>
              <a:t>如果走在這條線上左右兩邊都會比較高</a:t>
            </a:r>
            <a:endParaRPr lang="en-US" altLang="zh-TW" dirty="0"/>
          </a:p>
          <a:p>
            <a:r>
              <a:rPr lang="zh-TW" altLang="en-US" dirty="0"/>
              <a:t>所以他是 </a:t>
            </a:r>
            <a:r>
              <a:rPr lang="en-US" altLang="zh-TW" sz="1200" dirty="0">
                <a:solidFill>
                  <a:srgbClr val="0000FF"/>
                </a:solidFill>
              </a:rPr>
              <a:t>local minimum </a:t>
            </a:r>
            <a:r>
              <a:rPr lang="en-US" altLang="zh-TW" sz="1200" dirty="0"/>
              <a:t>in one direction</a:t>
            </a:r>
            <a:endParaRPr lang="en-US" altLang="zh-TW" dirty="0"/>
          </a:p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188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80210834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Saddle</a:t>
            </a:r>
            <a:r>
              <a:rPr kumimoji="1" lang="zh-TW" altLang="en-US" dirty="0"/>
              <a:t> </a:t>
            </a:r>
            <a:r>
              <a:rPr kumimoji="1" lang="en-US" altLang="zh-TW" dirty="0"/>
              <a:t>point (</a:t>
            </a:r>
            <a:r>
              <a:rPr kumimoji="1" lang="zh-TW" altLang="en-US" sz="1200" kern="1200" dirty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鞍點</a:t>
            </a:r>
            <a:r>
              <a:rPr kumimoji="1" lang="en-US" altLang="zh-TW" dirty="0"/>
              <a:t>)</a:t>
            </a:r>
          </a:p>
          <a:p>
            <a:r>
              <a:rPr kumimoji="1" lang="zh-TW" altLang="en-US" dirty="0"/>
              <a:t>他剛好在山脊跟溝壑的交界處，所以他的梯度會是 </a:t>
            </a:r>
            <a:r>
              <a:rPr kumimoji="1" lang="en-US" altLang="zh-TW" dirty="0"/>
              <a:t>0</a:t>
            </a:r>
          </a:p>
          <a:p>
            <a:r>
              <a:rPr kumimoji="1" lang="zh-TW" altLang="en-US" dirty="0"/>
              <a:t>而且在一個方向有局部最大值，另一個方向有局部最小值</a:t>
            </a:r>
            <a:endParaRPr kumimoji="1" lang="en-US" altLang="zh-TW" dirty="0"/>
          </a:p>
          <a:p>
            <a:r>
              <a:rPr kumimoji="1" lang="zh-TW" altLang="en-US" dirty="0"/>
              <a:t>所以他的</a:t>
            </a:r>
            <a:r>
              <a:rPr lang="zh-TW" altLang="en-US" sz="1200" dirty="0"/>
              <a:t>二階方向導數應該是異號，</a:t>
            </a:r>
            <a:r>
              <a:rPr kumimoji="1" lang="zh-TW" altLang="en-US" dirty="0"/>
              <a:t>乘起來會小於零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189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9904150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Flat (</a:t>
            </a:r>
            <a:r>
              <a:rPr kumimoji="1" lang="zh-TW" altLang="en-US" dirty="0"/>
              <a:t>平的</a:t>
            </a:r>
            <a:r>
              <a:rPr kumimoji="1" lang="en-US" altLang="zh-TW" dirty="0"/>
              <a:t>)</a:t>
            </a:r>
          </a:p>
          <a:p>
            <a:r>
              <a:rPr kumimoji="1" lang="zh-TW" altLang="en-US" dirty="0"/>
              <a:t>這個就很簡單，他沒有任何的起伏變化，三個值都是 </a:t>
            </a:r>
            <a:r>
              <a:rPr kumimoji="1" lang="en-US" altLang="zh-TW" dirty="0"/>
              <a:t>0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190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3341541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Hillside(</a:t>
            </a:r>
            <a:r>
              <a:rPr lang="zh-TW" altLang="en-US" dirty="0"/>
              <a:t>山坡</a:t>
            </a:r>
            <a:r>
              <a:rPr lang="en-US" altLang="zh-TW" dirty="0"/>
              <a:t>)</a:t>
            </a:r>
          </a:p>
          <a:p>
            <a:r>
              <a:rPr kumimoji="1" lang="zh-TW" altLang="en-US" dirty="0"/>
              <a:t>前面六個都沒有歸類到的話就會被分類為山坡</a:t>
            </a:r>
            <a:endParaRPr kumimoji="1" lang="en-US" altLang="zh-TW" dirty="0"/>
          </a:p>
          <a:p>
            <a:r>
              <a:rPr kumimoji="1" lang="zh-TW" altLang="en-US" dirty="0"/>
              <a:t>它的梯度不為 </a:t>
            </a:r>
            <a:r>
              <a:rPr kumimoji="1" lang="en-US" altLang="zh-TW" dirty="0"/>
              <a:t>0</a:t>
            </a:r>
            <a:r>
              <a:rPr kumimoji="1" lang="zh-TW" altLang="en-US" dirty="0"/>
              <a:t>、沒有極值</a:t>
            </a:r>
            <a:endParaRPr kumimoji="1" lang="en-US" altLang="zh-TW" dirty="0"/>
          </a:p>
          <a:p>
            <a:endParaRPr kumimoji="1" lang="en-US" altLang="zh-TW" dirty="0"/>
          </a:p>
          <a:p>
            <a:r>
              <a:rPr kumimoji="1" lang="zh-TW" altLang="en-US" dirty="0"/>
              <a:t>如果要再去細分的話可以分成四種</a:t>
            </a:r>
          </a:p>
          <a:p>
            <a:r>
              <a:rPr kumimoji="1" lang="en-US" altLang="zh-TW" dirty="0"/>
              <a:t>hillside</a:t>
            </a:r>
            <a:r>
              <a:rPr kumimoji="1" lang="zh-TW" altLang="en-US" dirty="0"/>
              <a:t>：非零梯度，無嚴格極大值</a:t>
            </a:r>
          </a:p>
          <a:p>
            <a:r>
              <a:rPr kumimoji="1" lang="en-US" altLang="zh-TW" dirty="0"/>
              <a:t>slope</a:t>
            </a:r>
            <a:r>
              <a:rPr kumimoji="1" lang="zh-TW" altLang="en-US" dirty="0"/>
              <a:t>：傾斜的平面（常數梯度）</a:t>
            </a:r>
          </a:p>
          <a:p>
            <a:r>
              <a:rPr kumimoji="1" lang="en-US" altLang="zh-TW" dirty="0"/>
              <a:t>Convex</a:t>
            </a:r>
            <a:r>
              <a:rPr kumimoji="1" lang="zh-TW" altLang="en-US" dirty="0"/>
              <a:t> </a:t>
            </a:r>
            <a:r>
              <a:rPr kumimoji="1" lang="en-US" altLang="zh-TW" dirty="0"/>
              <a:t>hill</a:t>
            </a:r>
            <a:r>
              <a:rPr kumimoji="1" lang="zh-TW" altLang="en-US" dirty="0"/>
              <a:t>：曲率為正（向上）</a:t>
            </a:r>
            <a:endParaRPr kumimoji="1" lang="en-US" altLang="zh-TW" dirty="0"/>
          </a:p>
          <a:p>
            <a:r>
              <a:rPr lang="en-US" altLang="zh-TW" sz="1200" dirty="0"/>
              <a:t>Concave</a:t>
            </a:r>
            <a:r>
              <a:rPr lang="zh-TW" altLang="en-US" sz="1200" dirty="0"/>
              <a:t> </a:t>
            </a:r>
            <a:r>
              <a:rPr lang="en-US" altLang="zh-TW" sz="1200" dirty="0"/>
              <a:t>hill</a:t>
            </a:r>
            <a:r>
              <a:rPr lang="zh-TW" altLang="en-US" sz="1200" dirty="0"/>
              <a:t>：曲率為負 （向下）</a:t>
            </a:r>
            <a:endParaRPr kumimoji="1" lang="en-US" altLang="zh-TW" dirty="0"/>
          </a:p>
          <a:p>
            <a:r>
              <a:rPr kumimoji="1" lang="zh-TW" altLang="en-US" dirty="0"/>
              <a:t>不是 </a:t>
            </a:r>
            <a:r>
              <a:rPr kumimoji="1" lang="en-US" altLang="zh-TW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  <a:hlinkClick r:id="rId3"/>
              </a:rPr>
              <a:t>convex hull</a:t>
            </a:r>
            <a:r>
              <a:rPr kumimoji="1" lang="en-US" altLang="zh-TW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(</a:t>
            </a:r>
            <a:r>
              <a:rPr kumimoji="1" lang="zh-TW" alt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凸包</a:t>
            </a:r>
            <a:r>
              <a:rPr kumimoji="1" lang="en-US" altLang="zh-TW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)</a:t>
            </a:r>
            <a:endParaRPr kumimoji="1"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191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72478333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＠凹的坡：曲率為負（向下）</a:t>
            </a:r>
            <a:r>
              <a:rPr lang="en-US" altLang="zh-TW" dirty="0"/>
              <a:t>(</a:t>
            </a:r>
            <a:r>
              <a:rPr lang="zh-TW" altLang="en-US" dirty="0"/>
              <a:t>往內凹</a:t>
            </a:r>
            <a:r>
              <a:rPr lang="en-US" altLang="zh-TW" dirty="0"/>
              <a:t>)</a:t>
            </a:r>
            <a:endParaRPr lang="zh-TW" altLang="en-US" dirty="0"/>
          </a:p>
          <a:p>
            <a:r>
              <a:rPr lang="zh-TW" altLang="en-US" dirty="0"/>
              <a:t>＠鞍狀坡：一方向向上，另一垂直方向向下</a:t>
            </a:r>
          </a:p>
          <a:p>
            <a:r>
              <a:rPr lang="zh-TW" altLang="en-US">
                <a:latin typeface="Arial"/>
                <a:ea typeface="新細明體"/>
                <a:cs typeface="Arial"/>
              </a:rPr>
              <a:t>＠拐點、反區點：第二個方向導數的過零點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192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40910065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總結的表格，在做地形圖的時候直接用這個表格判斷比較快速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193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867844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 dirty="0">
                <a:latin typeface="Arial"/>
                <a:ea typeface="新細明體"/>
                <a:cs typeface="Arial"/>
              </a:rPr>
              <a:t>以此類推</a:t>
            </a:r>
            <a:endParaRPr lang="zh-CN" altLang="en-US" dirty="0"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4857740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這幾種不太可能剛好出現在 </a:t>
            </a:r>
            <a:r>
              <a:rPr lang="en-US" altLang="zh-TW" dirty="0"/>
              <a:t>pixel</a:t>
            </a:r>
            <a:r>
              <a:rPr lang="zh-TW" altLang="en-US" dirty="0"/>
              <a:t> 的正中間</a:t>
            </a:r>
            <a:endParaRPr lang="en-US" altLang="zh-TW" dirty="0"/>
          </a:p>
          <a:p>
            <a:r>
              <a:rPr lang="zh-TW" altLang="en-US" dirty="0"/>
              <a:t>可能出現在好幾個 </a:t>
            </a:r>
            <a:r>
              <a:rPr lang="en-US" altLang="zh-TW" dirty="0"/>
              <a:t>pixel</a:t>
            </a:r>
            <a:r>
              <a:rPr lang="zh-TW" altLang="en-US" dirty="0"/>
              <a:t> 的交界點，包含好幾個</a:t>
            </a:r>
            <a:r>
              <a:rPr lang="en-US" altLang="zh-TW" dirty="0"/>
              <a:t>pixel</a:t>
            </a:r>
            <a:r>
              <a:rPr lang="zh-TW" altLang="en-US" dirty="0"/>
              <a:t>，所以接下來要講的就是如果出現這種情況的話要怎麼做最後的歸類</a:t>
            </a:r>
            <a:endParaRPr lang="en-US" altLang="zh-TW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194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16839929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如果在兩個一階方向導數沒有 </a:t>
            </a:r>
            <a:r>
              <a:rPr kumimoji="1" lang="en-US" altLang="zh-TW" dirty="0"/>
              <a:t>zero crossing</a:t>
            </a:r>
            <a:r>
              <a:rPr kumimoji="1" lang="zh-TW" altLang="en-US" dirty="0"/>
              <a:t> 則有可能是 </a:t>
            </a:r>
            <a:r>
              <a:rPr kumimoji="1" lang="en-US" altLang="zh-TW" dirty="0"/>
              <a:t>flat or hillside</a:t>
            </a:r>
          </a:p>
          <a:p>
            <a:r>
              <a:rPr kumimoji="1" lang="zh-TW" altLang="en-US" dirty="0"/>
              <a:t>一樣也是看表格就好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195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13183241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如果在一階方向導數有</a:t>
            </a:r>
            <a:r>
              <a:rPr kumimoji="1" lang="en-US" altLang="zh-TW" dirty="0"/>
              <a:t>zero crossing</a:t>
            </a:r>
            <a:r>
              <a:rPr kumimoji="1" lang="zh-TW" altLang="en-US" dirty="0"/>
              <a:t> 則給定的標籤一定是</a:t>
            </a:r>
            <a:r>
              <a:rPr kumimoji="1" lang="en-US" altLang="zh-TW" dirty="0"/>
              <a:t>(</a:t>
            </a:r>
            <a:r>
              <a:rPr lang="en-US" altLang="zh-TW" sz="1200" dirty="0"/>
              <a:t>peak, pit, ridge, ravine, or saddle</a:t>
            </a:r>
            <a:r>
              <a:rPr kumimoji="1" lang="en-US" altLang="zh-TW" dirty="0"/>
              <a:t>)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196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94146304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如果有兩個</a:t>
            </a:r>
            <a:r>
              <a:rPr lang="zh-TW" altLang="en-US" dirty="0"/>
              <a:t> </a:t>
            </a:r>
            <a:r>
              <a:rPr lang="en-US" altLang="zh-TW" dirty="0"/>
              <a:t>zero-crossing</a:t>
            </a:r>
            <a:r>
              <a:rPr lang="zh-TW" altLang="en-US" dirty="0"/>
              <a:t> 就依照前面的方式做 </a:t>
            </a:r>
            <a:r>
              <a:rPr lang="en-US" altLang="zh-TW" dirty="0"/>
              <a:t>label</a:t>
            </a:r>
            <a:r>
              <a:rPr lang="zh-TW" altLang="en-US" dirty="0"/>
              <a:t>，再照這個表格做分類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197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43129360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那如果超過兩個的話，會選位置上最接近的兩個，並忽略掉其他部分，這兩個再回到前一頁的表格去做判定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198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89958169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該方案是對每個像素進行地形分類的並行過程，可以一次通過圖像來完成。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199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83040629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200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92459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>
                <a:latin typeface="Arial"/>
                <a:ea typeface="新細明體"/>
                <a:cs typeface="Arial"/>
              </a:rPr>
              <a:t>8.1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到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8.5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會介紹相對極大值的原理應用、斜小平面的一些參數預估及誤差估計</a:t>
            </a:r>
            <a:endParaRPr lang="en-US" altLang="zh-TW" dirty="0">
              <a:latin typeface="Arial"/>
              <a:ea typeface="新細明體"/>
              <a:cs typeface="Arial"/>
            </a:endParaRPr>
          </a:p>
          <a:p>
            <a:r>
              <a:rPr lang="zh-TW" altLang="en-US" dirty="0">
                <a:latin typeface="Arial"/>
                <a:ea typeface="新細明體"/>
                <a:cs typeface="Arial"/>
              </a:rPr>
              <a:t>還有峰值雜訊的移除等等</a:t>
            </a:r>
            <a:endParaRPr lang="en-US" altLang="zh-TW" dirty="0">
              <a:latin typeface="Arial"/>
              <a:ea typeface="新細明體"/>
              <a:cs typeface="Arial"/>
            </a:endParaRPr>
          </a:p>
          <a:p>
            <a:r>
              <a:rPr lang="zh-TW" altLang="en-US" dirty="0">
                <a:latin typeface="Arial"/>
                <a:ea typeface="新細明體"/>
                <a:cs typeface="Arial"/>
              </a:rPr>
              <a:t>再來會介紹迭代</a:t>
            </a:r>
            <a:r>
              <a:rPr lang="zh-TW" altLang="zh-TW" dirty="0">
                <a:latin typeface="Arial"/>
                <a:ea typeface="新細明體"/>
                <a:cs typeface="Arial"/>
              </a:rPr>
              <a:t>小平面模型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，主要是將</a:t>
            </a:r>
            <a:r>
              <a:rPr lang="zh-TW" altLang="zh-TW" dirty="0">
                <a:latin typeface="Arial"/>
                <a:ea typeface="新細明體"/>
                <a:cs typeface="Arial"/>
              </a:rPr>
              <a:t>亮度灰階影像表面分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為片狀連續</a:t>
            </a:r>
            <a:r>
              <a:rPr lang="zh-TW" altLang="zh-TW" dirty="0">
                <a:latin typeface="Arial"/>
                <a:ea typeface="新細明體"/>
                <a:cs typeface="Arial"/>
              </a:rPr>
              <a:t>區域</a:t>
            </a:r>
            <a:endParaRPr lang="en-US" altLang="zh-TW" dirty="0">
              <a:latin typeface="Arial"/>
              <a:ea typeface="新細明體"/>
              <a:cs typeface="Arial"/>
            </a:endParaRPr>
          </a:p>
          <a:p>
            <a:r>
              <a:rPr lang="zh-TW" altLang="en-US" dirty="0">
                <a:latin typeface="Arial"/>
                <a:ea typeface="新細明體"/>
                <a:cs typeface="Arial"/>
              </a:rPr>
              <a:t>那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8.6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到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8.10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基本上是利用小平面模型來做邊緣檢測或是角落偵測，還有就是利用梯度來做邊緣的檢測器</a:t>
            </a:r>
            <a:endParaRPr lang="en-US" altLang="zh-TW" dirty="0">
              <a:latin typeface="Arial"/>
              <a:ea typeface="新細明體"/>
              <a:cs typeface="Arial"/>
            </a:endParaRPr>
          </a:p>
          <a:p>
            <a:r>
              <a:rPr lang="zh-TW" altLang="en-US" dirty="0">
                <a:latin typeface="Arial"/>
                <a:ea typeface="新細明體"/>
                <a:cs typeface="Arial"/>
              </a:rPr>
              <a:t>到了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8.11~8.13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會用前面學的小平面模型來辨識山脊或是溝壑，還有地形的輪廓</a:t>
            </a:r>
            <a:endParaRPr lang="en-US" altLang="zh-TW" dirty="0">
              <a:latin typeface="Arial"/>
              <a:ea typeface="新細明體"/>
              <a:cs typeface="Arial"/>
            </a:endParaRPr>
          </a:p>
          <a:p>
            <a:endParaRPr lang="en-US" altLang="zh-TW" dirty="0">
              <a:latin typeface="Arial"/>
              <a:ea typeface="新細明體"/>
              <a:cs typeface="Arial"/>
            </a:endParaRPr>
          </a:p>
          <a:p>
            <a:r>
              <a:rPr lang="en-US" altLang="zh-TW" dirty="0">
                <a:latin typeface="Arial"/>
                <a:ea typeface="新細明體"/>
                <a:cs typeface="Arial"/>
              </a:rPr>
              <a:t>8.1</a:t>
            </a:r>
            <a:r>
              <a:rPr lang="zh-CN" altLang="en-US" dirty="0">
                <a:latin typeface="Arial"/>
                <a:ea typeface="新細明體"/>
                <a:cs typeface="Arial"/>
              </a:rPr>
              <a:t> </a:t>
            </a:r>
            <a:r>
              <a:rPr lang="zh-TW" dirty="0">
                <a:latin typeface="Arial"/>
                <a:ea typeface="新細明體"/>
                <a:cs typeface="Arial"/>
              </a:rPr>
              <a:t>用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local</a:t>
            </a:r>
            <a:r>
              <a:rPr lang="zh-TW" dirty="0">
                <a:latin typeface="Arial"/>
                <a:ea typeface="新細明體"/>
                <a:cs typeface="Arial"/>
              </a:rPr>
              <a:t>給的資訊推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擬合</a:t>
            </a:r>
            <a:r>
              <a:rPr lang="zh-TW" dirty="0">
                <a:latin typeface="Arial"/>
                <a:ea typeface="新細明體"/>
                <a:cs typeface="Arial"/>
              </a:rPr>
              <a:t>最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接近觀測到的影象灰階亮度</a:t>
            </a:r>
            <a:r>
              <a:rPr lang="zh-TW" dirty="0">
                <a:latin typeface="Arial"/>
                <a:ea typeface="新細明體"/>
                <a:cs typeface="Arial"/>
              </a:rPr>
              <a:t>的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連續</a:t>
            </a:r>
            <a:r>
              <a:rPr lang="zh-TW" dirty="0">
                <a:latin typeface="Arial"/>
                <a:ea typeface="新細明體"/>
                <a:cs typeface="Arial"/>
              </a:rPr>
              <a:t>數學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模型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(</a:t>
            </a:r>
            <a:r>
              <a:rPr lang="zh-TW" dirty="0">
                <a:latin typeface="Arial"/>
                <a:ea typeface="新細明體"/>
                <a:cs typeface="Arial"/>
              </a:rPr>
              <a:t>算式 函數 之類的東西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)</a:t>
            </a:r>
            <a:r>
              <a:rPr lang="zh-TW" dirty="0">
                <a:latin typeface="Arial"/>
                <a:ea typeface="新細明體"/>
                <a:cs typeface="Arial"/>
              </a:rPr>
              <a:t>出來</a:t>
            </a:r>
            <a:endParaRPr lang="en-US" altLang="zh-TW" dirty="0">
              <a:latin typeface="Arial"/>
              <a:ea typeface="新細明體"/>
              <a:cs typeface="Arial"/>
            </a:endParaRPr>
          </a:p>
          <a:p>
            <a:r>
              <a:rPr lang="en-US" altLang="zh-TW" dirty="0"/>
              <a:t>8.2 </a:t>
            </a:r>
            <a:r>
              <a:rPr lang="zh-TW" dirty="0"/>
              <a:t>介紹小平面模型定義一維觀測序列相對極大值的原理應用</a:t>
            </a:r>
            <a:endParaRPr lang="en-US" altLang="zh-TW" dirty="0"/>
          </a:p>
          <a:p>
            <a:r>
              <a:rPr lang="en-US" altLang="zh-TW" dirty="0"/>
              <a:t>8.3 </a:t>
            </a:r>
            <a:r>
              <a:rPr lang="zh-TW" dirty="0"/>
              <a:t>對斜小平面參數預估</a:t>
            </a:r>
            <a:r>
              <a:rPr lang="zh-TW" altLang="en-US" dirty="0"/>
              <a:t>及誤差估計</a:t>
            </a:r>
            <a:endParaRPr lang="en-US" altLang="zh-TW" dirty="0"/>
          </a:p>
          <a:p>
            <a:r>
              <a:rPr lang="en-US" altLang="zh-TW" dirty="0"/>
              <a:t>8.4 </a:t>
            </a:r>
            <a:r>
              <a:rPr lang="zh-TW" dirty="0"/>
              <a:t>對傾斜的小平面模型雜訊的移除處理</a:t>
            </a:r>
            <a:endParaRPr lang="en-US" altLang="zh-TW" dirty="0"/>
          </a:p>
          <a:p>
            <a:r>
              <a:rPr lang="en-US" altLang="zh-TW" dirty="0">
                <a:latin typeface="Arial"/>
                <a:ea typeface="新細明體"/>
                <a:cs typeface="Arial"/>
              </a:rPr>
              <a:t>8.5</a:t>
            </a:r>
            <a:r>
              <a:rPr lang="zh-CN" altLang="en-US" dirty="0">
                <a:latin typeface="Arial"/>
                <a:ea typeface="新細明體"/>
                <a:cs typeface="Arial"/>
              </a:rPr>
              <a:t> </a:t>
            </a:r>
            <a:r>
              <a:rPr lang="zh-TW" dirty="0">
                <a:latin typeface="Arial"/>
                <a:ea typeface="新細明體"/>
                <a:cs typeface="Arial"/>
              </a:rPr>
              <a:t>介紹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迭代</a:t>
            </a:r>
            <a:r>
              <a:rPr lang="zh-TW" dirty="0">
                <a:latin typeface="Arial"/>
                <a:ea typeface="新細明體"/>
                <a:cs typeface="Arial"/>
              </a:rPr>
              <a:t>小平面模型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，</a:t>
            </a:r>
            <a:r>
              <a:rPr lang="zh-TW" dirty="0">
                <a:latin typeface="Arial"/>
                <a:ea typeface="新細明體"/>
                <a:cs typeface="Arial"/>
              </a:rPr>
              <a:t>用來將亮度灰階影像表面分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為片狀連續</a:t>
            </a:r>
            <a:r>
              <a:rPr lang="zh-TW" dirty="0">
                <a:latin typeface="Arial"/>
                <a:ea typeface="新細明體"/>
                <a:cs typeface="Arial"/>
              </a:rPr>
              <a:t>區域</a:t>
            </a:r>
            <a:endParaRPr lang="en-US" altLang="zh-TW" dirty="0">
              <a:latin typeface="Arial"/>
              <a:ea typeface="新細明體"/>
              <a:cs typeface="Arial"/>
            </a:endParaRPr>
          </a:p>
          <a:p>
            <a:r>
              <a:rPr lang="en-US" altLang="zh-TW" dirty="0"/>
              <a:t>8.6 </a:t>
            </a:r>
            <a:r>
              <a:rPr lang="zh-TW" dirty="0"/>
              <a:t>介紹使用古典梯度邊界偵測應用</a:t>
            </a:r>
            <a:endParaRPr lang="en-US" altLang="zh-TW" dirty="0"/>
          </a:p>
          <a:p>
            <a:r>
              <a:rPr lang="en-US" altLang="zh-TW" dirty="0"/>
              <a:t>8.7 </a:t>
            </a:r>
            <a:r>
              <a:rPr lang="zh-TW" dirty="0"/>
              <a:t>討論使用貝式法去決定觀測的梯度強度統計</a:t>
            </a:r>
          </a:p>
          <a:p>
            <a:r>
              <a:rPr lang="en-US" altLang="zh-TW" dirty="0"/>
              <a:t>8.8</a:t>
            </a:r>
            <a:r>
              <a:rPr lang="zh-TW" dirty="0"/>
              <a:t>討論</a:t>
            </a:r>
            <a:r>
              <a:rPr lang="en-US" altLang="zh-TW" dirty="0"/>
              <a:t>zero</a:t>
            </a:r>
            <a:r>
              <a:rPr lang="zh-TW" dirty="0"/>
              <a:t> </a:t>
            </a:r>
            <a:r>
              <a:rPr lang="en-US" altLang="zh-TW" dirty="0"/>
              <a:t>crossing</a:t>
            </a:r>
            <a:r>
              <a:rPr lang="zh-TW" dirty="0"/>
              <a:t> 在二階導數的邊界偵測</a:t>
            </a:r>
            <a:endParaRPr lang="en-US" altLang="zh-TW" dirty="0"/>
          </a:p>
          <a:p>
            <a:r>
              <a:rPr lang="en-US" altLang="zh-TW" dirty="0"/>
              <a:t>8.9</a:t>
            </a:r>
            <a:r>
              <a:rPr lang="zh-TW" dirty="0"/>
              <a:t>討論</a:t>
            </a:r>
            <a:r>
              <a:rPr lang="zh-CN" altLang="en-US" dirty="0"/>
              <a:t>集成</a:t>
            </a:r>
            <a:r>
              <a:rPr lang="zh-TW" dirty="0"/>
              <a:t>方向導數梯度</a:t>
            </a:r>
            <a:endParaRPr lang="en-US" altLang="zh-TW" dirty="0"/>
          </a:p>
          <a:p>
            <a:r>
              <a:rPr lang="en-US" altLang="zh-TW" dirty="0"/>
              <a:t>8.10 </a:t>
            </a:r>
            <a:r>
              <a:rPr lang="zh-TW" dirty="0"/>
              <a:t>討論小平面方法去做</a:t>
            </a:r>
            <a:r>
              <a:rPr lang="en-US" altLang="zh-TW" dirty="0"/>
              <a:t>corner detection</a:t>
            </a:r>
            <a:r>
              <a:rPr lang="zh-TW" altLang="en-US" dirty="0"/>
              <a:t>邊角偵測</a:t>
            </a:r>
            <a:endParaRPr lang="en-US" altLang="zh-TW" dirty="0"/>
          </a:p>
          <a:p>
            <a:r>
              <a:rPr lang="en-US" altLang="zh-TW" dirty="0"/>
              <a:t>8.11</a:t>
            </a:r>
            <a:r>
              <a:rPr lang="zh-TW" dirty="0"/>
              <a:t>討論了使用小平面的方法來計算高階</a:t>
            </a:r>
            <a:r>
              <a:rPr lang="zh-TW" altLang="en-US" dirty="0"/>
              <a:t>等向性</a:t>
            </a:r>
            <a:r>
              <a:rPr lang="en-US" altLang="zh-TW" dirty="0"/>
              <a:t>(</a:t>
            </a:r>
            <a:r>
              <a:rPr lang="zh-TW" altLang="en-US" dirty="0"/>
              <a:t>各向同性</a:t>
            </a:r>
            <a:r>
              <a:rPr lang="en-US" altLang="zh-TW" dirty="0"/>
              <a:t>)</a:t>
            </a:r>
            <a:endParaRPr lang="zh-TW" dirty="0"/>
          </a:p>
          <a:p>
            <a:r>
              <a:rPr lang="en-US" altLang="zh-TW" dirty="0"/>
              <a:t>8.12</a:t>
            </a:r>
            <a:r>
              <a:rPr lang="zh-TW" dirty="0"/>
              <a:t>討論</a:t>
            </a:r>
            <a:r>
              <a:rPr lang="zh-CN" altLang="en-US" dirty="0"/>
              <a:t>山脊</a:t>
            </a:r>
            <a:r>
              <a:rPr lang="zh-TW" dirty="0"/>
              <a:t>和溝壑</a:t>
            </a:r>
            <a:endParaRPr lang="en-US" altLang="zh-TW" dirty="0"/>
          </a:p>
          <a:p>
            <a:r>
              <a:rPr lang="en-US" altLang="zh-TW" dirty="0"/>
              <a:t>8.13</a:t>
            </a:r>
            <a:r>
              <a:rPr lang="zh-TW" dirty="0"/>
              <a:t>提出了每個像素的各種地形類別的標籤轉化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0878709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 dirty="0">
                <a:cs typeface="Arial"/>
              </a:rPr>
              <a:t>以此類推</a:t>
            </a:r>
            <a:endParaRPr lang="en-US" altLang="zh-TW" dirty="0">
              <a:cs typeface="Arial"/>
            </a:endParaRPr>
          </a:p>
          <a:p>
            <a:pPr>
              <a:defRPr/>
            </a:pPr>
            <a:r>
              <a:rPr lang="zh-TW" altLang="en-US" dirty="0">
                <a:cs typeface="Arial"/>
              </a:rPr>
              <a:t>請大家記好現在的推理邏輯 我們等等在算的時候會用到</a:t>
            </a:r>
            <a:endParaRPr lang="zh-CN" altLang="en-US" dirty="0"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965847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接下來我們要做擬合</a:t>
                </a:r>
                <a:endParaRPr kumimoji="1"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我們用的是最小平方法</a:t>
                </a:r>
                <a:endParaRPr kumimoji="1"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左邊的圖是我們利用</a:t>
                </a:r>
                <a:r>
                  <a:rPr kumimoji="1" lang="en-US" altLang="zh-TW" dirty="0"/>
                  <a:t>linear</a:t>
                </a:r>
                <a:r>
                  <a:rPr kumimoji="1" lang="zh-TW" altLang="en-US" dirty="0"/>
                  <a:t> </a:t>
                </a:r>
                <a:r>
                  <a:rPr kumimoji="1" lang="en-US" altLang="zh-TW" dirty="0"/>
                  <a:t>regression</a:t>
                </a:r>
                <a:r>
                  <a:rPr kumimoji="1" lang="zh-TW" altLang="en-US" dirty="0"/>
                  <a:t>，也就是線性回歸來做</a:t>
                </a:r>
                <a:endParaRPr kumimoji="1"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我們觀察到四個點，想要找到最接近、符合這四個點的方程式</a:t>
                </a:r>
                <a:endParaRPr kumimoji="1"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前面有提到說觀測值是帶有雜訊的離散取樣，這邊紅點到藍線的誤差，也就是綠色的部分，就是所謂的雜訊</a:t>
                </a:r>
                <a:endParaRPr kumimoji="1"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右邊就是我們實際去試著擬合一條二次曲線</a:t>
                </a:r>
                <a:endParaRPr kumimoji="1"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那所以怎麼求呢？</a:t>
                </a:r>
                <a:endParaRPr kumimoji="1"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TW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  <m:r>
                      <m:rPr>
                        <m:sty m:val="p"/>
                      </m:rPr>
                      <a:rPr lang="en-US" altLang="zh-TW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acc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zh-TW" altLang="en-US" dirty="0"/>
                  <a:t>為預測的小平面模型方程式，帶有三個參數，我們把它扣掉</a:t>
                </a:r>
                <a14:m>
                  <m:oMath xmlns:m="http://schemas.openxmlformats.org/officeDocument/2006/math">
                    <m:r>
                      <a:rPr kumimoji="1" lang="zh-TW" altLang="en-US" b="0" i="1" dirty="0" smtClean="0">
                        <a:latin typeface="Cambria Math" panose="02040503050406030204" pitchFamily="18" charset="0"/>
                      </a:rPr>
                      <m:t>觀測值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kumimoji="1" lang="zh-TW" altLang="en-US" dirty="0"/>
                  <a:t>，就會是誤差</a:t>
                </a:r>
                <a:r>
                  <a:rPr kumimoji="1" lang="en-US" altLang="zh-TW" dirty="0"/>
                  <a:t>error</a:t>
                </a:r>
                <a:r>
                  <a:rPr kumimoji="1" lang="zh-TW" altLang="en-US" dirty="0"/>
                  <a:t>，</a:t>
                </a:r>
                <a:r>
                  <a:rPr kumimoji="1" lang="en-US" altLang="zh-TW" dirty="0"/>
                  <a:t>m</a:t>
                </a:r>
                <a:r>
                  <a:rPr kumimoji="1" lang="zh-TW" altLang="en-US" dirty="0"/>
                  <a:t>的範圍是從</a:t>
                </a:r>
                <a:r>
                  <a:rPr kumimoji="1" lang="en-US" altLang="zh-TW" dirty="0"/>
                  <a:t>-k</a:t>
                </a:r>
                <a:r>
                  <a:rPr kumimoji="1" lang="zh-TW" altLang="en-US" dirty="0"/>
                  <a:t>到</a:t>
                </a:r>
                <a:r>
                  <a:rPr kumimoji="1" lang="en-US" altLang="zh-TW" dirty="0"/>
                  <a:t>k</a:t>
                </a: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我們希望誤差的平方達到最小。</a:t>
                </a:r>
                <a:endParaRPr kumimoji="1"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*</a:t>
                </a:r>
                <a:r>
                  <a:rPr kumimoji="1" lang="en-US" altLang="zh-TW" dirty="0"/>
                  <a:t>/</a:t>
                </a:r>
                <a:r>
                  <a:rPr kumimoji="1" lang="zh-TW" altLang="en-US" dirty="0"/>
                  <a:t>計算誤差最小的平方和的算式</a:t>
                </a:r>
              </a:p>
              <a:p>
                <a:r>
                  <a:rPr kumimoji="1" lang="zh-TW" altLang="en-US" dirty="0"/>
                  <a:t>一般式可以表示為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TW" altLang="en-US" i="0" smtClean="0">
                            <a:latin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  <m:sup>
                        <m:r>
                          <a:rPr lang="en-US" altLang="zh-TW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3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altLang="zh-TW" b="0" i="0" smtClean="0"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sup>
                      <m:e>
                        <m:sSup>
                          <m:sSup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acc>
                              <m:accPr>
                                <m:chr m:val="̂"/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b="0" i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</m:acc>
                            <m:sSup>
                              <m:sSupPr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b="0" i="0" smtClean="0">
                                    <a:latin typeface="Cambria Math" panose="02040503050406030204" pitchFamily="18" charset="0"/>
                                  </a:rPr>
                                  <m:t>m</m:t>
                                </m:r>
                              </m:e>
                              <m:sup>
                                <m:r>
                                  <a:rPr lang="en-US" altLang="zh-TW" b="0" i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acc>
                              <m:accPr>
                                <m:chr m:val="̂"/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b="0" i="0" smtClean="0">
                                    <a:latin typeface="Cambria Math" panose="02040503050406030204" pitchFamily="18" charset="0"/>
                                  </a:rPr>
                                  <m:t>b</m:t>
                                </m:r>
                              </m:e>
                            </m:acc>
                            <m:r>
                              <m:rPr>
                                <m:sty m:val="p"/>
                              </m:rP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  <m: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acc>
                              <m:accPr>
                                <m:chr m:val="̂"/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b="0" i="0" smtClean="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e>
                            </m:acc>
                            <m: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sSub>
                              <m:sSubPr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kumimoji="1" lang="en-US" altLang="zh-TW" dirty="0"/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TW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  <m:r>
                      <m:rPr>
                        <m:sty m:val="p"/>
                      </m:rPr>
                      <a:rPr lang="en-US" altLang="zh-TW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acc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zh-TW" altLang="en-US" dirty="0"/>
                  <a:t>為預測式子，會使</a:t>
                </a:r>
                <a:endParaRPr kumimoji="1" lang="en-US" altLang="zh-TW" dirty="0"/>
              </a:p>
              <a:p>
                <a:r>
                  <a:rPr kumimoji="1" lang="zh-TW" altLang="en-US" dirty="0"/>
                  <a:t>最小平方法求得的數據與實際數據之間誤差的平方和為最小</a:t>
                </a:r>
              </a:p>
              <a:p>
                <a:r>
                  <a:rPr kumimoji="1" lang="zh-TW" altLang="en-US" dirty="0"/>
                  <a:t>我們擬合出來的數學式和觀測值的誤差的平方和就是這個式子</a:t>
                </a:r>
              </a:p>
              <a:p>
                <a:r>
                  <a:rPr kumimoji="1" lang="zh-TW" altLang="en-US" dirty="0"/>
                  <a:t>我們的觀測值一共有大</a:t>
                </a:r>
                <a:r>
                  <a:rPr kumimoji="1" lang="en-US" altLang="zh-TW" dirty="0"/>
                  <a:t>N</a:t>
                </a:r>
                <a:r>
                  <a:rPr kumimoji="1" lang="zh-TW" altLang="en-US" dirty="0"/>
                  <a:t>個，每次取</a:t>
                </a:r>
                <a:r>
                  <a:rPr kumimoji="1" lang="en-US" altLang="zh-TW" dirty="0"/>
                  <a:t>2k+1</a:t>
                </a:r>
                <a:r>
                  <a:rPr kumimoji="1" lang="zh-TW" altLang="en-US" dirty="0"/>
                  <a:t>個點，假設可以取小</a:t>
                </a:r>
                <a:r>
                  <a:rPr kumimoji="1" lang="en-US" altLang="zh-TW" dirty="0"/>
                  <a:t>n</a:t>
                </a:r>
                <a:r>
                  <a:rPr kumimoji="1" lang="zh-TW" altLang="en-US" dirty="0"/>
                  <a:t>組</a:t>
                </a:r>
              </a:p>
              <a:p>
                <a:r>
                  <a:rPr kumimoji="1" lang="zh-TW" altLang="en-US" dirty="0"/>
                  <a:t>最小平方法要求我們求出來的</a:t>
                </a:r>
                <a:r>
                  <a:rPr kumimoji="1" lang="en-US" altLang="zh-TW" dirty="0"/>
                  <a:t>a-hat, b-hat, c-hat</a:t>
                </a:r>
                <a:r>
                  <a:rPr kumimoji="1" lang="zh-TW" altLang="en-US" dirty="0"/>
                  <a:t>使得這個誤差的平方和最小</a:t>
                </a:r>
                <a:r>
                  <a:rPr kumimoji="1" lang="en-US" altLang="zh-TW" dirty="0"/>
                  <a:t>/</a:t>
                </a:r>
                <a:r>
                  <a:rPr kumimoji="1" lang="zh-TW" altLang="en-US" dirty="0"/>
                  <a:t>*</a:t>
                </a:r>
                <a:endParaRPr kumimoji="1"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對</a:t>
                </a:r>
                <a:r>
                  <a:rPr kumimoji="1" lang="en-US" altLang="zh-TW" dirty="0" smtClean="0"/>
                  <a:t>2K+1 </a:t>
                </a:r>
                <a:r>
                  <a:rPr kumimoji="1" lang="zh-TW" altLang="en-US" dirty="0" smtClean="0"/>
                  <a:t>組其中的第 </a:t>
                </a:r>
                <a:r>
                  <a:rPr kumimoji="1" lang="en-US" altLang="zh-TW" dirty="0" smtClean="0"/>
                  <a:t>n </a:t>
                </a:r>
                <a:r>
                  <a:rPr kumimoji="1" lang="zh-TW" altLang="en-US" dirty="0" smtClean="0"/>
                  <a:t>組的</a:t>
                </a:r>
                <a:r>
                  <a:rPr kumimoji="1" lang="zh-TW" altLang="en-US" dirty="0" smtClean="0"/>
                  <a:t>平方擬</a:t>
                </a:r>
                <a:r>
                  <a:rPr kumimoji="1" lang="zh-TW" altLang="en-US" dirty="0" smtClean="0"/>
                  <a:t>和 Ｅ</a:t>
                </a:r>
                <a:r>
                  <a:rPr kumimoji="1" lang="en-US" altLang="zh-TW" dirty="0" smtClean="0"/>
                  <a:t>^2 </a:t>
                </a:r>
                <a:r>
                  <a:rPr kumimoji="1" lang="zh-TW" altLang="en-US" dirty="0" smtClean="0"/>
                  <a:t>誤差</a:t>
                </a:r>
                <a:r>
                  <a:rPr kumimoji="1" lang="zh-TW" altLang="en-US" dirty="0" smtClean="0"/>
                  <a:t>，可以表示為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ε</a:t>
                </a:r>
                <a:r>
                  <a:rPr lang="en-US" altLang="zh-TW" i="0" smtClean="0">
                    <a:latin typeface="Cambria Math" charset="0"/>
                  </a:rPr>
                  <a:t>_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n</a:t>
                </a:r>
                <a:r>
                  <a:rPr lang="en-US" altLang="zh-TW" b="0" i="0" smtClean="0">
                    <a:latin typeface="Cambria Math" charset="0"/>
                  </a:rPr>
                  <a:t>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2= </a:t>
                </a:r>
                <a:r>
                  <a:rPr lang="en-US" altLang="zh-TW" b="0" i="0" smtClean="0">
                    <a:latin typeface="Cambria Math" charset="0"/>
                  </a:rPr>
                  <a:t>∑_(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m=−k</a:t>
                </a:r>
                <a:r>
                  <a:rPr lang="en-US" altLang="zh-TW" b="0" i="0" smtClean="0">
                    <a:latin typeface="Cambria Math" charset="0"/>
                  </a:rPr>
                  <a:t>)^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k</a:t>
                </a:r>
                <a:r>
                  <a:rPr lang="en-US" altLang="zh-TW" b="0" i="0" smtClean="0">
                    <a:latin typeface="Cambria Math" charset="0"/>
                  </a:rPr>
                  <a:t>▒〖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(c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</a:t>
                </a:r>
                <a:r>
                  <a:rPr lang="en-US" altLang="zh-TW" b="0" i="0" smtClean="0">
                    <a:latin typeface="Cambria Math" charset="0"/>
                  </a:rPr>
                  <a:t>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2+b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m+a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  −𝑓</a:t>
                </a:r>
                <a:r>
                  <a:rPr lang="en-US" altLang="zh-TW" b="0" i="0" smtClean="0">
                    <a:latin typeface="Cambria Math" charset="0"/>
                  </a:rPr>
                  <a:t>_(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𝑛+𝑚</a:t>
                </a:r>
                <a:r>
                  <a:rPr lang="en-US" altLang="zh-TW" b="0" i="0" smtClean="0">
                    <a:latin typeface="Cambria Math" charset="0"/>
                  </a:rPr>
                  <a:t>)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)</a:t>
                </a:r>
                <a:r>
                  <a:rPr lang="en-US" altLang="zh-TW" b="0" i="0" smtClean="0">
                    <a:latin typeface="Cambria Math" charset="0"/>
                  </a:rPr>
                  <a:t>〗^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</a:t>
                </a:r>
                <a:r>
                  <a:rPr lang="en-US" altLang="zh-TW" b="0" i="0" smtClean="0">
                    <a:latin typeface="Cambria Math" charset="0"/>
                  </a:rPr>
                  <a:t> 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20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524423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舉例</a:t>
                </a:r>
                <a:endParaRPr kumimoji="1"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剛剛前面有請大家把座標點的邏輯搞清楚，這邊我們就要用到了</a:t>
                </a:r>
                <a:endParaRPr kumimoji="1"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我們把</a:t>
                </a:r>
                <a:r>
                  <a:rPr kumimoji="1" lang="en-US" altLang="zh-TW" dirty="0"/>
                  <a:t>(-1,3)</a:t>
                </a:r>
                <a:r>
                  <a:rPr kumimoji="1" lang="zh-TW" altLang="en-US" dirty="0"/>
                  <a:t>也就是</a:t>
                </a:r>
                <a:r>
                  <a:rPr kumimoji="1" lang="en-US" altLang="zh-TW" dirty="0"/>
                  <a:t>m=-1</a:t>
                </a:r>
                <a:r>
                  <a:rPr kumimoji="1" lang="zh-TW" altLang="en-US" dirty="0"/>
                  <a:t>時的觀測值</a:t>
                </a:r>
                <a:r>
                  <a:rPr kumimoji="1" lang="en-US" altLang="zh-TW" dirty="0"/>
                  <a:t>3</a:t>
                </a:r>
                <a:r>
                  <a:rPr kumimoji="1" lang="zh-TW" altLang="en-US" dirty="0"/>
                  <a:t>代入剛剛的最小平方法公式，</a:t>
                </a:r>
                <a:endParaRPr kumimoji="1" lang="en-US" altLang="zh-TW" dirty="0"/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把</a:t>
                </a:r>
                <a:r>
                  <a:rPr kumimoji="1" lang="en-US" altLang="zh-TW" dirty="0"/>
                  <a:t>(0,4)</a:t>
                </a:r>
                <a:r>
                  <a:rPr kumimoji="1" lang="zh-TW" altLang="en-US" dirty="0"/>
                  <a:t>也就是</a:t>
                </a:r>
                <a:r>
                  <a:rPr kumimoji="1" lang="en-US" altLang="zh-TW" dirty="0"/>
                  <a:t>m=0</a:t>
                </a:r>
                <a:r>
                  <a:rPr kumimoji="1" lang="zh-TW" altLang="en-US" dirty="0"/>
                  <a:t>時的觀測值</a:t>
                </a:r>
                <a:r>
                  <a:rPr kumimoji="1" lang="en-US" altLang="zh-TW" dirty="0"/>
                  <a:t>4</a:t>
                </a:r>
                <a:r>
                  <a:rPr kumimoji="1" lang="zh-TW" altLang="en-US" dirty="0"/>
                  <a:t>代入剛剛的最小平方法公式，</a:t>
                </a:r>
                <a:endParaRPr kumimoji="1" lang="en-US" altLang="zh-TW" dirty="0"/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TW" dirty="0"/>
                  <a:t>(1,5)</a:t>
                </a:r>
                <a:r>
                  <a:rPr kumimoji="1" lang="zh-TW" altLang="en-US" dirty="0"/>
                  <a:t>也就是</a:t>
                </a:r>
                <a:r>
                  <a:rPr kumimoji="1" lang="en-US" altLang="zh-TW" dirty="0"/>
                  <a:t>m=1</a:t>
                </a:r>
                <a:r>
                  <a:rPr kumimoji="1" lang="zh-TW" altLang="en-US" dirty="0"/>
                  <a:t>時的觀測值</a:t>
                </a:r>
                <a:r>
                  <a:rPr kumimoji="1" lang="en-US" altLang="zh-TW" dirty="0"/>
                  <a:t>5</a:t>
                </a:r>
                <a:r>
                  <a:rPr kumimoji="1" lang="zh-TW" altLang="en-US" dirty="0"/>
                  <a:t>代入剛剛的最小平方法公式，</a:t>
                </a:r>
                <a:endParaRPr kumimoji="1" lang="en-US" altLang="zh-TW" dirty="0"/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然後我們把這些式子加起來</a:t>
                </a:r>
                <a:endParaRPr kumimoji="1" lang="en-US" altLang="zh-TW" dirty="0"/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TW" dirty="0"/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下面是</a:t>
                </a:r>
                <a:r>
                  <a:rPr kumimoji="1" lang="en-US" altLang="zh-TW" dirty="0"/>
                  <a:t>n=3</a:t>
                </a:r>
                <a:r>
                  <a:rPr kumimoji="1" lang="zh-TW" altLang="en-US" dirty="0"/>
                  <a:t>的時候，所以中心點是</a:t>
                </a:r>
                <a:r>
                  <a:rPr kumimoji="1" lang="en-US" altLang="zh-TW" dirty="0"/>
                  <a:t>(0,5)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用同樣的方法來做運算</a:t>
                </a:r>
                <a:endParaRPr kumimoji="1" lang="en-US" altLang="zh-TW" dirty="0"/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對</a:t>
                </a:r>
                <a:r>
                  <a:rPr kumimoji="1" lang="en-US" altLang="zh-TW" dirty="0" smtClean="0"/>
                  <a:t>2K+1 </a:t>
                </a:r>
                <a:r>
                  <a:rPr kumimoji="1" lang="zh-TW" altLang="en-US" dirty="0" smtClean="0"/>
                  <a:t>組其中的第 </a:t>
                </a:r>
                <a:r>
                  <a:rPr kumimoji="1" lang="en-US" altLang="zh-TW" dirty="0" smtClean="0"/>
                  <a:t>n </a:t>
                </a:r>
                <a:r>
                  <a:rPr kumimoji="1" lang="zh-TW" altLang="en-US" dirty="0" smtClean="0"/>
                  <a:t>組的</a:t>
                </a:r>
                <a:r>
                  <a:rPr kumimoji="1" lang="zh-TW" altLang="en-US" dirty="0" smtClean="0"/>
                  <a:t>平方擬</a:t>
                </a:r>
                <a:r>
                  <a:rPr kumimoji="1" lang="zh-TW" altLang="en-US" dirty="0" smtClean="0"/>
                  <a:t>和 Ｅ</a:t>
                </a:r>
                <a:r>
                  <a:rPr kumimoji="1" lang="en-US" altLang="zh-TW" dirty="0" smtClean="0"/>
                  <a:t>^2 </a:t>
                </a:r>
                <a:r>
                  <a:rPr kumimoji="1" lang="zh-TW" altLang="en-US" dirty="0" smtClean="0"/>
                  <a:t>誤差</a:t>
                </a:r>
                <a:r>
                  <a:rPr kumimoji="1" lang="zh-TW" altLang="en-US" dirty="0" smtClean="0"/>
                  <a:t>，可以表示為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ε</a:t>
                </a:r>
                <a:r>
                  <a:rPr lang="en-US" altLang="zh-TW" i="0" smtClean="0">
                    <a:latin typeface="Cambria Math" charset="0"/>
                  </a:rPr>
                  <a:t>_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n</a:t>
                </a:r>
                <a:r>
                  <a:rPr lang="en-US" altLang="zh-TW" b="0" i="0" smtClean="0">
                    <a:latin typeface="Cambria Math" charset="0"/>
                  </a:rPr>
                  <a:t>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2= </a:t>
                </a:r>
                <a:r>
                  <a:rPr lang="en-US" altLang="zh-TW" b="0" i="0" smtClean="0">
                    <a:latin typeface="Cambria Math" charset="0"/>
                  </a:rPr>
                  <a:t>∑_(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m=−k</a:t>
                </a:r>
                <a:r>
                  <a:rPr lang="en-US" altLang="zh-TW" b="0" i="0" smtClean="0">
                    <a:latin typeface="Cambria Math" charset="0"/>
                  </a:rPr>
                  <a:t>)^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k</a:t>
                </a:r>
                <a:r>
                  <a:rPr lang="en-US" altLang="zh-TW" b="0" i="0" smtClean="0">
                    <a:latin typeface="Cambria Math" charset="0"/>
                  </a:rPr>
                  <a:t>▒〖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(c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</a:t>
                </a:r>
                <a:r>
                  <a:rPr lang="en-US" altLang="zh-TW" b="0" i="0" smtClean="0">
                    <a:latin typeface="Cambria Math" charset="0"/>
                  </a:rPr>
                  <a:t>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2+b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m+a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  −𝑓</a:t>
                </a:r>
                <a:r>
                  <a:rPr lang="en-US" altLang="zh-TW" b="0" i="0" smtClean="0">
                    <a:latin typeface="Cambria Math" charset="0"/>
                  </a:rPr>
                  <a:t>_(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𝑛+𝑚</a:t>
                </a:r>
                <a:r>
                  <a:rPr lang="en-US" altLang="zh-TW" b="0" i="0" smtClean="0">
                    <a:latin typeface="Cambria Math" charset="0"/>
                  </a:rPr>
                  <a:t>)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)</a:t>
                </a:r>
                <a:r>
                  <a:rPr lang="en-US" altLang="zh-TW" b="0" i="0" smtClean="0">
                    <a:latin typeface="Cambria Math" charset="0"/>
                  </a:rPr>
                  <a:t>〗^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</a:t>
                </a:r>
                <a:r>
                  <a:rPr lang="en-US" altLang="zh-TW" b="0" i="0" smtClean="0">
                    <a:latin typeface="Cambria Math" charset="0"/>
                  </a:rPr>
                  <a:t> 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21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068261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/>
                  <a:t>我們希望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TW" altLang="en-US">
                            <a:latin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  <m:sup>
                        <m:r>
                          <a:rPr lang="en-US" altLang="zh-TW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kumimoji="1" lang="zh-TW" altLang="en-US" dirty="0"/>
                  <a:t>最小，可以把式子寫成這樣的形式</a:t>
                </a:r>
                <a:endParaRPr kumimoji="1" lang="en-US" altLang="zh-TW" dirty="0"/>
              </a:p>
              <a:p>
                <a:r>
                  <a:rPr kumimoji="1" lang="zh-TW" altLang="en-US" dirty="0"/>
                  <a:t>然後分別對</a:t>
                </a:r>
                <a:r>
                  <a:rPr kumimoji="1" lang="en-US" altLang="zh-TW" dirty="0"/>
                  <a:t>a-hat b-hat c-hat</a:t>
                </a:r>
                <a:r>
                  <a:rPr kumimoji="1" lang="zh-TW" altLang="en-US" dirty="0"/>
                  <a:t>做偏微分</a:t>
                </a:r>
                <a:endParaRPr kumimoji="1" lang="en-US" altLang="zh-TW" dirty="0"/>
              </a:p>
              <a:p>
                <a:endParaRPr kumimoji="1" lang="en-US" altLang="zh-TW" dirty="0"/>
              </a:p>
              <a:p>
                <a:endParaRPr kumimoji="1" lang="en-US" altLang="zh-TW" dirty="0"/>
              </a:p>
              <a:p>
                <a:endParaRPr kumimoji="1" lang="en-US" altLang="zh-TW" dirty="0"/>
              </a:p>
              <a:p>
                <a:endParaRPr kumimoji="1" lang="en-US" altLang="zh-TW" dirty="0"/>
              </a:p>
              <a:p>
                <a:r>
                  <a:rPr kumimoji="1" lang="en-US" altLang="zh-TW" dirty="0"/>
                  <a:t>/</a:t>
                </a:r>
                <a:r>
                  <a:rPr kumimoji="1" lang="zh-TW" altLang="en-US" dirty="0"/>
                  <a:t>*</a:t>
                </a:r>
                <a:r>
                  <a:rPr kumimoji="1" lang="zh-TW" altLang="en-US" baseline="0" dirty="0"/>
                  <a:t> </a:t>
                </a:r>
                <a:r>
                  <a:rPr kumimoji="1" lang="zh-TW" altLang="en-US" dirty="0"/>
                  <a:t>用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TW" altLang="en-US">
                            <a:latin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  <m:sup>
                        <m:r>
                          <a:rPr lang="en-US" altLang="zh-TW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kumimoji="1" lang="zh-TW" altLang="en-US" dirty="0"/>
                  <a:t>的相對於自由參數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120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acc>
                  </m:oMath>
                </a14:m>
                <a:r>
                  <a:rPr lang="en-US" altLang="zh-TW" sz="1200" dirty="0"/>
                  <a:t> 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120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altLang="zh-TW" sz="12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120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</m:oMath>
                </a14:m>
                <a:r>
                  <a:rPr kumimoji="1" lang="zh-TW" altLang="en-US" dirty="0"/>
                  <a:t>偏導數如下矩陣表示</a:t>
                </a:r>
              </a:p>
              <a:p>
                <a:r>
                  <a:rPr kumimoji="1" lang="zh-TW" altLang="en-US" dirty="0"/>
                  <a:t>偏導數為 </a:t>
                </a:r>
                <a:r>
                  <a:rPr kumimoji="1" lang="en-US" altLang="zh-TW" dirty="0"/>
                  <a:t>0</a:t>
                </a:r>
                <a:r>
                  <a:rPr kumimoji="1" lang="zh-TW" altLang="en-US" dirty="0"/>
                  <a:t> 的時候，誤差會最小</a:t>
                </a:r>
              </a:p>
              <a:p>
                <a:r>
                  <a:rPr kumimoji="1" lang="zh-TW" altLang="en-US" dirty="0"/>
                  <a:t>我們對</a:t>
                </a:r>
                <a:r>
                  <a:rPr kumimoji="1" lang="en-US" altLang="zh-TW" dirty="0" err="1"/>
                  <a:t>ahat</a:t>
                </a:r>
                <a:r>
                  <a:rPr kumimoji="1" lang="en-US" altLang="zh-TW" dirty="0"/>
                  <a:t> </a:t>
                </a:r>
                <a:r>
                  <a:rPr kumimoji="1" lang="en-US" altLang="zh-TW" dirty="0" err="1"/>
                  <a:t>bhat</a:t>
                </a:r>
                <a:r>
                  <a:rPr kumimoji="1" lang="en-US" altLang="zh-TW" dirty="0"/>
                  <a:t> chat </a:t>
                </a:r>
                <a:r>
                  <a:rPr kumimoji="1" lang="zh-TW" altLang="en-US" dirty="0"/>
                  <a:t>求偏導數</a:t>
                </a:r>
                <a:r>
                  <a:rPr kumimoji="1" lang="en-US" altLang="zh-TW" dirty="0"/>
                  <a:t>(</a:t>
                </a:r>
                <a:r>
                  <a:rPr kumimoji="1" lang="zh-TW" altLang="en-US" dirty="0"/>
                  <a:t>偏微分</a:t>
                </a:r>
                <a:r>
                  <a:rPr kumimoji="1" lang="en-US" altLang="zh-TW" dirty="0"/>
                  <a:t>)</a:t>
                </a:r>
              </a:p>
              <a:p>
                <a:endParaRPr kumimoji="1" lang="en-US" altLang="zh-TW" dirty="0"/>
              </a:p>
              <a:p>
                <a:r>
                  <a:rPr kumimoji="1" lang="en-US" altLang="zh-TW" dirty="0"/>
                  <a:t>(</a:t>
                </a:r>
                <a:r>
                  <a:rPr kumimoji="1" lang="zh-TW" altLang="en-US" dirty="0"/>
                  <a:t>連鎖律</a:t>
                </a:r>
                <a:r>
                  <a:rPr kumimoji="1" lang="en-US" altLang="zh-TW" dirty="0"/>
                  <a:t>:</a:t>
                </a:r>
                <a:r>
                  <a:rPr kumimoji="1" lang="zh-TW" altLang="en-US" dirty="0"/>
                  <a:t> 微分一次 * 本身微分</a:t>
                </a:r>
                <a:r>
                  <a:rPr kumimoji="1" lang="en-US" altLang="zh-TW" dirty="0"/>
                  <a:t>)</a:t>
                </a:r>
                <a:r>
                  <a:rPr kumimoji="1" lang="zh-TW" altLang="en-US" dirty="0"/>
                  <a:t> *</a:t>
                </a:r>
                <a:r>
                  <a:rPr kumimoji="1" lang="en-US" altLang="zh-TW" dirty="0"/>
                  <a:t>/</a:t>
                </a:r>
              </a:p>
              <a:p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用</a:t>
                </a:r>
                <a:r>
                  <a:rPr lang="zh-TW" altLang="en-US" i="0">
                    <a:latin typeface="Cambria Math" panose="02040503050406030204" pitchFamily="18" charset="0"/>
                  </a:rPr>
                  <a:t>ε</a:t>
                </a:r>
                <a:r>
                  <a:rPr lang="en-US" altLang="zh-TW" i="0" smtClean="0">
                    <a:latin typeface="Cambria Math" charset="0"/>
                  </a:rPr>
                  <a:t>_</a:t>
                </a:r>
                <a:r>
                  <a:rPr lang="en-US" altLang="zh-TW" i="0">
                    <a:latin typeface="Cambria Math" panose="02040503050406030204" pitchFamily="18" charset="0"/>
                  </a:rPr>
                  <a:t>n</a:t>
                </a:r>
                <a:r>
                  <a:rPr lang="en-US" altLang="zh-TW" i="0">
                    <a:latin typeface="Cambria Math" charset="0"/>
                  </a:rPr>
                  <a:t>^</a:t>
                </a:r>
                <a:r>
                  <a:rPr lang="en-US" altLang="zh-TW" i="0">
                    <a:latin typeface="Cambria Math" panose="02040503050406030204" pitchFamily="18" charset="0"/>
                  </a:rPr>
                  <a:t>2</a:t>
                </a:r>
                <a:r>
                  <a:rPr kumimoji="1" lang="zh-TW" altLang="en-US" dirty="0" smtClean="0"/>
                  <a:t>的相對於自由參數</a:t>
                </a:r>
                <a:r>
                  <a:rPr kumimoji="1" lang="en-US" altLang="zh-TW" dirty="0" smtClean="0"/>
                  <a:t>a^</a:t>
                </a:r>
                <a:r>
                  <a:rPr kumimoji="1" lang="zh-TW" altLang="en-US" dirty="0" smtClean="0"/>
                  <a:t>，</a:t>
                </a:r>
                <a:r>
                  <a:rPr kumimoji="1" lang="en-US" altLang="zh-TW" dirty="0" smtClean="0"/>
                  <a:t>B^</a:t>
                </a:r>
                <a:r>
                  <a:rPr kumimoji="1" lang="zh-TW" altLang="en-US" dirty="0" smtClean="0"/>
                  <a:t>，</a:t>
                </a:r>
                <a:r>
                  <a:rPr kumimoji="1" lang="en-US" altLang="zh-TW" dirty="0" smtClean="0"/>
                  <a:t>C ^</a:t>
                </a:r>
                <a:r>
                  <a:rPr kumimoji="1" lang="zh-TW" altLang="en-US" dirty="0" smtClean="0"/>
                  <a:t>偏導數</a:t>
                </a:r>
                <a:r>
                  <a:rPr kumimoji="1" lang="zh-TW" altLang="en-US" dirty="0" smtClean="0"/>
                  <a:t>如</a:t>
                </a:r>
                <a:r>
                  <a:rPr kumimoji="1" lang="zh-TW" altLang="en-US" dirty="0" smtClean="0"/>
                  <a:t>下</a:t>
                </a:r>
                <a:r>
                  <a:rPr kumimoji="1" lang="zh-TW" altLang="en-US" dirty="0" smtClean="0"/>
                  <a:t>矩陣表示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22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524673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 dirty="0">
                <a:latin typeface="Arial"/>
                <a:ea typeface="新細明體"/>
                <a:cs typeface="Arial"/>
              </a:rPr>
              <a:t>微積分的問題可以參考這個網站</a:t>
            </a:r>
            <a:endParaRPr lang="en-US" altLang="zh-TW" dirty="0">
              <a:latin typeface="Arial"/>
              <a:ea typeface="新細明體"/>
              <a:cs typeface="Arial"/>
            </a:endParaRPr>
          </a:p>
          <a:p>
            <a:pPr>
              <a:defRPr/>
            </a:pPr>
            <a:r>
              <a:rPr lang="zh-TW" altLang="en-US" dirty="0">
                <a:latin typeface="Arial"/>
                <a:ea typeface="新細明體"/>
                <a:cs typeface="Arial"/>
              </a:rPr>
              <a:t>一些簡單的計算可以直接得到答案</a:t>
            </a:r>
            <a:endParaRPr lang="en-US" altLang="zh-TW" dirty="0">
              <a:latin typeface="Arial"/>
              <a:ea typeface="新細明體"/>
              <a:cs typeface="Arial"/>
            </a:endParaRPr>
          </a:p>
          <a:p>
            <a:pPr>
              <a:defRPr/>
            </a:pPr>
            <a:r>
              <a:rPr lang="en-US" dirty="0" err="1">
                <a:latin typeface="Arial"/>
                <a:ea typeface="新細明體"/>
                <a:cs typeface="Arial"/>
              </a:rPr>
              <a:t>當然我們考試的時候不會要你做偏微</a:t>
            </a:r>
            <a:endParaRPr lang="en-US" dirty="0">
              <a:latin typeface="Arial"/>
              <a:ea typeface="新細明體"/>
              <a:cs typeface="Arial"/>
            </a:endParaRPr>
          </a:p>
          <a:p>
            <a:pPr>
              <a:defRPr/>
            </a:pPr>
            <a:r>
              <a:rPr lang="en-US" dirty="0" err="1">
                <a:latin typeface="Arial"/>
                <a:ea typeface="新細明體"/>
                <a:cs typeface="Arial"/>
              </a:rPr>
              <a:t>這點請大家放心</a:t>
            </a:r>
            <a:endParaRPr lang="en-US" dirty="0"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23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385765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/>
                  <a:t>我們再回來看這個式子</a:t>
                </a:r>
                <a:endParaRPr kumimoji="1" lang="en-US" altLang="zh-TW" dirty="0"/>
              </a:p>
              <a:p>
                <a:endParaRPr kumimoji="1" lang="en-US" altLang="zh-CN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假設</a:t>
                </a:r>
                <a:r>
                  <a:rPr kumimoji="1" lang="en-US" altLang="zh-TW" dirty="0" smtClean="0"/>
                  <a:t>K = 1</a:t>
                </a:r>
                <a:r>
                  <a:rPr kumimoji="1" lang="zh-TW" altLang="en-US" dirty="0" smtClean="0"/>
                  <a:t>，這些偏導數設置為零假設</a:t>
                </a:r>
                <a:r>
                  <a:rPr kumimoji="1" lang="en-US" altLang="zh-TW" dirty="0" smtClean="0"/>
                  <a:t>K = 1</a:t>
                </a:r>
                <a:r>
                  <a:rPr kumimoji="1" lang="zh-TW" altLang="en-US" dirty="0" smtClean="0"/>
                  <a:t>，並簡化收率矩陣</a:t>
                </a:r>
                <a:r>
                  <a:rPr kumimoji="1" lang="zh-TW" altLang="en-US" dirty="0" smtClean="0"/>
                  <a:t>方程</a:t>
                </a:r>
                <a:r>
                  <a:rPr kumimoji="1" lang="zh-TW" altLang="en-US" dirty="0" smtClean="0"/>
                  <a:t>。求得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a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 ,</a:t>
                </a:r>
                <a:r>
                  <a:rPr lang="en-US" altLang="zh-TW" sz="1200" dirty="0"/>
                  <a:t> 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b</a:t>
                </a:r>
                <a:r>
                  <a:rPr lang="en-US" altLang="zh-TW" sz="1200" i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</a:t>
                </a:r>
                <a:r>
                  <a:rPr lang="en-US" altLang="zh-TW" sz="1200" dirty="0"/>
                  <a:t> 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c</a:t>
                </a:r>
                <a:r>
                  <a:rPr lang="en-US" altLang="zh-TW" sz="1200" i="0">
                    <a:latin typeface="Cambria Math" charset="0"/>
                  </a:rPr>
                  <a:t> ̂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309382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/>
                  <a:t>假設</a:t>
                </a:r>
                <a:r>
                  <a:rPr kumimoji="1" lang="en-US" altLang="zh-TW" dirty="0"/>
                  <a:t>k=1</a:t>
                </a:r>
                <a:r>
                  <a:rPr kumimoji="1" lang="zh-TW" altLang="en-US" dirty="0"/>
                  <a:t>，</a:t>
                </a:r>
                <a:r>
                  <a:rPr kumimoji="1" lang="en-US" altLang="zh-TW" dirty="0"/>
                  <a:t>(</a:t>
                </a:r>
                <a:r>
                  <a:rPr kumimoji="1" lang="zh-TW" altLang="en-US" dirty="0"/>
                  <a:t>只取三個點</a:t>
                </a:r>
                <a:r>
                  <a:rPr kumimoji="1" lang="en-US" altLang="zh-TW" dirty="0"/>
                  <a:t>)</a:t>
                </a:r>
              </a:p>
              <a:p>
                <a:r>
                  <a:rPr kumimoji="1" lang="en-US" altLang="zh-TW" dirty="0"/>
                  <a:t>M = -1, M = 0, M = 1 </a:t>
                </a:r>
                <a:r>
                  <a:rPr kumimoji="1" lang="zh-TW" altLang="en-US" dirty="0"/>
                  <a:t>代入解聯立</a:t>
                </a:r>
                <a:endParaRPr kumimoji="1" lang="en-US" altLang="zh-TW" dirty="0"/>
              </a:p>
              <a:p>
                <a:endParaRPr kumimoji="1" lang="en-US" altLang="zh-TW" dirty="0"/>
              </a:p>
              <a:p>
                <a:endParaRPr kumimoji="1" lang="en-US" altLang="zh-CN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假設</a:t>
                </a:r>
                <a:r>
                  <a:rPr kumimoji="1" lang="en-US" altLang="zh-TW" dirty="0" smtClean="0"/>
                  <a:t>K = 1</a:t>
                </a:r>
                <a:r>
                  <a:rPr kumimoji="1" lang="zh-TW" altLang="en-US" dirty="0" smtClean="0"/>
                  <a:t>，這些偏導數設置為零假設</a:t>
                </a:r>
                <a:r>
                  <a:rPr kumimoji="1" lang="en-US" altLang="zh-TW" dirty="0" smtClean="0"/>
                  <a:t>K = 1</a:t>
                </a:r>
                <a:r>
                  <a:rPr kumimoji="1" lang="zh-TW" altLang="en-US" dirty="0" smtClean="0"/>
                  <a:t>，並簡化收率矩陣</a:t>
                </a:r>
                <a:r>
                  <a:rPr kumimoji="1" lang="zh-TW" altLang="en-US" dirty="0" smtClean="0"/>
                  <a:t>方程</a:t>
                </a:r>
                <a:r>
                  <a:rPr kumimoji="1" lang="zh-TW" altLang="en-US" dirty="0" smtClean="0"/>
                  <a:t>。求得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a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 ,</a:t>
                </a:r>
                <a:r>
                  <a:rPr lang="en-US" altLang="zh-TW" sz="1200" dirty="0"/>
                  <a:t> 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b</a:t>
                </a:r>
                <a:r>
                  <a:rPr lang="en-US" altLang="zh-TW" sz="1200" i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</a:t>
                </a:r>
                <a:r>
                  <a:rPr lang="en-US" altLang="zh-TW" sz="1200" dirty="0"/>
                  <a:t> 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c</a:t>
                </a:r>
                <a:r>
                  <a:rPr lang="en-US" altLang="zh-TW" sz="1200" i="0">
                    <a:latin typeface="Cambria Math" charset="0"/>
                  </a:rPr>
                  <a:t> ̂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25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561116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我們移項然後去解聯立方程式之後得到的結果是右邊這樣</a:t>
                </a:r>
                <a:endParaRPr kumimoji="1" lang="en-US" altLang="zh-TW" dirty="0"/>
              </a:p>
              <a:p>
                <a:endParaRPr kumimoji="1" lang="en-US" altLang="zh-TW" dirty="0"/>
              </a:p>
              <a:p>
                <a:endParaRPr kumimoji="1" lang="en-US" altLang="zh-CN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假設</a:t>
                </a:r>
                <a:r>
                  <a:rPr kumimoji="1" lang="en-US" altLang="zh-TW" dirty="0" smtClean="0"/>
                  <a:t>K = 1</a:t>
                </a:r>
                <a:r>
                  <a:rPr kumimoji="1" lang="zh-TW" altLang="en-US" dirty="0" smtClean="0"/>
                  <a:t>，這些偏導數設置為零假設</a:t>
                </a:r>
                <a:r>
                  <a:rPr kumimoji="1" lang="en-US" altLang="zh-TW" dirty="0" smtClean="0"/>
                  <a:t>K = 1</a:t>
                </a:r>
                <a:r>
                  <a:rPr kumimoji="1" lang="zh-TW" altLang="en-US" dirty="0" smtClean="0"/>
                  <a:t>，並簡化收率矩陣</a:t>
                </a:r>
                <a:r>
                  <a:rPr kumimoji="1" lang="zh-TW" altLang="en-US" dirty="0" smtClean="0"/>
                  <a:t>方程</a:t>
                </a:r>
                <a:r>
                  <a:rPr kumimoji="1" lang="zh-TW" altLang="en-US" dirty="0" smtClean="0"/>
                  <a:t>。求得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a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 ,</a:t>
                </a:r>
                <a:r>
                  <a:rPr lang="en-US" altLang="zh-TW" sz="1200" dirty="0"/>
                  <a:t> 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b</a:t>
                </a:r>
                <a:r>
                  <a:rPr lang="en-US" altLang="zh-TW" sz="1200" i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</a:t>
                </a:r>
                <a:r>
                  <a:rPr lang="en-US" altLang="zh-TW" sz="1200" dirty="0"/>
                  <a:t> 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c</a:t>
                </a:r>
                <a:r>
                  <a:rPr lang="en-US" altLang="zh-TW" sz="1200" i="0">
                    <a:latin typeface="Cambria Math" charset="0"/>
                  </a:rPr>
                  <a:t> ̂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26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2063523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回到主題</a:t>
                </a:r>
                <a:r>
                  <a:rPr kumimoji="1" lang="en-US" altLang="zh-TW" dirty="0"/>
                  <a:t>relative maxima</a:t>
                </a:r>
                <a:r>
                  <a:rPr kumimoji="1" lang="zh-TW" altLang="en-US" dirty="0"/>
                  <a:t>，以剛剛舉例的數列來實作</a:t>
                </a:r>
                <a:endParaRPr kumimoji="1"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得到</a:t>
                </a:r>
                <a:r>
                  <a:rPr kumimoji="1" lang="en-US" altLang="zh-TW" dirty="0"/>
                  <a:t>y=x+4</a:t>
                </a:r>
                <a:r>
                  <a:rPr kumimoji="1" lang="zh-TW" altLang="en-US" dirty="0"/>
                  <a:t> </a:t>
                </a:r>
                <a:endParaRPr kumimoji="1"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那這很明顯的就不是相對極大值</a:t>
                </a:r>
                <a:endParaRPr kumimoji="1"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對</a:t>
                </a:r>
                <a:r>
                  <a:rPr kumimoji="1" lang="en-US" altLang="zh-TW" dirty="0" smtClean="0"/>
                  <a:t>2K+1 </a:t>
                </a:r>
                <a:r>
                  <a:rPr kumimoji="1" lang="zh-TW" altLang="en-US" dirty="0" smtClean="0"/>
                  <a:t>組其中的第 </a:t>
                </a:r>
                <a:r>
                  <a:rPr kumimoji="1" lang="en-US" altLang="zh-TW" dirty="0" smtClean="0"/>
                  <a:t>n </a:t>
                </a:r>
                <a:r>
                  <a:rPr kumimoji="1" lang="zh-TW" altLang="en-US" dirty="0" smtClean="0"/>
                  <a:t>組的</a:t>
                </a:r>
                <a:r>
                  <a:rPr kumimoji="1" lang="zh-TW" altLang="en-US" dirty="0" smtClean="0"/>
                  <a:t>平方擬</a:t>
                </a:r>
                <a:r>
                  <a:rPr kumimoji="1" lang="zh-TW" altLang="en-US" dirty="0" smtClean="0"/>
                  <a:t>和 Ｅ</a:t>
                </a:r>
                <a:r>
                  <a:rPr kumimoji="1" lang="en-US" altLang="zh-TW" dirty="0" smtClean="0"/>
                  <a:t>^2 </a:t>
                </a:r>
                <a:r>
                  <a:rPr kumimoji="1" lang="zh-TW" altLang="en-US" dirty="0" smtClean="0"/>
                  <a:t>誤差</a:t>
                </a:r>
                <a:r>
                  <a:rPr kumimoji="1" lang="zh-TW" altLang="en-US" dirty="0" smtClean="0"/>
                  <a:t>，可以表示為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ε</a:t>
                </a:r>
                <a:r>
                  <a:rPr lang="en-US" altLang="zh-TW" i="0" smtClean="0">
                    <a:latin typeface="Cambria Math" charset="0"/>
                  </a:rPr>
                  <a:t>_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n</a:t>
                </a:r>
                <a:r>
                  <a:rPr lang="en-US" altLang="zh-TW" b="0" i="0" smtClean="0">
                    <a:latin typeface="Cambria Math" charset="0"/>
                  </a:rPr>
                  <a:t>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2= </a:t>
                </a:r>
                <a:r>
                  <a:rPr lang="en-US" altLang="zh-TW" b="0" i="0" smtClean="0">
                    <a:latin typeface="Cambria Math" charset="0"/>
                  </a:rPr>
                  <a:t>∑_(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m=−k</a:t>
                </a:r>
                <a:r>
                  <a:rPr lang="en-US" altLang="zh-TW" b="0" i="0" smtClean="0">
                    <a:latin typeface="Cambria Math" charset="0"/>
                  </a:rPr>
                  <a:t>)^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k</a:t>
                </a:r>
                <a:r>
                  <a:rPr lang="en-US" altLang="zh-TW" b="0" i="0" smtClean="0">
                    <a:latin typeface="Cambria Math" charset="0"/>
                  </a:rPr>
                  <a:t>▒〖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(c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</a:t>
                </a:r>
                <a:r>
                  <a:rPr lang="en-US" altLang="zh-TW" b="0" i="0" smtClean="0">
                    <a:latin typeface="Cambria Math" charset="0"/>
                  </a:rPr>
                  <a:t>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2+b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m+a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  −𝑓</a:t>
                </a:r>
                <a:r>
                  <a:rPr lang="en-US" altLang="zh-TW" b="0" i="0" smtClean="0">
                    <a:latin typeface="Cambria Math" charset="0"/>
                  </a:rPr>
                  <a:t>_(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𝑛+𝑚</a:t>
                </a:r>
                <a:r>
                  <a:rPr lang="en-US" altLang="zh-TW" b="0" i="0" smtClean="0">
                    <a:latin typeface="Cambria Math" charset="0"/>
                  </a:rPr>
                  <a:t>)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)</a:t>
                </a:r>
                <a:r>
                  <a:rPr lang="en-US" altLang="zh-TW" b="0" i="0" smtClean="0">
                    <a:latin typeface="Cambria Math" charset="0"/>
                  </a:rPr>
                  <a:t>〗^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</a:t>
                </a:r>
                <a:r>
                  <a:rPr lang="en-US" altLang="zh-TW" b="0" i="0" smtClean="0">
                    <a:latin typeface="Cambria Math" charset="0"/>
                  </a:rPr>
                  <a:t> 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943992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同樣的方法我們看</a:t>
                </a:r>
                <a:r>
                  <a:rPr kumimoji="1" lang="en-US" altLang="zh-TW" dirty="0"/>
                  <a:t>n=3</a:t>
                </a:r>
                <a:r>
                  <a:rPr kumimoji="1" lang="zh-TW" altLang="en-US" dirty="0"/>
                  <a:t>的時候</a:t>
                </a:r>
                <a:endParaRPr kumimoji="1"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求出下面的式子</a:t>
                </a:r>
                <a:endParaRPr kumimoji="1"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那這邊的問題是說這個方程式的最大值是在</a:t>
                </a:r>
                <a:r>
                  <a:rPr kumimoji="1" lang="en-US" altLang="zh-TW" dirty="0"/>
                  <a:t>x=-0.25</a:t>
                </a:r>
                <a:r>
                  <a:rPr kumimoji="1" lang="zh-TW" altLang="en-US" dirty="0"/>
                  <a:t>的位置</a:t>
                </a:r>
                <a:endParaRPr kumimoji="1"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那我們的</a:t>
                </a:r>
                <a:r>
                  <a:rPr kumimoji="1" lang="en-US" altLang="zh-TW" dirty="0"/>
                  <a:t>(0,5)</a:t>
                </a:r>
                <a:r>
                  <a:rPr kumimoji="1" lang="zh-TW" altLang="en-US" dirty="0"/>
                  <a:t>是不是極大值？</a:t>
                </a:r>
                <a:endParaRPr kumimoji="1"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針對這種極小的誤差我們有一個判斷的依據</a:t>
                </a:r>
                <a:endParaRPr kumimoji="1"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下一頁跟大家介紹</a:t>
                </a:r>
                <a:endParaRPr kumimoji="1"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對</a:t>
                </a:r>
                <a:r>
                  <a:rPr kumimoji="1" lang="en-US" altLang="zh-TW" dirty="0" smtClean="0"/>
                  <a:t>2K+1 </a:t>
                </a:r>
                <a:r>
                  <a:rPr kumimoji="1" lang="zh-TW" altLang="en-US" dirty="0" smtClean="0"/>
                  <a:t>組其中的第 </a:t>
                </a:r>
                <a:r>
                  <a:rPr kumimoji="1" lang="en-US" altLang="zh-TW" dirty="0" smtClean="0"/>
                  <a:t>n </a:t>
                </a:r>
                <a:r>
                  <a:rPr kumimoji="1" lang="zh-TW" altLang="en-US" dirty="0" smtClean="0"/>
                  <a:t>組的</a:t>
                </a:r>
                <a:r>
                  <a:rPr kumimoji="1" lang="zh-TW" altLang="en-US" dirty="0" smtClean="0"/>
                  <a:t>平方擬</a:t>
                </a:r>
                <a:r>
                  <a:rPr kumimoji="1" lang="zh-TW" altLang="en-US" dirty="0" smtClean="0"/>
                  <a:t>和 Ｅ</a:t>
                </a:r>
                <a:r>
                  <a:rPr kumimoji="1" lang="en-US" altLang="zh-TW" dirty="0" smtClean="0"/>
                  <a:t>^2 </a:t>
                </a:r>
                <a:r>
                  <a:rPr kumimoji="1" lang="zh-TW" altLang="en-US" dirty="0" smtClean="0"/>
                  <a:t>誤差</a:t>
                </a:r>
                <a:r>
                  <a:rPr kumimoji="1" lang="zh-TW" altLang="en-US" dirty="0" smtClean="0"/>
                  <a:t>，可以表示為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ε</a:t>
                </a:r>
                <a:r>
                  <a:rPr lang="en-US" altLang="zh-TW" i="0" smtClean="0">
                    <a:latin typeface="Cambria Math" charset="0"/>
                  </a:rPr>
                  <a:t>_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n</a:t>
                </a:r>
                <a:r>
                  <a:rPr lang="en-US" altLang="zh-TW" b="0" i="0" smtClean="0">
                    <a:latin typeface="Cambria Math" charset="0"/>
                  </a:rPr>
                  <a:t>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2= </a:t>
                </a:r>
                <a:r>
                  <a:rPr lang="en-US" altLang="zh-TW" b="0" i="0" smtClean="0">
                    <a:latin typeface="Cambria Math" charset="0"/>
                  </a:rPr>
                  <a:t>∑_(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m=−k</a:t>
                </a:r>
                <a:r>
                  <a:rPr lang="en-US" altLang="zh-TW" b="0" i="0" smtClean="0">
                    <a:latin typeface="Cambria Math" charset="0"/>
                  </a:rPr>
                  <a:t>)^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k</a:t>
                </a:r>
                <a:r>
                  <a:rPr lang="en-US" altLang="zh-TW" b="0" i="0" smtClean="0">
                    <a:latin typeface="Cambria Math" charset="0"/>
                  </a:rPr>
                  <a:t>▒〖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(c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</a:t>
                </a:r>
                <a:r>
                  <a:rPr lang="en-US" altLang="zh-TW" b="0" i="0" smtClean="0">
                    <a:latin typeface="Cambria Math" charset="0"/>
                  </a:rPr>
                  <a:t>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2+b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m+a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  −𝑓</a:t>
                </a:r>
                <a:r>
                  <a:rPr lang="en-US" altLang="zh-TW" b="0" i="0" smtClean="0">
                    <a:latin typeface="Cambria Math" charset="0"/>
                  </a:rPr>
                  <a:t>_(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𝑛+𝑚</a:t>
                </a:r>
                <a:r>
                  <a:rPr lang="en-US" altLang="zh-TW" b="0" i="0" smtClean="0">
                    <a:latin typeface="Cambria Math" charset="0"/>
                  </a:rPr>
                  <a:t>)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)</a:t>
                </a:r>
                <a:r>
                  <a:rPr lang="en-US" altLang="zh-TW" b="0" i="0" smtClean="0">
                    <a:latin typeface="Cambria Math" charset="0"/>
                  </a:rPr>
                  <a:t>〗^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</a:t>
                </a:r>
                <a:r>
                  <a:rPr lang="en-US" altLang="zh-TW" b="0" i="0" smtClean="0">
                    <a:latin typeface="Cambria Math" charset="0"/>
                  </a:rPr>
                  <a:t> 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28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50465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>
              <a:latin typeface="Arial"/>
              <a:ea typeface="新細明體"/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847358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200" dirty="0"/>
                  <a:t>接下來觀察一個二次曲線</a:t>
                </a:r>
                <a:endParaRPr lang="en-US" altLang="zh-TW" sz="1200" dirty="0"/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200" dirty="0"/>
                  <a:t>我們在小時候有學過，在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1200" b="0" i="0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altLang="zh-TW" sz="1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en-US" altLang="zh-TW" sz="12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1200" b="0" i="0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</m:acc>
                      </m:num>
                      <m:den>
                        <m: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2</m:t>
                        </m:r>
                        <m:acc>
                          <m:accPr>
                            <m:chr m:val="̂"/>
                            <m:ctrlPr>
                              <a:rPr lang="en-US" altLang="zh-TW" sz="12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1200" b="0" i="0" smtClean="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</m:acc>
                      </m:den>
                    </m:f>
                  </m:oMath>
                </a14:m>
                <a:r>
                  <a:rPr lang="zh-TW" altLang="en-US" sz="1200" dirty="0"/>
                  <a:t>的時候會有一個相對極值</a:t>
                </a:r>
                <a:endParaRPr lang="en-US" altLang="zh-TW" sz="1200" dirty="0"/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200" i="0" dirty="0">
                    <a:latin typeface="Cambria Math" panose="02040503050406030204" pitchFamily="18" charset="0"/>
                  </a:rPr>
                  <a:t>然後需要符合</a:t>
                </a:r>
                <a:r>
                  <a:rPr lang="zh-TW" altLang="en-US" sz="1200" i="0" baseline="0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  <m:r>
                      <a:rPr lang="en-US" altLang="zh-TW" sz="12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altLang="zh-TW" sz="1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kumimoji="1" lang="zh-TW" altLang="en-US" dirty="0"/>
                  <a:t> 才會有相對極大值，二次函數的二次方係數為負表示開口向下，開口向下就會有極大值</a:t>
                </a:r>
                <a:endParaRPr kumimoji="1" lang="en-US" altLang="zh-TW" dirty="0"/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TW" dirty="0"/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第二個條件是絕對值 </a:t>
                </a:r>
                <a:r>
                  <a:rPr kumimoji="1" lang="en-US" altLang="zh-TW" dirty="0"/>
                  <a:t>x0</a:t>
                </a:r>
                <a:r>
                  <a:rPr kumimoji="1" lang="zh-TW" altLang="en-US" dirty="0"/>
                  <a:t> </a:t>
                </a:r>
                <a14:m>
                  <m:oMath xmlns:m="http://schemas.openxmlformats.org/officeDocument/2006/math">
                    <m:r>
                      <a:rPr lang="zh-TW" altLang="en-US" sz="1200" i="1">
                        <a:latin typeface="Cambria Math" panose="02040503050406030204" pitchFamily="18" charset="0"/>
                      </a:rPr>
                      <m:t>要小於</m:t>
                    </m:r>
                    <m:r>
                      <a:rPr lang="en-US" altLang="zh-TW" sz="1200" b="0" i="1" smtClean="0">
                        <a:latin typeface="Cambria Math" panose="02040503050406030204" pitchFamily="18" charset="0"/>
                      </a:rPr>
                      <m:t>1/2</m:t>
                    </m:r>
                  </m:oMath>
                </a14:m>
                <a:r>
                  <a:rPr kumimoji="1" lang="zh-TW" altLang="en-US" dirty="0"/>
                  <a:t> ，代表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sz="120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en-US" altLang="zh-TW" sz="12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1" lang="zh-TW" altLang="en-US" dirty="0"/>
                  <a:t>距離原點夠近。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可以求得 </a:t>
                </a:r>
                <a:r>
                  <a:rPr kumimoji="1" lang="en-US" altLang="zh-TW" dirty="0" smtClean="0"/>
                  <a:t>a, b, c</a:t>
                </a:r>
              </a:p>
              <a:p>
                <a:r>
                  <a:rPr kumimoji="1" lang="en-US" altLang="zh-TW" dirty="0" smtClean="0"/>
                  <a:t>@</a:t>
                </a:r>
                <a:r>
                  <a:rPr kumimoji="1" lang="zh-TW" altLang="en-US" dirty="0" smtClean="0"/>
                  <a:t>二次式 </a:t>
                </a:r>
                <a:r>
                  <a:rPr kumimoji="1" lang="en-US" altLang="zh-TW" dirty="0" smtClean="0"/>
                  <a:t>y </a:t>
                </a:r>
                <a:r>
                  <a:rPr kumimoji="1" lang="zh-TW" altLang="en-US" dirty="0" smtClean="0"/>
                  <a:t>在 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x</a:t>
                </a:r>
                <a:r>
                  <a:rPr lang="en-US" altLang="zh-TW" b="0" i="0" smtClean="0">
                    <a:latin typeface="Cambria Math" charset="0"/>
                  </a:rPr>
                  <a:t>_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0=−b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/2c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 </a:t>
                </a:r>
                <a:r>
                  <a:rPr kumimoji="1" lang="zh-TW" altLang="en-US" dirty="0" smtClean="0"/>
                  <a:t>具有極大值</a:t>
                </a:r>
              </a:p>
              <a:p>
                <a:r>
                  <a:rPr kumimoji="1" lang="zh-TW" altLang="en-US" dirty="0" smtClean="0"/>
                  <a:t>＠當Ｃ</a:t>
                </a:r>
                <a:r>
                  <a:rPr kumimoji="1" lang="en-US" altLang="zh-TW" dirty="0" smtClean="0"/>
                  <a:t>&lt;0 </a:t>
                </a:r>
                <a:r>
                  <a:rPr kumimoji="1" lang="zh-TW" altLang="en-US" smtClean="0"/>
                  <a:t>時的極值為極大值</a:t>
                </a:r>
                <a:endParaRPr kumimoji="1" lang="zh-TW" altLang="en-US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29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8847019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i="0" kern="0" dirty="0">
                    <a:latin typeface="Cambria Math" panose="02040503050406030204" pitchFamily="18" charset="0"/>
                  </a:rPr>
                  <a:t>回來看這個例子，根據剛剛所知，這個</a:t>
                </a:r>
                <a:r>
                  <a:rPr lang="en-US" altLang="zh-TW" i="0" kern="0" dirty="0">
                    <a:latin typeface="Cambria Math" panose="02040503050406030204" pitchFamily="18" charset="0"/>
                  </a:rPr>
                  <a:t>0.25</a:t>
                </a:r>
                <a:r>
                  <a:rPr lang="zh-TW" altLang="en-US" i="0" kern="0" dirty="0">
                    <a:latin typeface="Cambria Math" panose="02040503050406030204" pitchFamily="18" charset="0"/>
                  </a:rPr>
                  <a:t>跟</a:t>
                </a:r>
                <a:r>
                  <a:rPr lang="en-US" altLang="zh-TW" i="0" kern="0" dirty="0">
                    <a:latin typeface="Cambria Math" panose="02040503050406030204" pitchFamily="18" charset="0"/>
                  </a:rPr>
                  <a:t>0</a:t>
                </a:r>
                <a:r>
                  <a:rPr lang="zh-TW" altLang="en-US" i="0" kern="0" dirty="0">
                    <a:latin typeface="Cambria Math" panose="02040503050406030204" pitchFamily="18" charset="0"/>
                  </a:rPr>
                  <a:t>只差</a:t>
                </a:r>
                <a:r>
                  <a:rPr lang="en-US" altLang="zh-TW" i="0" kern="0" dirty="0">
                    <a:latin typeface="Cambria Math" panose="02040503050406030204" pitchFamily="18" charset="0"/>
                  </a:rPr>
                  <a:t>0.25</a:t>
                </a:r>
                <a:r>
                  <a:rPr lang="zh-TW" altLang="en-US" i="0" kern="0" dirty="0">
                    <a:latin typeface="Cambria Math" panose="02040503050406030204" pitchFamily="18" charset="0"/>
                  </a:rPr>
                  <a:t>，絕對值是小於</a:t>
                </a:r>
                <a:r>
                  <a:rPr lang="en-US" altLang="zh-TW" i="0" kern="0" dirty="0">
                    <a:latin typeface="Cambria Math" panose="02040503050406030204" pitchFamily="18" charset="0"/>
                  </a:rPr>
                  <a:t>1/2</a:t>
                </a:r>
                <a:r>
                  <a:rPr lang="zh-TW" altLang="en-US" i="0" kern="0" dirty="0">
                    <a:latin typeface="Cambria Math" panose="02040503050406030204" pitchFamily="18" charset="0"/>
                  </a:rPr>
                  <a:t>的，所以他是一個相對極大值</a:t>
                </a:r>
                <a:endParaRPr lang="en-US" altLang="zh-TW" i="0" kern="0" dirty="0">
                  <a:latin typeface="Cambria Math" panose="02040503050406030204" pitchFamily="18" charset="0"/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i="1" kern="0" dirty="0">
                  <a:latin typeface="Cambria Math" panose="02040503050406030204" pitchFamily="18" charset="0"/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kern="0" dirty="0"/>
                  <a:t>結論：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TW" b="0" i="1" kern="0" smtClean="0">
                        <a:latin typeface="Cambria Math" panose="02040503050406030204" pitchFamily="18" charset="0"/>
                      </a:rPr>
                      <m:t>=5 </m:t>
                    </m:r>
                    <m:r>
                      <a:rPr lang="zh-TW" altLang="en-US" b="0" i="1" kern="0" smtClean="0">
                        <a:latin typeface="Cambria Math" panose="02040503050406030204" pitchFamily="18" charset="0"/>
                      </a:rPr>
                      <m:t>為</m:t>
                    </m:r>
                  </m:oMath>
                </a14:m>
                <a:r>
                  <a:rPr kumimoji="1" lang="zh-TW" altLang="en-US" dirty="0"/>
                  <a:t>相對極大值。</a:t>
                </a:r>
                <a:endParaRPr kumimoji="1"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對</a:t>
                </a:r>
                <a:r>
                  <a:rPr kumimoji="1" lang="en-US" altLang="zh-TW" dirty="0" smtClean="0"/>
                  <a:t>2K+1 </a:t>
                </a:r>
                <a:r>
                  <a:rPr kumimoji="1" lang="zh-TW" altLang="en-US" dirty="0" smtClean="0"/>
                  <a:t>組其中的第 </a:t>
                </a:r>
                <a:r>
                  <a:rPr kumimoji="1" lang="en-US" altLang="zh-TW" dirty="0" smtClean="0"/>
                  <a:t>n </a:t>
                </a:r>
                <a:r>
                  <a:rPr kumimoji="1" lang="zh-TW" altLang="en-US" dirty="0" smtClean="0"/>
                  <a:t>組的</a:t>
                </a:r>
                <a:r>
                  <a:rPr kumimoji="1" lang="zh-TW" altLang="en-US" dirty="0" smtClean="0"/>
                  <a:t>平方擬</a:t>
                </a:r>
                <a:r>
                  <a:rPr kumimoji="1" lang="zh-TW" altLang="en-US" dirty="0" smtClean="0"/>
                  <a:t>和 Ｅ</a:t>
                </a:r>
                <a:r>
                  <a:rPr kumimoji="1" lang="en-US" altLang="zh-TW" dirty="0" smtClean="0"/>
                  <a:t>^2 </a:t>
                </a:r>
                <a:r>
                  <a:rPr kumimoji="1" lang="zh-TW" altLang="en-US" dirty="0" smtClean="0"/>
                  <a:t>誤差</a:t>
                </a:r>
                <a:r>
                  <a:rPr kumimoji="1" lang="zh-TW" altLang="en-US" dirty="0" smtClean="0"/>
                  <a:t>，可以表示為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ε</a:t>
                </a:r>
                <a:r>
                  <a:rPr lang="en-US" altLang="zh-TW" i="0" smtClean="0">
                    <a:latin typeface="Cambria Math" charset="0"/>
                  </a:rPr>
                  <a:t>_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n</a:t>
                </a:r>
                <a:r>
                  <a:rPr lang="en-US" altLang="zh-TW" b="0" i="0" smtClean="0">
                    <a:latin typeface="Cambria Math" charset="0"/>
                  </a:rPr>
                  <a:t>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2= </a:t>
                </a:r>
                <a:r>
                  <a:rPr lang="en-US" altLang="zh-TW" b="0" i="0" smtClean="0">
                    <a:latin typeface="Cambria Math" charset="0"/>
                  </a:rPr>
                  <a:t>∑_(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m=−k</a:t>
                </a:r>
                <a:r>
                  <a:rPr lang="en-US" altLang="zh-TW" b="0" i="0" smtClean="0">
                    <a:latin typeface="Cambria Math" charset="0"/>
                  </a:rPr>
                  <a:t>)^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k</a:t>
                </a:r>
                <a:r>
                  <a:rPr lang="en-US" altLang="zh-TW" b="0" i="0" smtClean="0">
                    <a:latin typeface="Cambria Math" charset="0"/>
                  </a:rPr>
                  <a:t>▒〖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(c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</a:t>
                </a:r>
                <a:r>
                  <a:rPr lang="en-US" altLang="zh-TW" b="0" i="0" smtClean="0">
                    <a:latin typeface="Cambria Math" charset="0"/>
                  </a:rPr>
                  <a:t>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2+b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m+a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  −𝑓</a:t>
                </a:r>
                <a:r>
                  <a:rPr lang="en-US" altLang="zh-TW" b="0" i="0" smtClean="0">
                    <a:latin typeface="Cambria Math" charset="0"/>
                  </a:rPr>
                  <a:t>_(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𝑛+𝑚</a:t>
                </a:r>
                <a:r>
                  <a:rPr lang="en-US" altLang="zh-TW" b="0" i="0" smtClean="0">
                    <a:latin typeface="Cambria Math" charset="0"/>
                  </a:rPr>
                  <a:t>)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)</a:t>
                </a:r>
                <a:r>
                  <a:rPr lang="en-US" altLang="zh-TW" b="0" i="0" smtClean="0">
                    <a:latin typeface="Cambria Math" charset="0"/>
                  </a:rPr>
                  <a:t>〗^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</a:t>
                </a:r>
                <a:r>
                  <a:rPr lang="en-US" altLang="zh-TW" b="0" i="0" smtClean="0">
                    <a:latin typeface="Cambria Math" charset="0"/>
                  </a:rPr>
                  <a:t> 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30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597551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200" dirty="0"/>
                  <a:t>下一個例子</a:t>
                </a:r>
                <a:endParaRPr lang="en-US" altLang="zh-TW" sz="1200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200" dirty="0"/>
                  <a:t>當</a:t>
                </a:r>
                <a:r>
                  <a:rPr lang="en-US" altLang="zh-TW" sz="1200" dirty="0"/>
                  <a:t>n=4</a:t>
                </a:r>
                <a:r>
                  <a:rPr lang="zh-TW" altLang="en-US" sz="1200" dirty="0"/>
                  <a:t>的時候，我們用剛剛講的方法算出結果</a:t>
                </a:r>
                <a:endParaRPr lang="en-US" altLang="zh-TW" sz="1200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200" dirty="0"/>
                  <a:t>得到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altLang="zh-TW" sz="1200" i="1" smtClean="0"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kumimoji="1" lang="en-US" altLang="zh-TW" dirty="0"/>
                  <a:t>0</a:t>
                </a:r>
                <a:r>
                  <a:rPr kumimoji="1" lang="zh-TW" altLang="en-US" dirty="0"/>
                  <a:t>，因此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TW" b="0" i="1" kern="0" smtClean="0">
                        <a:latin typeface="Cambria Math" panose="02040503050406030204" pitchFamily="18" charset="0"/>
                      </a:rPr>
                      <m:t>=2 </m:t>
                    </m:r>
                  </m:oMath>
                </a14:m>
                <a:r>
                  <a:rPr kumimoji="1" lang="zh-TW" altLang="en-US" dirty="0"/>
                  <a:t>並非相對極大值。</a:t>
                </a:r>
                <a:endParaRPr kumimoji="1"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對</a:t>
                </a:r>
                <a:r>
                  <a:rPr kumimoji="1" lang="en-US" altLang="zh-TW" dirty="0" smtClean="0"/>
                  <a:t>2K+1 </a:t>
                </a:r>
                <a:r>
                  <a:rPr kumimoji="1" lang="zh-TW" altLang="en-US" dirty="0" smtClean="0"/>
                  <a:t>組其中的第 </a:t>
                </a:r>
                <a:r>
                  <a:rPr kumimoji="1" lang="en-US" altLang="zh-TW" dirty="0" smtClean="0"/>
                  <a:t>n </a:t>
                </a:r>
                <a:r>
                  <a:rPr kumimoji="1" lang="zh-TW" altLang="en-US" dirty="0" smtClean="0"/>
                  <a:t>組的</a:t>
                </a:r>
                <a:r>
                  <a:rPr kumimoji="1" lang="zh-TW" altLang="en-US" dirty="0" smtClean="0"/>
                  <a:t>平方擬</a:t>
                </a:r>
                <a:r>
                  <a:rPr kumimoji="1" lang="zh-TW" altLang="en-US" dirty="0" smtClean="0"/>
                  <a:t>和 Ｅ</a:t>
                </a:r>
                <a:r>
                  <a:rPr kumimoji="1" lang="en-US" altLang="zh-TW" dirty="0" smtClean="0"/>
                  <a:t>^2 </a:t>
                </a:r>
                <a:r>
                  <a:rPr kumimoji="1" lang="zh-TW" altLang="en-US" dirty="0" smtClean="0"/>
                  <a:t>誤差</a:t>
                </a:r>
                <a:r>
                  <a:rPr kumimoji="1" lang="zh-TW" altLang="en-US" dirty="0" smtClean="0"/>
                  <a:t>，可以表示為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ε</a:t>
                </a:r>
                <a:r>
                  <a:rPr lang="en-US" altLang="zh-TW" i="0" smtClean="0">
                    <a:latin typeface="Cambria Math" charset="0"/>
                  </a:rPr>
                  <a:t>_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n</a:t>
                </a:r>
                <a:r>
                  <a:rPr lang="en-US" altLang="zh-TW" b="0" i="0" smtClean="0">
                    <a:latin typeface="Cambria Math" charset="0"/>
                  </a:rPr>
                  <a:t>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2= </a:t>
                </a:r>
                <a:r>
                  <a:rPr lang="en-US" altLang="zh-TW" b="0" i="0" smtClean="0">
                    <a:latin typeface="Cambria Math" charset="0"/>
                  </a:rPr>
                  <a:t>∑_(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m=−k</a:t>
                </a:r>
                <a:r>
                  <a:rPr lang="en-US" altLang="zh-TW" b="0" i="0" smtClean="0">
                    <a:latin typeface="Cambria Math" charset="0"/>
                  </a:rPr>
                  <a:t>)^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k</a:t>
                </a:r>
                <a:r>
                  <a:rPr lang="en-US" altLang="zh-TW" b="0" i="0" smtClean="0">
                    <a:latin typeface="Cambria Math" charset="0"/>
                  </a:rPr>
                  <a:t>▒〖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(c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</a:t>
                </a:r>
                <a:r>
                  <a:rPr lang="en-US" altLang="zh-TW" b="0" i="0" smtClean="0">
                    <a:latin typeface="Cambria Math" charset="0"/>
                  </a:rPr>
                  <a:t>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2+b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m+a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  −𝑓</a:t>
                </a:r>
                <a:r>
                  <a:rPr lang="en-US" altLang="zh-TW" b="0" i="0" smtClean="0">
                    <a:latin typeface="Cambria Math" charset="0"/>
                  </a:rPr>
                  <a:t>_(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𝑛+𝑚</a:t>
                </a:r>
                <a:r>
                  <a:rPr lang="en-US" altLang="zh-TW" b="0" i="0" smtClean="0">
                    <a:latin typeface="Cambria Math" charset="0"/>
                  </a:rPr>
                  <a:t>)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)</a:t>
                </a:r>
                <a:r>
                  <a:rPr lang="en-US" altLang="zh-TW" b="0" i="0" smtClean="0">
                    <a:latin typeface="Cambria Math" charset="0"/>
                  </a:rPr>
                  <a:t>〗^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</a:t>
                </a:r>
                <a:r>
                  <a:rPr lang="en-US" altLang="zh-TW" b="0" i="0" smtClean="0">
                    <a:latin typeface="Cambria Math" charset="0"/>
                  </a:rPr>
                  <a:t> 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31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980674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200" i="0" dirty="0">
                    <a:latin typeface="Cambria Math" panose="02040503050406030204" pitchFamily="18" charset="0"/>
                  </a:rPr>
                  <a:t>再來是</a:t>
                </a:r>
                <a:r>
                  <a:rPr lang="en-US" altLang="zh-TW" sz="1200" i="0" dirty="0">
                    <a:latin typeface="Cambria Math" panose="02040503050406030204" pitchFamily="18" charset="0"/>
                  </a:rPr>
                  <a:t>n=5</a:t>
                </a:r>
                <a:r>
                  <a:rPr lang="zh-TW" altLang="en-US" sz="1200" i="0" dirty="0">
                    <a:latin typeface="Cambria Math" panose="02040503050406030204" pitchFamily="18" charset="0"/>
                  </a:rPr>
                  <a:t>的時候，得到</a:t>
                </a:r>
                <a:endParaRPr lang="en-US" altLang="zh-TW" sz="1200" i="0" dirty="0">
                  <a:latin typeface="Cambria Math" panose="02040503050406030204" pitchFamily="18" charset="0"/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lang="en-US" altLang="zh-TW" sz="1200" i="1" smtClean="0">
                        <a:latin typeface="Cambria Math" panose="02040503050406030204" pitchFamily="18" charset="0"/>
                      </a:rPr>
                      <m:t>|−</m:t>
                    </m:r>
                    <m:f>
                      <m:fPr>
                        <m:ctrlPr>
                          <a:rPr lang="en-US" altLang="zh-TW" sz="1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en-US" altLang="zh-TW" sz="12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sz="12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num>
                      <m:den>
                        <m:r>
                          <a:rPr lang="en-US" altLang="zh-TW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acc>
                          <m:accPr>
                            <m:chr m:val="̂"/>
                            <m:ctrlPr>
                              <a:rPr lang="en-US" altLang="zh-TW" sz="1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sz="12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den>
                    </m:f>
                    <m:r>
                      <a:rPr lang="en-US" altLang="zh-TW" sz="120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altLang="zh-TW" sz="1200" b="0" i="1" smtClean="0">
                        <a:latin typeface="Cambria Math" panose="02040503050406030204" pitchFamily="18" charset="0"/>
                      </a:rPr>
                      <m:t>=0.75&gt;0</m:t>
                    </m:r>
                  </m:oMath>
                </a14:m>
                <a:r>
                  <a:rPr kumimoji="1" lang="en-US" altLang="zh-TW" dirty="0"/>
                  <a:t>.5</a:t>
                </a:r>
                <a:r>
                  <a:rPr kumimoji="1" lang="zh-TW" altLang="en-US" dirty="0"/>
                  <a:t>，因此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altLang="zh-TW" b="0" i="1" kern="0" smtClean="0">
                        <a:latin typeface="Cambria Math" panose="02040503050406030204" pitchFamily="18" charset="0"/>
                      </a:rPr>
                      <m:t>=7 </m:t>
                    </m:r>
                  </m:oMath>
                </a14:m>
                <a:r>
                  <a:rPr kumimoji="1" lang="zh-TW" altLang="en-US" dirty="0"/>
                  <a:t>並非相對極大值。</a:t>
                </a:r>
                <a:endParaRPr kumimoji="1"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對</a:t>
                </a:r>
                <a:r>
                  <a:rPr kumimoji="1" lang="en-US" altLang="zh-TW" dirty="0" smtClean="0"/>
                  <a:t>2K+1 </a:t>
                </a:r>
                <a:r>
                  <a:rPr kumimoji="1" lang="zh-TW" altLang="en-US" dirty="0" smtClean="0"/>
                  <a:t>組其中的第 </a:t>
                </a:r>
                <a:r>
                  <a:rPr kumimoji="1" lang="en-US" altLang="zh-TW" dirty="0" smtClean="0"/>
                  <a:t>n </a:t>
                </a:r>
                <a:r>
                  <a:rPr kumimoji="1" lang="zh-TW" altLang="en-US" dirty="0" smtClean="0"/>
                  <a:t>組的</a:t>
                </a:r>
                <a:r>
                  <a:rPr kumimoji="1" lang="zh-TW" altLang="en-US" dirty="0" smtClean="0"/>
                  <a:t>平方擬</a:t>
                </a:r>
                <a:r>
                  <a:rPr kumimoji="1" lang="zh-TW" altLang="en-US" dirty="0" smtClean="0"/>
                  <a:t>和 Ｅ</a:t>
                </a:r>
                <a:r>
                  <a:rPr kumimoji="1" lang="en-US" altLang="zh-TW" dirty="0" smtClean="0"/>
                  <a:t>^2 </a:t>
                </a:r>
                <a:r>
                  <a:rPr kumimoji="1" lang="zh-TW" altLang="en-US" dirty="0" smtClean="0"/>
                  <a:t>誤差</a:t>
                </a:r>
                <a:r>
                  <a:rPr kumimoji="1" lang="zh-TW" altLang="en-US" dirty="0" smtClean="0"/>
                  <a:t>，可以表示為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ε</a:t>
                </a:r>
                <a:r>
                  <a:rPr lang="en-US" altLang="zh-TW" i="0" smtClean="0">
                    <a:latin typeface="Cambria Math" charset="0"/>
                  </a:rPr>
                  <a:t>_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n</a:t>
                </a:r>
                <a:r>
                  <a:rPr lang="en-US" altLang="zh-TW" b="0" i="0" smtClean="0">
                    <a:latin typeface="Cambria Math" charset="0"/>
                  </a:rPr>
                  <a:t>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2= </a:t>
                </a:r>
                <a:r>
                  <a:rPr lang="en-US" altLang="zh-TW" b="0" i="0" smtClean="0">
                    <a:latin typeface="Cambria Math" charset="0"/>
                  </a:rPr>
                  <a:t>∑_(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m=−k</a:t>
                </a:r>
                <a:r>
                  <a:rPr lang="en-US" altLang="zh-TW" b="0" i="0" smtClean="0">
                    <a:latin typeface="Cambria Math" charset="0"/>
                  </a:rPr>
                  <a:t>)^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k</a:t>
                </a:r>
                <a:r>
                  <a:rPr lang="en-US" altLang="zh-TW" b="0" i="0" smtClean="0">
                    <a:latin typeface="Cambria Math" charset="0"/>
                  </a:rPr>
                  <a:t>▒〖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(c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</a:t>
                </a:r>
                <a:r>
                  <a:rPr lang="en-US" altLang="zh-TW" b="0" i="0" smtClean="0">
                    <a:latin typeface="Cambria Math" charset="0"/>
                  </a:rPr>
                  <a:t>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2+b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m+a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  −𝑓</a:t>
                </a:r>
                <a:r>
                  <a:rPr lang="en-US" altLang="zh-TW" b="0" i="0" smtClean="0">
                    <a:latin typeface="Cambria Math" charset="0"/>
                  </a:rPr>
                  <a:t>_(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𝑛+𝑚</a:t>
                </a:r>
                <a:r>
                  <a:rPr lang="en-US" altLang="zh-TW" b="0" i="0" smtClean="0">
                    <a:latin typeface="Cambria Math" charset="0"/>
                  </a:rPr>
                  <a:t>)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)</a:t>
                </a:r>
                <a:r>
                  <a:rPr lang="en-US" altLang="zh-TW" b="0" i="0" smtClean="0">
                    <a:latin typeface="Cambria Math" charset="0"/>
                  </a:rPr>
                  <a:t>〗^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</a:t>
                </a:r>
                <a:r>
                  <a:rPr lang="en-US" altLang="zh-TW" b="0" i="0" smtClean="0">
                    <a:latin typeface="Cambria Math" charset="0"/>
                  </a:rPr>
                  <a:t> 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32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997339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>
                <a:latin typeface="Arial"/>
                <a:ea typeface="新細明體"/>
                <a:cs typeface="Arial"/>
              </a:rPr>
              <a:t>8.3 </a:t>
            </a:r>
            <a:r>
              <a:rPr lang="zh-TW" altLang="zh-TW">
                <a:latin typeface="Arial"/>
                <a:ea typeface="新細明體"/>
                <a:cs typeface="Arial"/>
              </a:rPr>
              <a:t>斜的小平面參數預估</a:t>
            </a:r>
            <a:endParaRPr lang="en-US" altLang="zh-TW" dirty="0">
              <a:latin typeface="Arial"/>
              <a:ea typeface="新細明體"/>
              <a:cs typeface="Arial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34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930040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剛才是一元二次，現在看二元一次的小平面模型。</a:t>
                </a: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我們用</a:t>
                </a:r>
                <a:r>
                  <a:rPr lang="en-US" altLang="zh-TW" dirty="0"/>
                  <a:t>R</a:t>
                </a:r>
                <a:r>
                  <a:rPr lang="zh-TW" altLang="en-US" dirty="0"/>
                  <a:t>作為</a:t>
                </a:r>
                <a:r>
                  <a:rPr lang="en-US" altLang="zh-TW" dirty="0"/>
                  <a:t>row</a:t>
                </a:r>
                <a:r>
                  <a:rPr lang="zh-TW" altLang="en-US" dirty="0"/>
                  <a:t>的索引值，</a:t>
                </a:r>
                <a:r>
                  <a:rPr lang="en-US" altLang="zh-TW" dirty="0"/>
                  <a:t>C</a:t>
                </a:r>
                <a:r>
                  <a:rPr lang="zh-TW" altLang="en-US" dirty="0"/>
                  <a:t>作為</a:t>
                </a:r>
                <a:r>
                  <a:rPr lang="en-US" altLang="zh-TW" dirty="0"/>
                  <a:t>column</a:t>
                </a:r>
                <a:r>
                  <a:rPr lang="zh-TW" altLang="en-US" dirty="0"/>
                  <a:t>的索引值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 smtClean="0"/>
                  <a:t>＠</a:t>
                </a:r>
                <a:r>
                  <a:rPr lang="zh-TW" altLang="en-US" dirty="0" smtClean="0"/>
                  <a:t>使用</a:t>
                </a:r>
                <a:r>
                  <a:rPr lang="zh-TW" altLang="en-US" dirty="0" smtClean="0"/>
                  <a:t>最小平方法估計斜面參數 雜訊變異</a:t>
                </a:r>
                <a:r>
                  <a:rPr lang="zh-TW" altLang="en-US" dirty="0" smtClean="0"/>
                  <a:t>數</a:t>
                </a:r>
              </a:p>
              <a:p>
                <a:r>
                  <a:rPr lang="zh-TW" altLang="en-US" dirty="0" smtClean="0"/>
                  <a:t>＠</a:t>
                </a:r>
              </a:p>
              <a:p>
                <a:r>
                  <a:rPr lang="zh-TW" altLang="en-US" dirty="0" smtClean="0"/>
                  <a:t>＠當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η</a:t>
                </a:r>
                <a:r>
                  <a:rPr lang="zh-TW" altLang="en-US" dirty="0" smtClean="0"/>
                  <a:t> </a:t>
                </a:r>
                <a:r>
                  <a:rPr lang="zh-TW" altLang="en-US" dirty="0" smtClean="0"/>
                  <a:t>是隨機變數索引在 ＲＸＣ表示為雜訊</a:t>
                </a:r>
              </a:p>
              <a:p>
                <a:r>
                  <a:rPr lang="zh-TW" altLang="en-US" dirty="0" smtClean="0"/>
                  <a:t>＠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η</a:t>
                </a:r>
                <a:r>
                  <a:rPr lang="en-US" altLang="zh-TW" sz="1200" b="0" i="0" smtClean="0">
                    <a:latin typeface="Cambria Math" panose="02040503050406030204" pitchFamily="18" charset="0"/>
                  </a:rPr>
                  <a:t>~N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(</a:t>
                </a:r>
                <a:r>
                  <a:rPr lang="en-US" altLang="zh-TW" sz="1200" b="0" i="0" smtClean="0">
                    <a:latin typeface="Cambria Math" panose="02040503050406030204" pitchFamily="18" charset="0"/>
                  </a:rPr>
                  <a:t>0,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σ</a:t>
                </a:r>
                <a:r>
                  <a:rPr lang="en-US" altLang="zh-TW" sz="1200" i="0" smtClean="0">
                    <a:latin typeface="Cambria Math" charset="0"/>
                  </a:rPr>
                  <a:t>^</a:t>
                </a:r>
                <a:r>
                  <a:rPr lang="en-US" altLang="zh-TW" sz="1200" b="0" i="0" smtClean="0">
                    <a:latin typeface="Cambria Math" panose="02040503050406030204" pitchFamily="18" charset="0"/>
                  </a:rPr>
                  <a:t>2)</a:t>
                </a:r>
                <a:r>
                  <a:rPr lang="zh-TW" altLang="en-US" dirty="0" smtClean="0"/>
                  <a:t>雜訊在任兩點像素為獨立</a:t>
                </a:r>
                <a:endParaRPr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35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6193609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/>
                  <a:t>二維的斜面小平面模型的方程式如上</a:t>
                </a:r>
                <a:endParaRPr lang="en-US" altLang="zh-TW" dirty="0"/>
              </a:p>
              <a:p>
                <a:endParaRPr lang="en-US" altLang="zh-TW" dirty="0"/>
              </a:p>
              <a:p>
                <a:r>
                  <a:rPr lang="zh-TW" altLang="en-US" dirty="0"/>
                  <a:t>數位影像</a:t>
                </a:r>
                <a:r>
                  <a:rPr lang="en-US" altLang="zh-TW" dirty="0"/>
                  <a:t>=</a:t>
                </a:r>
                <a:r>
                  <a:rPr lang="zh-TW" altLang="en-US" dirty="0"/>
                  <a:t>真實影像</a:t>
                </a:r>
                <a:r>
                  <a:rPr lang="en-US" altLang="zh-TW" dirty="0"/>
                  <a:t>+noise</a:t>
                </a:r>
                <a:r>
                  <a:rPr lang="zh-TW" altLang="en-US" dirty="0"/>
                  <a:t>。</a:t>
                </a:r>
                <a:endParaRPr lang="en-US" altLang="zh-TW" dirty="0"/>
              </a:p>
              <a:p>
                <a:endParaRPr lang="en-US" altLang="zh-TW" dirty="0"/>
              </a:p>
              <a:p>
                <a:r>
                  <a:rPr lang="en-US" altLang="zh-TW" dirty="0"/>
                  <a:t>Noise</a:t>
                </a:r>
                <a:r>
                  <a:rPr lang="zh-TW" altLang="en-US" dirty="0"/>
                  <a:t>為隨機分布，且擁有常態分布的特性，平均值</a:t>
                </a:r>
                <a:r>
                  <a:rPr lang="en-US" altLang="zh-TW" dirty="0"/>
                  <a:t>=0</a:t>
                </a:r>
                <a:r>
                  <a:rPr lang="zh-TW" altLang="en-US" dirty="0"/>
                  <a:t>、變異數</a:t>
                </a:r>
                <a:r>
                  <a:rPr lang="en-US" altLang="zh-TW" dirty="0"/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zh-TW" altLang="en-US" sz="12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altLang="zh-TW" sz="12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 sz="1200" dirty="0">
                    <a:solidFill>
                      <a:srgbClr val="FF0000"/>
                    </a:solidFill>
                  </a:rPr>
                  <a:t> </a:t>
                </a:r>
                <a:r>
                  <a:rPr lang="zh-TW" altLang="en-US" sz="1200" dirty="0">
                    <a:solidFill>
                      <a:srgbClr val="FF0000"/>
                    </a:solidFill>
                  </a:rPr>
                  <a:t>。</a:t>
                </a:r>
                <a:endParaRPr lang="en-US" altLang="zh-TW" sz="1200" dirty="0">
                  <a:solidFill>
                    <a:srgbClr val="FF0000"/>
                  </a:solidFill>
                </a:endParaRPr>
              </a:p>
              <a:p>
                <a:r>
                  <a:rPr lang="zh-TW" altLang="en-US" sz="1200" dirty="0">
                    <a:solidFill>
                      <a:srgbClr val="FF0000"/>
                    </a:solidFill>
                  </a:rPr>
                  <a:t>且任兩個</a:t>
                </a:r>
                <a:r>
                  <a:rPr lang="en-US" altLang="zh-TW" sz="1200" dirty="0">
                    <a:solidFill>
                      <a:srgbClr val="FF0000"/>
                    </a:solidFill>
                  </a:rPr>
                  <a:t>pixel</a:t>
                </a:r>
                <a:r>
                  <a:rPr lang="zh-TW" altLang="en-US" sz="1200" dirty="0">
                    <a:solidFill>
                      <a:srgbClr val="FF0000"/>
                    </a:solidFill>
                  </a:rPr>
                  <a:t>之間的</a:t>
                </a:r>
                <a:r>
                  <a:rPr lang="en-US" altLang="zh-TW" sz="1200" dirty="0">
                    <a:solidFill>
                      <a:srgbClr val="FF0000"/>
                    </a:solidFill>
                  </a:rPr>
                  <a:t>noise</a:t>
                </a:r>
                <a:r>
                  <a:rPr lang="zh-TW" altLang="en-US" sz="1200" dirty="0">
                    <a:solidFill>
                      <a:srgbClr val="FF0000"/>
                    </a:solidFill>
                  </a:rPr>
                  <a:t>是互相獨立的</a:t>
                </a:r>
                <a:endParaRPr lang="en-US" altLang="zh-TW" sz="1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 smtClean="0"/>
                  <a:t>＠</a:t>
                </a:r>
                <a:r>
                  <a:rPr lang="zh-TW" altLang="en-US" dirty="0" smtClean="0"/>
                  <a:t>使用</a:t>
                </a:r>
                <a:r>
                  <a:rPr lang="zh-TW" altLang="en-US" dirty="0" smtClean="0"/>
                  <a:t>最小平方法估計斜面參數 雜訊變異</a:t>
                </a:r>
                <a:r>
                  <a:rPr lang="zh-TW" altLang="en-US" dirty="0" smtClean="0"/>
                  <a:t>數</a:t>
                </a:r>
              </a:p>
              <a:p>
                <a:r>
                  <a:rPr lang="zh-TW" altLang="en-US" dirty="0" smtClean="0"/>
                  <a:t>＠</a:t>
                </a:r>
              </a:p>
              <a:p>
                <a:r>
                  <a:rPr lang="zh-TW" altLang="en-US" dirty="0" smtClean="0"/>
                  <a:t>＠當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η</a:t>
                </a:r>
                <a:r>
                  <a:rPr lang="zh-TW" altLang="en-US" dirty="0" smtClean="0"/>
                  <a:t> </a:t>
                </a:r>
                <a:r>
                  <a:rPr lang="zh-TW" altLang="en-US" dirty="0" smtClean="0"/>
                  <a:t>是隨機變數索引在 ＲＸＣ表示為雜訊</a:t>
                </a:r>
              </a:p>
              <a:p>
                <a:r>
                  <a:rPr lang="zh-TW" altLang="en-US" dirty="0" smtClean="0"/>
                  <a:t>＠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η</a:t>
                </a:r>
                <a:r>
                  <a:rPr lang="en-US" altLang="zh-TW" sz="1200" b="0" i="0" smtClean="0">
                    <a:latin typeface="Cambria Math" panose="02040503050406030204" pitchFamily="18" charset="0"/>
                  </a:rPr>
                  <a:t>~N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(</a:t>
                </a:r>
                <a:r>
                  <a:rPr lang="en-US" altLang="zh-TW" sz="1200" b="0" i="0" smtClean="0">
                    <a:latin typeface="Cambria Math" panose="02040503050406030204" pitchFamily="18" charset="0"/>
                  </a:rPr>
                  <a:t>0,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σ</a:t>
                </a:r>
                <a:r>
                  <a:rPr lang="en-US" altLang="zh-TW" sz="1200" i="0" smtClean="0">
                    <a:latin typeface="Cambria Math" charset="0"/>
                  </a:rPr>
                  <a:t>^</a:t>
                </a:r>
                <a:r>
                  <a:rPr lang="en-US" altLang="zh-TW" sz="1200" b="0" i="0" smtClean="0">
                    <a:latin typeface="Cambria Math" panose="02040503050406030204" pitchFamily="18" charset="0"/>
                  </a:rPr>
                  <a:t>2)</a:t>
                </a:r>
                <a:r>
                  <a:rPr lang="zh-TW" altLang="en-US" dirty="0" smtClean="0"/>
                  <a:t>雜訊在任兩點像素為獨立</a:t>
                </a:r>
                <a:endParaRPr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36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9295357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同樣的，我們用最小平方法求參數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αhat </a:t>
                </a:r>
                <a:r>
                  <a:rPr lang="en-US" dirty="0">
                    <a:latin typeface="Arial"/>
                    <a:ea typeface="新細明體"/>
                    <a:cs typeface="Arial"/>
                  </a:rPr>
                  <a:t>β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hat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 </a:t>
                </a:r>
                <a:r>
                  <a:rPr lang="en-US" dirty="0" err="1"/>
                  <a:t>γ</a:t>
                </a:r>
                <a:r>
                  <a:rPr lang="en-US" altLang="zh-TW" dirty="0" err="1">
                    <a:latin typeface="Arial"/>
                    <a:ea typeface="新細明體"/>
                    <a:cs typeface="Arial"/>
                  </a:rPr>
                  <a:t>hat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，使得誤差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(noise)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的平方和最小</a:t>
                </a:r>
              </a:p>
              <a:p>
                <a:r>
                  <a:rPr lang="zh-TW" altLang="en-US" dirty="0"/>
                  <a:t>跟前面是一樣的操作，一階偏微分等於</a:t>
                </a:r>
                <a:r>
                  <a:rPr lang="en-US" altLang="zh-TW" dirty="0"/>
                  <a:t>0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dirty="0" smtClean="0"/>
                  <a:t>@</a:t>
                </a:r>
                <a:r>
                  <a:rPr lang="zh-TW" altLang="en-US" dirty="0" smtClean="0"/>
                  <a:t>定義</a:t>
                </a:r>
                <a:r>
                  <a:rPr lang="zh-TW" altLang="en-US" dirty="0" smtClean="0"/>
                  <a:t>參數使平方差加總和最</a:t>
                </a:r>
                <a:r>
                  <a:rPr lang="zh-TW" altLang="en-US" dirty="0" smtClean="0"/>
                  <a:t>小</a:t>
                </a:r>
                <a:endParaRPr lang="en-US" altLang="zh-TW" dirty="0" smtClean="0"/>
              </a:p>
              <a:p>
                <a:endParaRPr lang="en-US" altLang="zh-TW" dirty="0" smtClean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 smtClean="0"/>
                  <a:t>@</a:t>
                </a:r>
                <a:r>
                  <a:rPr kumimoji="1" lang="zh-TW" altLang="en-US" dirty="0" smtClean="0"/>
                  <a:t>對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ε</a:t>
                </a:r>
                <a:r>
                  <a:rPr lang="en-US" altLang="zh-TW" i="0" smtClean="0">
                    <a:latin typeface="Cambria Math" charset="0"/>
                  </a:rPr>
                  <a:t>_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n</a:t>
                </a:r>
                <a:r>
                  <a:rPr lang="en-US" altLang="zh-TW" b="0" i="0" smtClean="0">
                    <a:latin typeface="Cambria Math" charset="0"/>
                  </a:rPr>
                  <a:t>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</a:t>
                </a:r>
                <a:r>
                  <a:rPr kumimoji="1" lang="zh-TW" altLang="en-US" dirty="0" smtClean="0"/>
                  <a:t>偏微分並設為</a:t>
                </a:r>
                <a:r>
                  <a:rPr kumimoji="1" lang="en-US" altLang="zh-TW" dirty="0" smtClean="0"/>
                  <a:t>0</a:t>
                </a:r>
                <a:endParaRPr kumimoji="1" lang="zh-TW" altLang="en-US" dirty="0"/>
              </a:p>
              <a:p>
                <a:endParaRPr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37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9835652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不失一般性</a:t>
            </a:r>
            <a:r>
              <a:rPr kumimoji="1" lang="en-US" altLang="zh-TW" dirty="0"/>
              <a:t>(</a:t>
            </a:r>
            <a:r>
              <a:rPr kumimoji="1" lang="zh-TW" altLang="en-US" dirty="0"/>
              <a:t>證明不是特例，而是普遍情況</a:t>
            </a:r>
            <a:r>
              <a:rPr kumimoji="1" lang="en-US" altLang="zh-TW" dirty="0"/>
              <a:t>)</a:t>
            </a:r>
            <a:r>
              <a:rPr kumimoji="1" lang="zh-TW" altLang="en-US" dirty="0"/>
              <a:t>，我們選擇中心點ＲＸＣ做為座標的原點</a:t>
            </a:r>
          </a:p>
          <a:p>
            <a:r>
              <a:rPr kumimoji="1" lang="zh-TW" altLang="en-US" dirty="0"/>
              <a:t>選擇的座標系統具有對稱性會使得 </a:t>
            </a:r>
            <a:r>
              <a:rPr kumimoji="1" lang="en-US" altLang="zh-TW" dirty="0"/>
              <a:t>summation</a:t>
            </a:r>
            <a:r>
              <a:rPr kumimoji="1" lang="zh-TW" altLang="en-US" dirty="0"/>
              <a:t> </a:t>
            </a:r>
            <a:r>
              <a:rPr kumimoji="1" lang="en-US" altLang="zh-TW" dirty="0"/>
              <a:t>r = 0</a:t>
            </a:r>
            <a:r>
              <a:rPr kumimoji="1" lang="zh-TW" altLang="en-US" dirty="0"/>
              <a:t> 而且 </a:t>
            </a:r>
            <a:r>
              <a:rPr kumimoji="1" lang="en-US" altLang="zh-TW" dirty="0"/>
              <a:t>summation</a:t>
            </a:r>
            <a:r>
              <a:rPr kumimoji="1" lang="zh-TW" altLang="en-US" dirty="0"/>
              <a:t> </a:t>
            </a:r>
            <a:r>
              <a:rPr kumimoji="1" lang="en-US" altLang="zh-TW" dirty="0"/>
              <a:t>c =</a:t>
            </a:r>
            <a:r>
              <a:rPr kumimoji="1" lang="zh-TW" altLang="en-US" dirty="0"/>
              <a:t> </a:t>
            </a:r>
            <a:r>
              <a:rPr kumimoji="1" lang="en-US" altLang="zh-TW" dirty="0"/>
              <a:t>0</a:t>
            </a:r>
          </a:p>
          <a:p>
            <a:r>
              <a:rPr kumimoji="1" lang="en-US" altLang="zh-TW" dirty="0"/>
              <a:t>summation</a:t>
            </a:r>
            <a:r>
              <a:rPr kumimoji="1" lang="zh-TW" altLang="en-US" dirty="0"/>
              <a:t> </a:t>
            </a:r>
            <a:r>
              <a:rPr kumimoji="1" lang="en-US" altLang="zh-TW" dirty="0"/>
              <a:t>r</a:t>
            </a:r>
            <a:r>
              <a:rPr kumimoji="1" lang="zh-TW" altLang="en-US" dirty="0"/>
              <a:t>乘上</a:t>
            </a:r>
            <a:r>
              <a:rPr kumimoji="1" lang="en-US" altLang="zh-TW" dirty="0"/>
              <a:t>c</a:t>
            </a:r>
            <a:r>
              <a:rPr kumimoji="1" lang="zh-TW" altLang="en-US" dirty="0"/>
              <a:t> 會等於 </a:t>
            </a:r>
            <a:r>
              <a:rPr kumimoji="1" lang="en-US" altLang="zh-TW" dirty="0"/>
              <a:t>summation</a:t>
            </a:r>
            <a:r>
              <a:rPr kumimoji="1" lang="zh-TW" altLang="en-US" dirty="0"/>
              <a:t> </a:t>
            </a:r>
            <a:r>
              <a:rPr kumimoji="1" lang="en-US" altLang="zh-TW" dirty="0"/>
              <a:t>r</a:t>
            </a:r>
            <a:r>
              <a:rPr kumimoji="1" lang="zh-TW" altLang="en-US" dirty="0"/>
              <a:t> 乘上 </a:t>
            </a:r>
            <a:r>
              <a:rPr kumimoji="1" lang="en-US" altLang="zh-TW" dirty="0"/>
              <a:t>summation</a:t>
            </a:r>
            <a:r>
              <a:rPr kumimoji="1" lang="zh-TW" altLang="en-US" dirty="0"/>
              <a:t> </a:t>
            </a:r>
            <a:r>
              <a:rPr kumimoji="1" lang="en-US" altLang="zh-TW" dirty="0"/>
              <a:t>c</a:t>
            </a:r>
            <a:r>
              <a:rPr kumimoji="1" lang="zh-TW" altLang="en-US" dirty="0"/>
              <a:t> 還是等於</a:t>
            </a:r>
            <a:r>
              <a:rPr kumimoji="1" lang="en-US" altLang="zh-TW" dirty="0"/>
              <a:t>0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38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869450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那我們把重點統整一下，放在這張投影片，接著開始計算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39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97650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BAB4883-B3A4-4110-A8C3-8766A89AD987}" type="slidenum">
              <a:rPr lang="en-US" altLang="zh-TW"/>
              <a:pPr>
                <a:spcBef>
                  <a:spcPct val="0"/>
                </a:spcBef>
              </a:pPr>
              <a:t>3</a:t>
            </a:fld>
            <a:endParaRPr lang="en-US" altLang="zh-TW" dirty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dirty="0">
                <a:latin typeface="Arial"/>
                <a:ea typeface="新細明體"/>
                <a:cs typeface="Arial"/>
              </a:rPr>
              <a:t>我們的圖片可以被認為是一個底層連續或分段連續的灰階亮度表面。</a:t>
            </a:r>
            <a:endParaRPr lang="en-US" altLang="zh-TW" dirty="0">
              <a:latin typeface="Arial"/>
              <a:ea typeface="新細明體"/>
              <a:cs typeface="Arial"/>
            </a:endParaRPr>
          </a:p>
          <a:p>
            <a:r>
              <a:rPr lang="zh-TW" altLang="en-US" dirty="0">
                <a:latin typeface="Arial"/>
                <a:ea typeface="新細明體"/>
                <a:cs typeface="Arial"/>
              </a:rPr>
              <a:t>數位影像可以視為是扭曲或是失真版本的帶有雜訊的離散採樣。</a:t>
            </a:r>
            <a:endParaRPr lang="en-US" altLang="zh-TW" dirty="0">
              <a:latin typeface="Arial"/>
              <a:ea typeface="新細明體"/>
              <a:cs typeface="Arial"/>
            </a:endParaRPr>
          </a:p>
          <a:p>
            <a:r>
              <a:rPr lang="en-US" dirty="0">
                <a:latin typeface="Arial"/>
                <a:ea typeface="新細明體"/>
                <a:cs typeface="Arial"/>
              </a:rPr>
              <a:t>下面這張圖呢是一張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470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*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495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的影像，其中越高的地方代表他的強度越高，也就越亮</a:t>
            </a:r>
            <a:endParaRPr lang="en-US" altLang="zh-TW" dirty="0">
              <a:latin typeface="Arial"/>
              <a:ea typeface="新細明體"/>
              <a:cs typeface="Arial"/>
            </a:endParaRPr>
          </a:p>
          <a:p>
            <a:r>
              <a:rPr lang="en-US" dirty="0">
                <a:latin typeface="Arial"/>
                <a:ea typeface="新細明體"/>
                <a:cs typeface="Arial"/>
              </a:rPr>
              <a:t>因為是以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8bit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 來表示，所以最亮的數值就是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255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，最暗的地方是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0</a:t>
            </a:r>
          </a:p>
          <a:p>
            <a:r>
              <a:rPr lang="en-US" dirty="0" err="1">
                <a:latin typeface="Arial"/>
                <a:ea typeface="新細明體"/>
                <a:cs typeface="Arial"/>
              </a:rPr>
              <a:t>那這樣的亮度差別造成了地形的高低起伏</a:t>
            </a:r>
            <a:endParaRPr lang="en-US" dirty="0">
              <a:latin typeface="Arial"/>
              <a:ea typeface="新細明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96713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我們以偏微分 </a:t>
            </a:r>
            <a:r>
              <a:rPr kumimoji="1" lang="el-GR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α</a:t>
            </a:r>
            <a:r>
              <a:rPr kumimoji="1" lang="en-US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 hat</a:t>
            </a:r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 做舉例</a:t>
            </a:r>
            <a:endParaRPr kumimoji="1" lang="en-US" altLang="zh-TW" sz="1200" b="0" i="0" kern="1200" dirty="0">
              <a:solidFill>
                <a:schemeClr val="tx1"/>
              </a:solidFill>
              <a:effectLst/>
              <a:latin typeface="Arial" charset="0"/>
              <a:ea typeface="新細明體" pitchFamily="18" charset="-120"/>
              <a:cs typeface="+mn-cs"/>
            </a:endParaRPr>
          </a:p>
          <a:p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做化簡的動作</a:t>
            </a:r>
            <a:endParaRPr kumimoji="1" lang="en-US" altLang="zh-TW" sz="1200" b="0" i="0" kern="1200" dirty="0">
              <a:solidFill>
                <a:schemeClr val="tx1"/>
              </a:solidFill>
              <a:effectLst/>
              <a:latin typeface="Arial" charset="0"/>
              <a:ea typeface="新細明體" pitchFamily="18" charset="-120"/>
              <a:cs typeface="+mn-cs"/>
            </a:endParaRPr>
          </a:p>
          <a:p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這邊簡單的把</a:t>
            </a:r>
            <a:r>
              <a:rPr kumimoji="1" lang="en-US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2</a:t>
            </a:r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除掉，並且把</a:t>
            </a:r>
            <a:r>
              <a:rPr kumimoji="1" lang="en-US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r</a:t>
            </a:r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乘進去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40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498588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接著我們把</a:t>
            </a:r>
            <a:r>
              <a:rPr kumimoji="1" lang="en-US" altLang="zh-TW" dirty="0"/>
              <a:t>summation</a:t>
            </a:r>
            <a:r>
              <a:rPr kumimoji="1" lang="zh-TW" altLang="en-US" dirty="0"/>
              <a:t>裡的每一項拆開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41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700594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dirty="0"/>
              <a:t>前面已經知道</a:t>
            </a:r>
            <a:r>
              <a:rPr kumimoji="1" lang="en-US" altLang="zh-TW" dirty="0"/>
              <a:t>summation</a:t>
            </a:r>
            <a:r>
              <a:rPr kumimoji="1" lang="zh-TW" altLang="en-US" dirty="0"/>
              <a:t> </a:t>
            </a:r>
            <a:r>
              <a:rPr kumimoji="1" lang="en-US" altLang="zh-TW" dirty="0"/>
              <a:t>r = 0</a:t>
            </a:r>
            <a:r>
              <a:rPr kumimoji="1" lang="zh-TW" altLang="en-US" dirty="0"/>
              <a:t> 而且 </a:t>
            </a:r>
            <a:r>
              <a:rPr kumimoji="1" lang="en-US" altLang="zh-TW" dirty="0"/>
              <a:t>summation</a:t>
            </a:r>
            <a:r>
              <a:rPr kumimoji="1" lang="zh-TW" altLang="en-US" dirty="0"/>
              <a:t> </a:t>
            </a:r>
            <a:r>
              <a:rPr kumimoji="1" lang="en-US" altLang="zh-TW" dirty="0"/>
              <a:t>c =</a:t>
            </a:r>
            <a:r>
              <a:rPr kumimoji="1" lang="zh-TW" altLang="en-US" dirty="0"/>
              <a:t> </a:t>
            </a:r>
            <a:r>
              <a:rPr kumimoji="1" lang="en-US" altLang="zh-TW" dirty="0"/>
              <a:t>0</a:t>
            </a:r>
          </a:p>
          <a:p>
            <a:endParaRPr kumimoji="1" lang="en-US" altLang="zh-TW" dirty="0"/>
          </a:p>
          <a:p>
            <a:r>
              <a:rPr kumimoji="1" lang="zh-TW" altLang="en-US" dirty="0"/>
              <a:t>所以中間兩項直接消去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42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881799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這邊做移項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43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199285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左邊留下 </a:t>
            </a:r>
            <a:r>
              <a:rPr kumimoji="1" lang="el-GR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α</a:t>
            </a:r>
            <a:r>
              <a:rPr kumimoji="1" lang="en-US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 hat</a:t>
            </a:r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 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44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32437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latin typeface="Arial"/>
                <a:ea typeface="新細明體"/>
                <a:cs typeface="Arial"/>
              </a:rPr>
              <a:t>同樣的方法我們就可以求得估計值</a:t>
            </a:r>
            <a:r>
              <a:rPr kumimoji="1" lang="el-GR" altLang="zh-TW" sz="1200" b="0" i="0" kern="1200" dirty="0">
                <a:solidFill>
                  <a:schemeClr val="tx1"/>
                </a:solidFill>
                <a:effectLst/>
                <a:latin typeface="Arial"/>
                <a:ea typeface="新細明體"/>
                <a:cs typeface="Arial"/>
              </a:rPr>
              <a:t>α</a:t>
            </a:r>
            <a:r>
              <a:rPr kumimoji="1" lang="en-US" altLang="zh-TW" dirty="0">
                <a:latin typeface="Arial"/>
                <a:ea typeface="新細明體"/>
                <a:cs typeface="Arial"/>
              </a:rPr>
              <a:t> </a:t>
            </a:r>
            <a:r>
              <a:rPr kumimoji="1" lang="el-GR" altLang="zh-TW" sz="1200" b="0" i="0" kern="1200" dirty="0">
                <a:solidFill>
                  <a:schemeClr val="tx1"/>
                </a:solidFill>
                <a:effectLst/>
                <a:latin typeface="Arial"/>
                <a:ea typeface="新細明體"/>
                <a:cs typeface="Arial"/>
              </a:rPr>
              <a:t>β</a:t>
            </a:r>
            <a:r>
              <a:rPr kumimoji="1" lang="en-US" altLang="zh-TW" dirty="0">
                <a:latin typeface="Arial"/>
                <a:ea typeface="新細明體"/>
                <a:cs typeface="Arial"/>
              </a:rPr>
              <a:t> </a:t>
            </a:r>
            <a:r>
              <a:rPr kumimoji="1" lang="el-GR" altLang="zh-TW" sz="1200" b="0" i="0" kern="1200" dirty="0">
                <a:solidFill>
                  <a:schemeClr val="tx1"/>
                </a:solidFill>
                <a:effectLst/>
                <a:latin typeface="Arial"/>
                <a:ea typeface="新細明體"/>
                <a:cs typeface="Arial"/>
              </a:rPr>
              <a:t>γ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了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45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3276895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/>
                  <a:t>這邊我們來看個例子，考慮一個</a:t>
                </a:r>
                <a:r>
                  <a:rPr kumimoji="1" lang="en-US" altLang="zh-TW" dirty="0"/>
                  <a:t>3</a:t>
                </a:r>
                <a:r>
                  <a:rPr kumimoji="1" lang="zh-TW" altLang="en-US" dirty="0"/>
                  <a:t> </a:t>
                </a:r>
                <a:r>
                  <a:rPr kumimoji="1" lang="en-US" altLang="zh-TW" dirty="0"/>
                  <a:t>by</a:t>
                </a:r>
                <a:r>
                  <a:rPr kumimoji="1" lang="zh-TW" altLang="en-US" dirty="0"/>
                  <a:t> </a:t>
                </a:r>
                <a:r>
                  <a:rPr kumimoji="1" lang="en-US" altLang="zh-TW" dirty="0"/>
                  <a:t>3</a:t>
                </a:r>
                <a:r>
                  <a:rPr kumimoji="1" lang="zh-TW" altLang="en-US" dirty="0"/>
                  <a:t>的</a:t>
                </a:r>
                <a:r>
                  <a:rPr kumimoji="1" lang="en-US" altLang="zh-TW" dirty="0"/>
                  <a:t>region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透過簡化的過程，我們可以明顯的看到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and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 </a:t>
                </a:r>
                <a:r>
                  <a:rPr kumimoji="1" lang="zh-TW" altLang="en-US" dirty="0" smtClean="0"/>
                  <a:t>在雜訊上的相依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46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5465861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en-US" altLang="zh-TW" dirty="0"/>
                  <a:t>-1</a:t>
                </a:r>
                <a:r>
                  <a:rPr kumimoji="1" lang="zh-TW" altLang="en-US" dirty="0"/>
                  <a:t> 乘上 </a:t>
                </a:r>
                <a:r>
                  <a:rPr kumimoji="1" lang="en-US" altLang="zh-TW" dirty="0"/>
                  <a:t>Raw</a:t>
                </a:r>
                <a:r>
                  <a:rPr kumimoji="1" lang="zh-TW" altLang="en-US" dirty="0"/>
                  <a:t>負 </a:t>
                </a:r>
                <a:r>
                  <a:rPr kumimoji="1" lang="en-US" altLang="zh-TW" dirty="0"/>
                  <a:t>1</a:t>
                </a:r>
                <a:r>
                  <a:rPr kumimoji="1" lang="zh-TW" altLang="en-US" dirty="0"/>
                  <a:t> 整列的和</a:t>
                </a:r>
                <a:endParaRPr kumimoji="1" lang="en-US" altLang="zh-TW" dirty="0"/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TW" dirty="0"/>
                  <a:t>0</a:t>
                </a:r>
                <a:r>
                  <a:rPr kumimoji="1" lang="zh-TW" altLang="en-US" dirty="0"/>
                  <a:t> 乘上 </a:t>
                </a:r>
                <a:r>
                  <a:rPr kumimoji="1" lang="en-US" altLang="zh-TW" dirty="0"/>
                  <a:t>Raw0</a:t>
                </a:r>
                <a:r>
                  <a:rPr kumimoji="1" lang="zh-TW" altLang="en-US" dirty="0"/>
                  <a:t> 整列的和</a:t>
                </a:r>
                <a:endParaRPr kumimoji="1" lang="en-US" altLang="zh-TW" dirty="0"/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TW" dirty="0"/>
                  <a:t>1</a:t>
                </a:r>
                <a:r>
                  <a:rPr kumimoji="1" lang="zh-TW" altLang="en-US" dirty="0"/>
                  <a:t> 乘上 </a:t>
                </a:r>
                <a:r>
                  <a:rPr kumimoji="1" lang="en-US" altLang="zh-TW" dirty="0"/>
                  <a:t>Raw1</a:t>
                </a:r>
                <a:r>
                  <a:rPr kumimoji="1" lang="zh-TW" altLang="en-US" dirty="0"/>
                  <a:t> 整列的和</a:t>
                </a:r>
                <a:endParaRPr kumimoji="1" lang="en-US" altLang="zh-TW" dirty="0"/>
              </a:p>
              <a:p>
                <a:r>
                  <a:rPr kumimoji="1" lang="zh-TW" altLang="en-US" dirty="0"/>
                  <a:t>再把他們加起來</a:t>
                </a:r>
                <a:endParaRPr kumimoji="1" lang="en-US" altLang="zh-TW" dirty="0"/>
              </a:p>
              <a:p>
                <a:endParaRPr kumimoji="1" lang="en-US" altLang="zh-TW" dirty="0"/>
              </a:p>
              <a:p>
                <a:r>
                  <a:rPr kumimoji="1" lang="zh-TW" altLang="en-US" dirty="0"/>
                  <a:t>分母的部分</a:t>
                </a:r>
                <a:endParaRPr kumimoji="1" lang="en-US" altLang="zh-TW" dirty="0"/>
              </a:p>
              <a:p>
                <a:r>
                  <a:rPr kumimoji="1" lang="zh-TW" altLang="en-US" dirty="0"/>
                  <a:t>因為</a:t>
                </a:r>
                <a:r>
                  <a:rPr kumimoji="1" lang="en-US" altLang="zh-TW" dirty="0"/>
                  <a:t>column=3</a:t>
                </a:r>
                <a:r>
                  <a:rPr kumimoji="1" lang="zh-TW" altLang="en-US" dirty="0"/>
                  <a:t>嘛</a:t>
                </a:r>
                <a:endParaRPr kumimoji="1" lang="en-US" altLang="zh-TW" dirty="0"/>
              </a:p>
              <a:p>
                <a:r>
                  <a:rPr kumimoji="1" lang="zh-TW" altLang="en-US" dirty="0"/>
                  <a:t>所以 </a:t>
                </a:r>
                <a:r>
                  <a:rPr kumimoji="1" lang="en-US" altLang="zh-TW" dirty="0"/>
                  <a:t>r</a:t>
                </a:r>
                <a:r>
                  <a:rPr kumimoji="1" lang="zh-TW" altLang="en-US" dirty="0"/>
                  <a:t> 平方加 </a:t>
                </a:r>
                <a:r>
                  <a:rPr kumimoji="1" lang="en-US" altLang="zh-TW" dirty="0"/>
                  <a:t>r</a:t>
                </a:r>
                <a:r>
                  <a:rPr kumimoji="1" lang="zh-TW" altLang="en-US" dirty="0"/>
                  <a:t> 平方加 </a:t>
                </a:r>
                <a:r>
                  <a:rPr kumimoji="1" lang="en-US" altLang="zh-TW" dirty="0"/>
                  <a:t>r</a:t>
                </a:r>
                <a:r>
                  <a:rPr kumimoji="1" lang="zh-TW" altLang="en-US" dirty="0"/>
                  <a:t> 平方也就會變成 </a:t>
                </a:r>
                <a:r>
                  <a:rPr kumimoji="1" lang="en-US" altLang="zh-TW" dirty="0"/>
                  <a:t>r</a:t>
                </a:r>
                <a:r>
                  <a:rPr kumimoji="1" lang="zh-TW" altLang="en-US" dirty="0"/>
                  <a:t> 平方乘</a:t>
                </a:r>
                <a:r>
                  <a:rPr kumimoji="1" lang="en-US" altLang="zh-TW" dirty="0"/>
                  <a:t>3</a:t>
                </a:r>
              </a:p>
              <a:p>
                <a:r>
                  <a:rPr kumimoji="1" lang="zh-TW" altLang="en-US" dirty="0"/>
                  <a:t>那三個 </a:t>
                </a:r>
                <a:r>
                  <a:rPr kumimoji="1" lang="en-US" altLang="zh-TW" dirty="0"/>
                  <a:t>r</a:t>
                </a:r>
                <a:r>
                  <a:rPr kumimoji="1" lang="zh-TW" altLang="en-US" dirty="0"/>
                  <a:t> 都要加，就變成下面這樣</a:t>
                </a:r>
                <a:endParaRPr kumimoji="1" lang="en-US" altLang="zh-TW" dirty="0"/>
              </a:p>
              <a:p>
                <a:endParaRPr kumimoji="1" lang="en-US" altLang="zh-TW" dirty="0"/>
              </a:p>
              <a:p>
                <a:r>
                  <a:rPr kumimoji="1" lang="en-US" altLang="zh-TW" dirty="0"/>
                  <a:t>(-17</a:t>
                </a:r>
                <a:r>
                  <a:rPr kumimoji="1" lang="zh-TW" altLang="en-US" dirty="0"/>
                  <a:t> </a:t>
                </a:r>
                <a:r>
                  <a:rPr kumimoji="1" lang="en-US" altLang="zh-TW" dirty="0"/>
                  <a:t>+</a:t>
                </a:r>
                <a:r>
                  <a:rPr kumimoji="1" lang="zh-TW" altLang="en-US" dirty="0"/>
                  <a:t> </a:t>
                </a:r>
                <a:r>
                  <a:rPr kumimoji="1" lang="en-US" altLang="zh-TW" dirty="0"/>
                  <a:t>10)</a:t>
                </a:r>
                <a:r>
                  <a:rPr kumimoji="1" lang="zh-TW" altLang="en-US" dirty="0"/>
                  <a:t> </a:t>
                </a:r>
                <a:r>
                  <a:rPr kumimoji="1" lang="en-US" altLang="zh-TW" dirty="0"/>
                  <a:t>/</a:t>
                </a:r>
                <a:r>
                  <a:rPr kumimoji="1" lang="zh-TW" altLang="en-US" dirty="0"/>
                  <a:t> </a:t>
                </a:r>
                <a:r>
                  <a:rPr kumimoji="1" lang="en-US" altLang="zh-TW" dirty="0"/>
                  <a:t>6</a:t>
                </a:r>
                <a:r>
                  <a:rPr kumimoji="1" lang="zh-TW" altLang="en-US" dirty="0"/>
                  <a:t> </a:t>
                </a:r>
                <a:r>
                  <a:rPr kumimoji="1" lang="en-US" altLang="zh-TW" dirty="0"/>
                  <a:t>=</a:t>
                </a:r>
                <a:r>
                  <a:rPr kumimoji="1" lang="zh-TW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TW" sz="1200" b="0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−1.17</m:t>
                    </m:r>
                  </m:oMath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透過簡化的過程，我們可以明顯的看到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and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 </a:t>
                </a:r>
                <a:r>
                  <a:rPr kumimoji="1" lang="zh-TW" altLang="en-US" dirty="0" smtClean="0"/>
                  <a:t>在雜訊上的相依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47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858963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/>
                  <a:t>再來是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1" lang="mr-IN" altLang="zh-TW" sz="1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mr-IN" altLang="zh-TW" sz="12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</m:acc>
                    <m:r>
                      <a:rPr kumimoji="1" lang="zh-TW" altLang="en-US" sz="1200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，</m:t>
                    </m:r>
                  </m:oMath>
                </a14:m>
                <a:r>
                  <a:rPr kumimoji="1" lang="zh-TW" altLang="en-US" dirty="0"/>
                  <a:t>用一樣的方式做計算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透過簡化的過程，我們可以明顯的看到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and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 </a:t>
                </a:r>
                <a:r>
                  <a:rPr kumimoji="1" lang="zh-TW" altLang="en-US" dirty="0" smtClean="0"/>
                  <a:t>在雜訊上的相依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48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818120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/>
                  <a:t>再來是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1" lang="mr-IN" altLang="zh-TW" sz="1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zh-TW" altLang="mr-IN" sz="120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acc>
                  </m:oMath>
                </a14:m>
                <a:r>
                  <a:rPr kumimoji="1" lang="zh-TW" altLang="en-US" dirty="0"/>
                  <a:t>，分子是帶入各個點，分母就是九個</a:t>
                </a:r>
                <a:r>
                  <a:rPr kumimoji="1" lang="en-US" altLang="zh-TW" dirty="0"/>
                  <a:t>1</a:t>
                </a:r>
                <a:r>
                  <a:rPr kumimoji="1" lang="zh-TW" altLang="en-US" dirty="0"/>
                  <a:t>相加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透過簡化的過程，我們可以明顯的看到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and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 </a:t>
                </a:r>
                <a:r>
                  <a:rPr kumimoji="1" lang="zh-TW" altLang="en-US" dirty="0" smtClean="0"/>
                  <a:t>在雜訊上的相依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49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77876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cs typeface="Arial"/>
              </a:rPr>
              <a:t>我們需要一個模型來描述像素附近的表面。</a:t>
            </a:r>
            <a:endParaRPr lang="en-US" altLang="zh-TW" dirty="0">
              <a:cs typeface="Arial"/>
            </a:endParaRPr>
          </a:p>
          <a:p>
            <a:r>
              <a:rPr lang="zh-TW" altLang="en-US" dirty="0">
                <a:cs typeface="Arial"/>
              </a:rPr>
              <a:t>以鄰域的來看，最左邊的圖就是用比較大的平面來組成</a:t>
            </a:r>
            <a:endParaRPr lang="en-US" altLang="zh-TW" dirty="0">
              <a:cs typeface="Arial"/>
            </a:endParaRPr>
          </a:p>
          <a:p>
            <a:r>
              <a:rPr lang="zh-TW" altLang="en-US" dirty="0">
                <a:cs typeface="Arial"/>
              </a:rPr>
              <a:t>那越往右邊三角形的鄰域就越小，整個模型就越光滑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174495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/>
                  <a:t>我們知道了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1" lang="mr-IN" altLang="zh-TW" sz="1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mr-IN" altLang="zh-TW" sz="12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𝛼</m:t>
                        </m:r>
                      </m:e>
                    </m:acc>
                  </m:oMath>
                </a14:m>
                <a:r>
                  <a:rPr kumimoji="1" lang="zh-TW" alt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1" lang="mr-IN" altLang="zh-TW" sz="1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mr-IN" altLang="zh-TW" sz="12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</m:acc>
                  </m:oMath>
                </a14:m>
                <a:r>
                  <a:rPr kumimoji="1" lang="zh-TW" alt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1" lang="mr-IN" altLang="zh-TW" sz="1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zh-TW" altLang="mr-IN" sz="120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acc>
                  </m:oMath>
                </a14:m>
                <a:r>
                  <a:rPr kumimoji="1" lang="zh-TW" altLang="en-US" dirty="0"/>
                  <a:t>之後，就可以利用這個擬合的方程式求出各個區域的擬合灰階值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透過簡化的過程，我們可以明顯的看到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and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 </a:t>
                </a:r>
                <a:r>
                  <a:rPr kumimoji="1" lang="zh-TW" altLang="en-US" dirty="0" smtClean="0"/>
                  <a:t>在雜訊上的相依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50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4697774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透過簡化的過程，我們可以明顯的看到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and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 </a:t>
                </a:r>
                <a:r>
                  <a:rPr kumimoji="1" lang="zh-TW" altLang="en-US" dirty="0" smtClean="0"/>
                  <a:t>在雜訊上的相依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51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6031328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透過簡化的過程，我們可以明顯的看到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and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 </a:t>
                </a:r>
                <a:r>
                  <a:rPr kumimoji="1" lang="zh-TW" altLang="en-US" dirty="0" smtClean="0"/>
                  <a:t>在雜訊上的相依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52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4146470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透過簡化的過程，我們可以明顯的看到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and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 </a:t>
                </a:r>
                <a:r>
                  <a:rPr kumimoji="1" lang="zh-TW" altLang="en-US" dirty="0" smtClean="0"/>
                  <a:t>在雜訊上的相依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53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1874750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/>
                  <a:t>這是估計值最後的結果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透過簡化的過程，我們可以明顯的看到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and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 </a:t>
                </a:r>
                <a:r>
                  <a:rPr kumimoji="1" lang="zh-TW" altLang="en-US" dirty="0" smtClean="0"/>
                  <a:t>在雜訊上的相依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54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439634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latin typeface="Arial"/>
                <a:ea typeface="新細明體"/>
                <a:cs typeface="Arial"/>
              </a:rPr>
              <a:t>圖例</a:t>
            </a:r>
            <a:endParaRPr lang="en-US" altLang="zh-TW" dirty="0">
              <a:latin typeface="Arial"/>
              <a:ea typeface="新細明體"/>
              <a:cs typeface="Arial"/>
            </a:endParaRPr>
          </a:p>
          <a:p>
            <a:r>
              <a:rPr lang="zh-TW" altLang="en-US" dirty="0">
                <a:latin typeface="Arial"/>
                <a:ea typeface="新細明體"/>
                <a:cs typeface="Arial"/>
              </a:rPr>
              <a:t>剛剛的九宮格我們用軟體來模擬他的斜平面模型</a:t>
            </a:r>
            <a:endParaRPr lang="en-US" altLang="zh-TW" dirty="0">
              <a:latin typeface="Arial"/>
              <a:ea typeface="新細明體"/>
              <a:cs typeface="Arial"/>
            </a:endParaRPr>
          </a:p>
          <a:p>
            <a:r>
              <a:rPr lang="zh-TW" altLang="en-US" dirty="0">
                <a:latin typeface="Arial"/>
                <a:ea typeface="新細明體"/>
                <a:cs typeface="Arial"/>
              </a:rPr>
              <a:t>就會長這個樣子</a:t>
            </a:r>
            <a:endParaRPr lang="zh-TW" altLang="en-US" dirty="0"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55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3866154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/>
                  <a:t>求出擬合矩陣之後，扣掉觀察值，就能算出誤差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透過簡化的過程，我們可以明顯的看到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and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 </a:t>
                </a:r>
                <a:r>
                  <a:rPr kumimoji="1" lang="zh-TW" altLang="en-US" dirty="0" smtClean="0"/>
                  <a:t>在雜訊上的相依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56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1624785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/>
                  <a:t>然後我們就可以算出誤差的平方和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透過簡化的過程，我們可以明顯的看到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and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 </a:t>
                </a:r>
                <a:r>
                  <a:rPr kumimoji="1" lang="zh-TW" altLang="en-US" dirty="0" smtClean="0"/>
                  <a:t>在雜訊上的相依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57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0077458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CN" altLang="en-US" dirty="0">
                    <a:latin typeface="Arial"/>
                    <a:ea typeface="新細明體"/>
                    <a:cs typeface="Arial"/>
                  </a:rPr>
                  <a:t>根據卡方分配，我們令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noise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的變異數如下</a:t>
                </a:r>
                <a:endParaRPr lang="en-US" altLang="zh-TW" dirty="0">
                  <a:latin typeface="Arial"/>
                  <a:ea typeface="新細明體"/>
                  <a:cs typeface="Arial"/>
                </a:endParaRPr>
              </a:p>
              <a:p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其中分子為前面計算的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error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，也就是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zh-TW" altLang="en-US" sz="1200">
                            <a:latin typeface="Cambria Math" panose="02040503050406030204" pitchFamily="18" charset="0"/>
                          </a:rPr>
                          <m:t>ε</m:t>
                        </m:r>
                      </m:e>
                      <m:sup>
                        <m:r>
                          <a:rPr lang="en-US" altLang="zh-TW" sz="12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dirty="0">
                  <a:latin typeface="Arial"/>
                  <a:ea typeface="新細明體"/>
                  <a:cs typeface="Arial"/>
                </a:endParaRPr>
              </a:p>
              <a:p>
                <a:r>
                  <a:rPr lang="zh-CN" altLang="en-US" dirty="0">
                    <a:latin typeface="Arial"/>
                    <a:ea typeface="新細明體"/>
                    <a:cs typeface="Arial"/>
                  </a:rPr>
                  <a:t>分母是把所有的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row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跟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column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相加，也就是我們觀察的九個點</a:t>
                </a:r>
                <a:endParaRPr lang="en-US" altLang="zh-TW" dirty="0">
                  <a:latin typeface="Arial"/>
                  <a:ea typeface="新細明體"/>
                  <a:cs typeface="Arial"/>
                </a:endParaRPr>
              </a:p>
              <a:p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那再去扣掉三個參數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alpha,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 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beta,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 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gamma</a:t>
                </a:r>
              </a:p>
              <a:p>
                <a:endParaRPr lang="en-US" altLang="zh-CN" dirty="0">
                  <a:latin typeface="Arial"/>
                  <a:ea typeface="新細明體"/>
                  <a:cs typeface="Arial"/>
                </a:endParaRPr>
              </a:p>
              <a:p>
                <a:r>
                  <a:rPr lang="zh-CN" altLang="en-US" dirty="0">
                    <a:latin typeface="Arial"/>
                    <a:ea typeface="新細明體"/>
                    <a:cs typeface="Arial"/>
                  </a:rPr>
                  <a:t>這邊是屬於統計學的領域，我們的重點會放在剛剛所講的課程，考試也是，請各位不用擔心</a:t>
                </a:r>
                <a:endParaRPr lang="en-US" altLang="zh-CN" dirty="0">
                  <a:latin typeface="Arial"/>
                  <a:ea typeface="新細明體"/>
                  <a:cs typeface="Arial"/>
                </a:endParaRP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 smtClean="0"/>
                  <a:t>＠</a:t>
                </a:r>
                <a:r>
                  <a:rPr lang="zh-TW" altLang="en-US" dirty="0" smtClean="0"/>
                  <a:t>使用</a:t>
                </a:r>
                <a:r>
                  <a:rPr lang="zh-TW" altLang="en-US" dirty="0" smtClean="0"/>
                  <a:t>最小平方法估計斜面參數 雜訊變異</a:t>
                </a:r>
                <a:r>
                  <a:rPr lang="zh-TW" altLang="en-US" dirty="0" smtClean="0"/>
                  <a:t>數</a:t>
                </a:r>
              </a:p>
              <a:p>
                <a:r>
                  <a:rPr lang="zh-TW" altLang="en-US" dirty="0" smtClean="0"/>
                  <a:t>＠</a:t>
                </a:r>
              </a:p>
              <a:p>
                <a:r>
                  <a:rPr lang="zh-TW" altLang="en-US" dirty="0" smtClean="0"/>
                  <a:t>＠當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η</a:t>
                </a:r>
                <a:r>
                  <a:rPr lang="zh-TW" altLang="en-US" dirty="0" smtClean="0"/>
                  <a:t> </a:t>
                </a:r>
                <a:r>
                  <a:rPr lang="zh-TW" altLang="en-US" dirty="0" smtClean="0"/>
                  <a:t>是隨機變數索引在 ＲＸＣ表示為雜訊</a:t>
                </a:r>
              </a:p>
              <a:p>
                <a:r>
                  <a:rPr lang="zh-TW" altLang="en-US" dirty="0" smtClean="0"/>
                  <a:t>＠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η</a:t>
                </a:r>
                <a:r>
                  <a:rPr lang="en-US" altLang="zh-TW" sz="1200" b="0" i="0" smtClean="0">
                    <a:latin typeface="Cambria Math" panose="02040503050406030204" pitchFamily="18" charset="0"/>
                  </a:rPr>
                  <a:t>~N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(</a:t>
                </a:r>
                <a:r>
                  <a:rPr lang="en-US" altLang="zh-TW" sz="1200" b="0" i="0" smtClean="0">
                    <a:latin typeface="Cambria Math" panose="02040503050406030204" pitchFamily="18" charset="0"/>
                  </a:rPr>
                  <a:t>0,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σ</a:t>
                </a:r>
                <a:r>
                  <a:rPr lang="en-US" altLang="zh-TW" sz="1200" i="0" smtClean="0">
                    <a:latin typeface="Cambria Math" charset="0"/>
                  </a:rPr>
                  <a:t>^</a:t>
                </a:r>
                <a:r>
                  <a:rPr lang="en-US" altLang="zh-TW" sz="1200" b="0" i="0" smtClean="0">
                    <a:latin typeface="Cambria Math" panose="02040503050406030204" pitchFamily="18" charset="0"/>
                  </a:rPr>
                  <a:t>2)</a:t>
                </a:r>
                <a:r>
                  <a:rPr lang="zh-TW" altLang="en-US" dirty="0" smtClean="0"/>
                  <a:t>雜訊在任兩點像素為獨立</a:t>
                </a:r>
                <a:endParaRPr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58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73121333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/>
                  <a:t>那我們用誤差的平方和，還有卡方分配</a:t>
                </a:r>
                <a:endParaRPr kumimoji="1" lang="en-US" altLang="zh-TW" dirty="0"/>
              </a:p>
              <a:p>
                <a:r>
                  <a:rPr kumimoji="1" lang="zh-TW" altLang="en-US" dirty="0"/>
                  <a:t>進而求出變異數為</a:t>
                </a:r>
                <a:r>
                  <a:rPr kumimoji="1" lang="en-US" altLang="zh-TW" dirty="0"/>
                  <a:t>20.87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透過簡化的過程，我們可以明顯的看到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and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 </a:t>
                </a:r>
                <a:r>
                  <a:rPr kumimoji="1" lang="zh-TW" altLang="en-US" dirty="0" smtClean="0"/>
                  <a:t>在雜訊上的相依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59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64602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latin typeface="Arial"/>
                <a:ea typeface="新細明體"/>
                <a:cs typeface="Arial"/>
              </a:rPr>
              <a:t>這邊以一維數列當作例子。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(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可以把它想像成一張數位影像中的一個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row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。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)</a:t>
            </a:r>
            <a:endParaRPr lang="zh-TW" altLang="en-US" dirty="0"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058760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8.4 </a:t>
            </a:r>
            <a:r>
              <a:rPr lang="zh-TW" altLang="en-US" dirty="0"/>
              <a:t>用</a:t>
            </a:r>
            <a:r>
              <a:rPr lang="zh-TW" altLang="zh-TW" dirty="0"/>
              <a:t>小平面模型</a:t>
            </a:r>
            <a:r>
              <a:rPr lang="zh-TW" altLang="en-US" dirty="0"/>
              <a:t>來做</a:t>
            </a:r>
            <a:r>
              <a:rPr kumimoji="1" lang="zh-TW" altLang="en-US" dirty="0"/>
              <a:t>尖端</a:t>
            </a:r>
            <a:r>
              <a:rPr lang="zh-TW" altLang="zh-TW" dirty="0"/>
              <a:t>雜訊的移除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61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5589251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尖端雜訊像素，灰階值意義上和鄰居不一樣</a:t>
            </a:r>
            <a:r>
              <a:rPr lang="en-US" altLang="zh-TW" dirty="0"/>
              <a:t>(</a:t>
            </a:r>
            <a:r>
              <a:rPr lang="zh-TW" altLang="en-US" dirty="0"/>
              <a:t>有點突兀的感覺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圖</a:t>
            </a:r>
            <a:r>
              <a:rPr lang="en-US" altLang="zh-TW" dirty="0"/>
              <a:t>a</a:t>
            </a:r>
            <a:r>
              <a:rPr lang="zh-TW" altLang="en-US" dirty="0"/>
              <a:t>明顯有雜訊，那個尖端值十分突兀，</a:t>
            </a:r>
            <a:endParaRPr lang="en-US" altLang="zh-TW" dirty="0"/>
          </a:p>
          <a:p>
            <a:r>
              <a:rPr lang="zh-TW" altLang="en-US" dirty="0"/>
              <a:t>但圖</a:t>
            </a:r>
            <a:r>
              <a:rPr lang="en-US" altLang="zh-TW" dirty="0"/>
              <a:t>b</a:t>
            </a:r>
            <a:r>
              <a:rPr lang="zh-TW" altLang="en-US" dirty="0"/>
              <a:t>就比較難判斷，因為可能原本就是尖端</a:t>
            </a:r>
            <a:endParaRPr lang="en-US" altLang="zh-TW" dirty="0"/>
          </a:p>
          <a:p>
            <a:r>
              <a:rPr lang="zh-TW" altLang="en-US" dirty="0"/>
              <a:t>那所以我們需要一套基準來判斷它是不是雜訊。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62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54886165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/>
                  <a:t>我們用和上一章節一樣的做法，只是去除掉</a:t>
                </a:r>
                <a:r>
                  <a:rPr kumimoji="1" lang="en-US" altLang="zh-TW" dirty="0"/>
                  <a:t>center pixel</a:t>
                </a:r>
              </a:p>
              <a:p>
                <a:r>
                  <a:rPr kumimoji="1" lang="zh-TW" altLang="en-US" dirty="0"/>
                  <a:t>因為我們是要看中間這點是否為雜訊</a:t>
                </a:r>
                <a:endParaRPr kumimoji="1" lang="en-US" altLang="zh-TW" dirty="0"/>
              </a:p>
              <a:p>
                <a:endParaRPr kumimoji="1" lang="en-US" altLang="zh-CN" dirty="0"/>
              </a:p>
              <a:p>
                <a:r>
                  <a:rPr kumimoji="1" lang="en-US" altLang="zh-CN" dirty="0"/>
                  <a:t>=&gt;</a:t>
                </a:r>
                <a:r>
                  <a:rPr kumimoji="1" lang="zh-TW" altLang="en-US" dirty="0"/>
                  <a:t> 所以先排除掉中間這點來看，看模型預估的值應該是多少，如果預估值和觀測值相差太大，我們就判斷此觀測值為</a:t>
                </a:r>
                <a:r>
                  <a:rPr kumimoji="1" lang="en-US" altLang="zh-TW" dirty="0"/>
                  <a:t>Peak Noise.</a:t>
                </a:r>
                <a:endParaRPr kumimoji="1" lang="en-US" altLang="zh-CN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 smtClean="0"/>
                  <a:t>設</a:t>
                </a:r>
                <a:r>
                  <a:rPr lang="en-US" altLang="zh-TW" dirty="0" smtClean="0"/>
                  <a:t>N</a:t>
                </a:r>
                <a:r>
                  <a:rPr lang="zh-TW" altLang="en-US" dirty="0" smtClean="0"/>
                  <a:t>為一組鄰近像素不包含中心像素</a:t>
                </a:r>
                <a:r>
                  <a:rPr lang="zh-TW" altLang="en-US" dirty="0" smtClean="0"/>
                  <a:t>的集合。記作 Ｎ＝ＲＸＣ</a:t>
                </a:r>
                <a:r>
                  <a:rPr lang="en-US" altLang="zh-TW" dirty="0" smtClean="0"/>
                  <a:t>-{(0,0)}</a:t>
                </a:r>
                <a:endParaRPr lang="en-US" altLang="zh-TW" dirty="0" smtClean="0"/>
              </a:p>
              <a:p>
                <a:r>
                  <a:rPr lang="en-US" altLang="zh-TW" dirty="0" smtClean="0"/>
                  <a:t>Gaussian </a:t>
                </a:r>
                <a:r>
                  <a:rPr lang="en-US" altLang="zh-TW" dirty="0" smtClean="0"/>
                  <a:t>noise  </a:t>
                </a:r>
                <a:r>
                  <a:rPr lang="zh-TW" altLang="en-US" dirty="0" smtClean="0"/>
                  <a:t>高斯雜訊</a:t>
                </a:r>
              </a:p>
              <a:p>
                <a:r>
                  <a:rPr kumimoji="1" lang="zh-TW" altLang="en-US" dirty="0" smtClean="0"/>
                  <a:t>有平均值</a:t>
                </a:r>
                <a:r>
                  <a:rPr kumimoji="1" lang="en-US" altLang="zh-TW" dirty="0" smtClean="0"/>
                  <a:t>0</a:t>
                </a:r>
              </a:p>
              <a:p>
                <a:endParaRPr kumimoji="1" lang="en-US" altLang="zh-TW" dirty="0" smtClean="0"/>
              </a:p>
              <a:p>
                <a:r>
                  <a:rPr kumimoji="1" lang="zh-TW" altLang="en-US" dirty="0" smtClean="0"/>
                  <a:t>其中，</a:t>
                </a:r>
                <a:r>
                  <a:rPr kumimoji="1" lang="en-US" altLang="zh-TW" dirty="0" err="1" smtClean="0"/>
                  <a:t>η</a:t>
                </a:r>
                <a:r>
                  <a:rPr kumimoji="1" lang="zh-TW" altLang="en-US" dirty="0" smtClean="0"/>
                  <a:t>（</a:t>
                </a:r>
                <a:r>
                  <a:rPr kumimoji="1" lang="en-US" altLang="zh-TW" dirty="0" smtClean="0"/>
                  <a:t>R</a:t>
                </a:r>
                <a:r>
                  <a:rPr kumimoji="1" lang="zh-TW" altLang="en-US" dirty="0" smtClean="0"/>
                  <a:t>，</a:t>
                </a:r>
                <a:r>
                  <a:rPr kumimoji="1" lang="en-US" altLang="zh-TW" dirty="0" smtClean="0"/>
                  <a:t>C</a:t>
                </a:r>
                <a:r>
                  <a:rPr kumimoji="1" lang="zh-TW" altLang="en-US" dirty="0" smtClean="0"/>
                  <a:t>）被假定為具有</a:t>
                </a:r>
                <a:r>
                  <a:rPr kumimoji="1" lang="zh-TW" altLang="en-US" dirty="0" smtClean="0"/>
                  <a:t>平均</a:t>
                </a:r>
                <a:r>
                  <a:rPr kumimoji="1" lang="zh-TW" altLang="en-US" dirty="0" smtClean="0"/>
                  <a:t>值為</a:t>
                </a:r>
                <a:r>
                  <a:rPr kumimoji="1" lang="en-US" altLang="zh-TW" dirty="0" smtClean="0"/>
                  <a:t>0</a:t>
                </a:r>
                <a:r>
                  <a:rPr kumimoji="1" lang="zh-TW" altLang="en-US" dirty="0" smtClean="0"/>
                  <a:t>，</a:t>
                </a:r>
                <a:r>
                  <a:rPr kumimoji="1" lang="zh-TW" altLang="en-US" dirty="0" smtClean="0"/>
                  <a:t>變異數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𝜎</a:t>
                </a:r>
                <a:r>
                  <a:rPr lang="en-US" altLang="zh-TW" sz="1200" i="0" smtClean="0">
                    <a:latin typeface="Cambria Math" charset="0"/>
                  </a:rPr>
                  <a:t>^</a:t>
                </a:r>
                <a:r>
                  <a:rPr lang="en-US" altLang="zh-TW" sz="1200" b="0" i="0" smtClean="0">
                    <a:latin typeface="Cambria Math" panose="02040503050406030204" pitchFamily="18" charset="0"/>
                  </a:rPr>
                  <a:t>2</a:t>
                </a:r>
                <a:r>
                  <a:rPr kumimoji="1" lang="zh-TW" altLang="en-US" dirty="0" smtClean="0"/>
                  <a:t>的</a:t>
                </a:r>
                <a:r>
                  <a:rPr kumimoji="1" lang="zh-TW" altLang="en-US" dirty="0" smtClean="0"/>
                  <a:t>獨立</a:t>
                </a:r>
                <a:r>
                  <a:rPr kumimoji="1" lang="zh-TW" altLang="en-US" dirty="0" smtClean="0"/>
                  <a:t>添加的</a:t>
                </a:r>
                <a:r>
                  <a:rPr kumimoji="1" lang="zh-TW" altLang="en-US" dirty="0" smtClean="0"/>
                  <a:t>高斯</a:t>
                </a:r>
                <a:r>
                  <a:rPr kumimoji="1" lang="zh-TW" altLang="en-US" dirty="0" smtClean="0"/>
                  <a:t>雜訊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63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0645472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跟前面的章節類似，使用最小平方法求得</a:t>
                </a:r>
                <a:r>
                  <a:rPr lang="en-US" altLang="zh-TW" dirty="0" err="1"/>
                  <a:t>alpha_hat</a:t>
                </a:r>
                <a:r>
                  <a:rPr lang="zh-TW" altLang="en-US" dirty="0"/>
                  <a:t>、</a:t>
                </a:r>
                <a:r>
                  <a:rPr lang="en-US" altLang="zh-TW" dirty="0" err="1"/>
                  <a:t>beta_hat</a:t>
                </a:r>
                <a:r>
                  <a:rPr lang="zh-TW" altLang="en-US" dirty="0"/>
                  <a:t>、</a:t>
                </a:r>
                <a:r>
                  <a:rPr lang="en-US" altLang="zh-TW" dirty="0" err="1"/>
                  <a:t>gamma_hat</a:t>
                </a:r>
                <a:r>
                  <a:rPr lang="zh-TW" altLang="en-US" dirty="0"/>
                  <a:t>。</a:t>
                </a:r>
                <a:endParaRPr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這邊要特別注意的是我們排除了中心點，所以這邊的Ｎ是</a:t>
                </a:r>
                <a:r>
                  <a:rPr kumimoji="1" lang="en-US" altLang="zh-TW" dirty="0"/>
                  <a:t>8</a:t>
                </a: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64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1370824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根據卡方分配和Ｔ分佈，我們令 </a:t>
                </a:r>
                <a:r>
                  <a:rPr lang="en-US" altLang="zh-TW" dirty="0"/>
                  <a:t>t</a:t>
                </a:r>
                <a:r>
                  <a:rPr lang="zh-TW" altLang="en-US" dirty="0"/>
                  <a:t> 等於下面的式子</a:t>
                </a:r>
                <a:endParaRPr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並讓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sz="1200" b="0" i="1" smtClean="0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altLang="zh-TW" sz="12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sz="1200" b="0" i="1" smtClean="0">
                            <a:latin typeface="Cambria Math" panose="02040503050406030204" pitchFamily="18" charset="0"/>
                          </a:rPr>
                          <m:t>−3, </m:t>
                        </m:r>
                        <m:r>
                          <a:rPr lang="en-US" altLang="zh-TW" sz="1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zh-TW" altLang="en-US" dirty="0"/>
                  <a:t>作為一個臨界值</a:t>
                </a:r>
                <a:endParaRPr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這邊的Ｎ</a:t>
                </a:r>
                <a:r>
                  <a:rPr lang="en-US" altLang="zh-TW" dirty="0"/>
                  <a:t>-3</a:t>
                </a:r>
                <a:r>
                  <a:rPr lang="zh-TW" altLang="en-US" dirty="0"/>
                  <a:t>是</a:t>
                </a:r>
                <a:r>
                  <a:rPr lang="en-US" altLang="zh-TW" dirty="0"/>
                  <a:t>8-3=5</a:t>
                </a: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/>
                  <a:t>1)</a:t>
                </a:r>
                <a:r>
                  <a:rPr lang="zh-TW" altLang="en-US" dirty="0"/>
                  <a:t>樣本數不多</a:t>
                </a:r>
                <a:r>
                  <a:rPr lang="en-US" altLang="zh-TW" dirty="0"/>
                  <a:t>, 2)</a:t>
                </a:r>
                <a:r>
                  <a:rPr lang="zh-TW" altLang="en-US" dirty="0"/>
                  <a:t>單一觀測值和預測值的差異</a:t>
                </a:r>
                <a:r>
                  <a:rPr lang="en-US" altLang="zh-TW" dirty="0"/>
                  <a:t>, 3)</a:t>
                </a:r>
                <a:r>
                  <a:rPr lang="zh-TW" altLang="en-US" dirty="0"/>
                  <a:t>標準差為估計值。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65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0326396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/>
                  <a:t>T</a:t>
                </a:r>
                <a:r>
                  <a:rPr lang="zh-TW" altLang="en-US" dirty="0"/>
                  <a:t>值需要查表，自由度為</a:t>
                </a:r>
                <a:r>
                  <a:rPr lang="en-US" altLang="zh-TW" dirty="0"/>
                  <a:t>8-3=5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66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6057731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若 </a:t>
                </a:r>
                <a:r>
                  <a:rPr lang="en-US" altLang="zh-TW" dirty="0"/>
                  <a:t>t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&gt;</a:t>
                </a:r>
                <a:r>
                  <a:rPr lang="zh-TW" altLang="en-US" dirty="0"/>
                  <a:t> 臨界值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−3, </m:t>
                        </m:r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zh-TW" altLang="en-US" dirty="0"/>
                  <a:t>，我們將此中心點視為</a:t>
                </a:r>
                <a:r>
                  <a:rPr lang="en-US" altLang="zh-TW" dirty="0"/>
                  <a:t>peak noise</a:t>
                </a:r>
                <a:r>
                  <a:rPr lang="zh-TW" altLang="en-US" dirty="0"/>
                  <a:t>，用</a:t>
                </a:r>
                <a:r>
                  <a:rPr lang="en-US" altLang="zh-TW" dirty="0"/>
                  <a:t>model</a:t>
                </a:r>
                <a:r>
                  <a:rPr lang="zh-TW" altLang="en-US" dirty="0"/>
                  <a:t>的預測值</a:t>
                </a:r>
                <a:r>
                  <a:rPr lang="zh-TW" altLang="en-US" sz="1200" baseline="0" dirty="0"/>
                  <a:t> </a:t>
                </a:r>
                <a:r>
                  <a:rPr lang="zh-TW" altLang="en-US" sz="12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zh-TW" altLang="en-US" sz="1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zh-TW" altLang="en-US" sz="120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</m:acc>
                    <m:r>
                      <a:rPr lang="zh-TW" altLang="en-US" sz="1200" b="0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zh-TW" altLang="en-US" dirty="0"/>
                  <a:t>來取代。</a:t>
                </a:r>
                <a:endParaRPr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反之，如果 </a:t>
                </a:r>
                <a:r>
                  <a:rPr lang="en-US" altLang="zh-TW" dirty="0"/>
                  <a:t>t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&lt;</a:t>
                </a:r>
                <a:r>
                  <a:rPr lang="zh-TW" altLang="en-US" dirty="0"/>
                  <a:t> 臨界值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−3, </m:t>
                        </m:r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zh-TW" altLang="en-US" dirty="0"/>
                  <a:t> ，則不是</a:t>
                </a:r>
                <a:r>
                  <a:rPr lang="en-US" altLang="zh-TW" dirty="0"/>
                  <a:t>peak noise</a:t>
                </a:r>
                <a:r>
                  <a:rPr lang="zh-TW" altLang="en-US" dirty="0"/>
                  <a:t>，我們什麼都不做。</a:t>
                </a:r>
                <a:endParaRPr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下面是寫成判斷式的表示方式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67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2983237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舉例</a:t>
                </a:r>
                <a:endParaRPr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這邊假設 </a:t>
                </a:r>
                <a:r>
                  <a:rPr kumimoji="1" lang="en-US" altLang="zh-TW" dirty="0"/>
                  <a:t>p</a:t>
                </a:r>
                <a:r>
                  <a:rPr kumimoji="1" lang="zh-TW" altLang="en-US" dirty="0"/>
                  <a:t> 是 </a:t>
                </a:r>
                <a:r>
                  <a:rPr kumimoji="1" lang="en-US" altLang="zh-TW" dirty="0"/>
                  <a:t>0.05</a:t>
                </a:r>
                <a:r>
                  <a:rPr kumimoji="1" lang="zh-TW" altLang="en-US" dirty="0"/>
                  <a:t>，那臨界值就會是</a:t>
                </a:r>
                <a:r>
                  <a:rPr kumimoji="1" lang="en-US" altLang="zh-TW" dirty="0"/>
                  <a:t>2.015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68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5941838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用前一章節的方法算出三個參數值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69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7187086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一樣帶回九宮格並算出</a:t>
                </a:r>
                <a:r>
                  <a:rPr kumimoji="1" lang="en-US" altLang="zh-TW" dirty="0"/>
                  <a:t>error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這邊的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=9.16</m:t>
                    </m:r>
                  </m:oMath>
                </a14:m>
                <a:endParaRPr lang="zh-TW" altLang="en-US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70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82755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latin typeface="Arial"/>
                <a:ea typeface="新細明體"/>
                <a:cs typeface="Arial"/>
              </a:rPr>
              <a:t>鎖定一個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pixel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作為中心點。</a:t>
            </a:r>
            <a:endParaRPr lang="zh-TW" altLang="en-US" dirty="0"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713086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再帶到公式裡面，計算小 </a:t>
                </a:r>
                <a:r>
                  <a:rPr kumimoji="1" lang="en-US" altLang="zh-TW" dirty="0"/>
                  <a:t>t</a:t>
                </a:r>
                <a:r>
                  <a:rPr kumimoji="1" lang="zh-TW" altLang="en-US" dirty="0"/>
                  <a:t> </a:t>
                </a:r>
                <a:r>
                  <a:rPr kumimoji="1" lang="en-US" altLang="zh-TW" dirty="0"/>
                  <a:t>=</a:t>
                </a:r>
                <a:r>
                  <a:rPr kumimoji="1" lang="zh-TW" altLang="en-US" dirty="0"/>
                  <a:t> </a:t>
                </a:r>
                <a:r>
                  <a:rPr kumimoji="1" lang="en-US" altLang="zh-TW" dirty="0"/>
                  <a:t>1.86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71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4626060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因為</a:t>
                </a:r>
                <a14:m>
                  <m:oMath xmlns:m="http://schemas.openxmlformats.org/officeDocument/2006/math">
                    <m:r>
                      <a:rPr lang="en-US" altLang="zh-TW" sz="1200" b="0" i="1" smtClean="0">
                        <a:latin typeface="Cambria Math" panose="02040503050406030204" pitchFamily="18" charset="0"/>
                      </a:rPr>
                      <m:t>1.86&lt;2.015</m:t>
                    </m:r>
                  </m:oMath>
                </a14:m>
                <a:r>
                  <a:rPr kumimoji="1" lang="zh-TW" altLang="en-US" dirty="0"/>
                  <a:t>，中心點這個</a:t>
                </a:r>
                <a:r>
                  <a:rPr kumimoji="1" lang="en-US" altLang="zh-TW" dirty="0"/>
                  <a:t>pixel</a:t>
                </a:r>
                <a:r>
                  <a:rPr kumimoji="1" lang="zh-TW" altLang="en-US" dirty="0"/>
                  <a:t>不會被當成</a:t>
                </a:r>
                <a:r>
                  <a:rPr kumimoji="1" lang="en-US" altLang="zh-TW" dirty="0"/>
                  <a:t>noise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72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3087842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那我們再看如果中心點的數值是</a:t>
                </a:r>
                <a:r>
                  <a:rPr kumimoji="1" lang="en-US" altLang="zh-TW" dirty="0"/>
                  <a:t>9.5</a:t>
                </a:r>
                <a:r>
                  <a:rPr kumimoji="1" lang="zh-TW" altLang="en-US" dirty="0"/>
                  <a:t>的時候，計算出來的 </a:t>
                </a:r>
                <a:r>
                  <a:rPr kumimoji="1" lang="en-US" altLang="zh-TW" dirty="0"/>
                  <a:t>t</a:t>
                </a:r>
                <a:r>
                  <a:rPr kumimoji="1" lang="zh-TW" altLang="en-US" dirty="0"/>
                  <a:t> </a:t>
                </a:r>
                <a:r>
                  <a:rPr kumimoji="1" lang="en-US" altLang="zh-TW" dirty="0"/>
                  <a:t>=</a:t>
                </a:r>
                <a:r>
                  <a:rPr kumimoji="1" lang="zh-TW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TW" sz="1200" b="0" i="1" smtClean="0">
                        <a:latin typeface="Cambria Math" panose="02040503050406030204" pitchFamily="18" charset="0"/>
                      </a:rPr>
                      <m:t>2.02&gt;2.015</m:t>
                    </m:r>
                  </m:oMath>
                </a14:m>
                <a:r>
                  <a:rPr kumimoji="1" lang="zh-TW" altLang="en-US" dirty="0"/>
                  <a:t>，這個中心點就會被當成</a:t>
                </a:r>
                <a:r>
                  <a:rPr kumimoji="1" lang="en-US" altLang="zh-TW" dirty="0"/>
                  <a:t>noise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73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6920233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所以我們用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2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sz="12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acc>
                  </m:oMath>
                </a14:m>
                <a:r>
                  <a:rPr lang="zh-TW" altLang="en-US" dirty="0"/>
                  <a:t>來取代原本的數值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74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4791778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接下來看看這樣的方法產生的效果，這是</a:t>
                </a:r>
                <a:r>
                  <a:rPr kumimoji="1" lang="en-US" altLang="zh-TW" dirty="0" err="1"/>
                  <a:t>lena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75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4632969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這是</a:t>
                </a:r>
                <a:r>
                  <a:rPr kumimoji="1" lang="en-US" altLang="zh-TW" dirty="0" err="1"/>
                  <a:t>lena</a:t>
                </a:r>
                <a:r>
                  <a:rPr kumimoji="1" lang="zh-TW" altLang="en-US" dirty="0"/>
                  <a:t>加入白胡椒鹽雜訊之後的圖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76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4492728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我們鄰域用</a:t>
                </a:r>
                <a:r>
                  <a:rPr kumimoji="1" lang="en-US" altLang="zh-TW" dirty="0"/>
                  <a:t> 5*5, </a:t>
                </a:r>
                <a:r>
                  <a:rPr kumimoji="1" lang="zh-TW" altLang="en-US" dirty="0"/>
                  <a:t>並把臨界值設為 </a:t>
                </a:r>
                <a:r>
                  <a:rPr kumimoji="1" lang="en-US" altLang="zh-TW" dirty="0"/>
                  <a:t>0.5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那就可以消除不少雜訊</a:t>
                </a:r>
                <a:endParaRPr kumimoji="1" lang="en-US" altLang="zh-TW" dirty="0"/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77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1628482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那如果把臨界值設為 </a:t>
                </a:r>
                <a:r>
                  <a:rPr kumimoji="1" lang="en-US" altLang="zh-TW" dirty="0"/>
                  <a:t>0.25</a:t>
                </a:r>
                <a:r>
                  <a:rPr kumimoji="1" lang="zh-TW" altLang="en-US" dirty="0"/>
                  <a:t>，加上去的雜訊幾乎都被移除了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78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1669867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再看一個例子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79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7920033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80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42371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latin typeface="Arial"/>
                <a:ea typeface="新細明體"/>
                <a:cs typeface="Arial"/>
              </a:rPr>
              <a:t>然後去擬合出一條曲線。這就是所謂的小平面模型</a:t>
            </a:r>
            <a:endParaRPr lang="zh-TW" altLang="en-US" dirty="0"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430339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TW" dirty="0"/>
                  <a:t>Neighborhood = 5*5, threshold = 0.25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81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6874250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>
                <a:latin typeface="Arial"/>
                <a:ea typeface="新細明體"/>
                <a:cs typeface="Arial"/>
              </a:rPr>
              <a:t>8.5</a:t>
            </a:r>
            <a:r>
              <a:rPr lang="zh-CN" altLang="en-US" dirty="0">
                <a:latin typeface="Arial"/>
                <a:ea typeface="新細明體"/>
                <a:cs typeface="Arial"/>
              </a:rPr>
              <a:t> </a:t>
            </a:r>
            <a:r>
              <a:rPr lang="zh-TW" altLang="en-US" dirty="0"/>
              <a:t>重複模型或是迭代的小平面模型</a:t>
            </a:r>
            <a:endParaRPr lang="en-US" altLang="zh-TW" dirty="0">
              <a:latin typeface="Arial"/>
              <a:ea typeface="新細明體"/>
              <a:cs typeface="Arial"/>
            </a:endParaRPr>
          </a:p>
          <a:p>
            <a:r>
              <a:rPr kumimoji="1" lang="en-US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facet model  -&gt; partition image to regions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83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5130253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重複模型對理想影像做了兩個假設</a:t>
            </a:r>
            <a:r>
              <a:rPr lang="en-US" altLang="zh-TW" dirty="0"/>
              <a:t>:</a:t>
            </a:r>
          </a:p>
          <a:p>
            <a:r>
              <a:rPr lang="en-US" altLang="zh-TW" dirty="0"/>
              <a:t>1.</a:t>
            </a:r>
            <a:r>
              <a:rPr lang="zh-TW" altLang="en-US" dirty="0"/>
              <a:t> 圖片可以被分割成許多相連的區域，這些區域就是我們的小平面</a:t>
            </a:r>
            <a:endParaRPr lang="en-US" altLang="zh-TW" dirty="0"/>
          </a:p>
          <a:p>
            <a:r>
              <a:rPr lang="en-US" altLang="zh-TW" dirty="0"/>
              <a:t>2.</a:t>
            </a:r>
            <a:r>
              <a:rPr lang="zh-TW" altLang="en-US" dirty="0"/>
              <a:t> 每一個小平面都需要符合特定的灰階和形狀限制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84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26826142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Ex: </a:t>
            </a:r>
            <a:r>
              <a:rPr lang="zh-TW" altLang="en-US" dirty="0"/>
              <a:t>這個</a:t>
            </a:r>
            <a:r>
              <a:rPr lang="en-US" altLang="zh-TW" dirty="0"/>
              <a:t>3D</a:t>
            </a:r>
            <a:r>
              <a:rPr lang="zh-TW" altLang="en-US" dirty="0"/>
              <a:t>熊由多個不同的四面體構成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85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70030587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剛剛提到它需要符合特定的灰階和形狀限制</a:t>
            </a:r>
            <a:endParaRPr lang="en-US" altLang="zh-TW" dirty="0"/>
          </a:p>
          <a:p>
            <a:r>
              <a:rPr lang="zh-TW" altLang="en-US" dirty="0"/>
              <a:t>先看一下形狀限制</a:t>
            </a:r>
            <a:endParaRPr lang="en-US" altLang="zh-TW" dirty="0"/>
          </a:p>
          <a:p>
            <a:r>
              <a:rPr lang="en-US" altLang="zh-TW" dirty="0"/>
              <a:t>--</a:t>
            </a:r>
            <a:r>
              <a:rPr lang="zh-TW" altLang="en-US" dirty="0"/>
              <a:t>每一個小平面必須是平滑的形狀</a:t>
            </a:r>
            <a:endParaRPr lang="en-US" altLang="zh-TW" dirty="0"/>
          </a:p>
          <a:p>
            <a:r>
              <a:rPr lang="zh-TW" altLang="en-US" dirty="0"/>
              <a:t>也就是說，每個區域都可以表示為 </a:t>
            </a:r>
            <a:r>
              <a:rPr lang="en-US" altLang="zh-TW" dirty="0"/>
              <a:t>k</a:t>
            </a:r>
            <a:r>
              <a:rPr lang="zh-TW" altLang="en-US" dirty="0"/>
              <a:t>*</a:t>
            </a:r>
            <a:r>
              <a:rPr lang="en-US" altLang="zh-TW" dirty="0"/>
              <a:t>k</a:t>
            </a:r>
            <a:r>
              <a:rPr lang="zh-TW" altLang="en-US" dirty="0"/>
              <a:t> 個</a:t>
            </a:r>
            <a:r>
              <a:rPr lang="en-US" altLang="zh-TW" dirty="0"/>
              <a:t>pixels</a:t>
            </a:r>
          </a:p>
          <a:p>
            <a:endParaRPr lang="en-US" altLang="zh-TW" dirty="0"/>
          </a:p>
          <a:p>
            <a:r>
              <a:rPr lang="zh-TW" altLang="en-US" dirty="0"/>
              <a:t>灰階限制</a:t>
            </a:r>
          </a:p>
          <a:p>
            <a:r>
              <a:rPr lang="en-US" altLang="zh-TW" dirty="0"/>
              <a:t>--</a:t>
            </a:r>
            <a:r>
              <a:rPr lang="zh-TW" altLang="en-US" dirty="0"/>
              <a:t>每個小平面的灰階值必須是行列座標的多項式函數</a:t>
            </a:r>
            <a:endParaRPr lang="en-US" altLang="zh-TW" dirty="0"/>
          </a:p>
          <a:p>
            <a:r>
              <a:rPr lang="zh-TW" altLang="en-US" dirty="0"/>
              <a:t>那我們會把</a:t>
            </a:r>
            <a:r>
              <a:rPr lang="en-US" altLang="zh-TW" dirty="0"/>
              <a:t>pixel</a:t>
            </a:r>
            <a:r>
              <a:rPr lang="zh-TW" altLang="en-US" dirty="0"/>
              <a:t>的灰階值換成</a:t>
            </a:r>
            <a:r>
              <a:rPr lang="en-US" altLang="zh-TW" dirty="0"/>
              <a:t>error</a:t>
            </a:r>
            <a:r>
              <a:rPr lang="zh-TW" altLang="en-US" dirty="0"/>
              <a:t>最小的模型輸出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86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22123497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dirty="0"/>
              <a:t>Resolution cell</a:t>
            </a:r>
            <a:r>
              <a:rPr lang="zh-TW" altLang="en-US" sz="1200" dirty="0"/>
              <a:t> ，解析單元</a:t>
            </a:r>
            <a:endParaRPr lang="en-US" altLang="zh-TW" sz="1200" dirty="0"/>
          </a:p>
          <a:p>
            <a:r>
              <a:rPr lang="zh-TW" altLang="en-US" sz="1200" dirty="0"/>
              <a:t>我們把Ｂ想成是Ｋ*Ｋ的</a:t>
            </a:r>
            <a:r>
              <a:rPr lang="en-US" altLang="zh-TW" sz="1200" dirty="0"/>
              <a:t>resolution</a:t>
            </a:r>
            <a:r>
              <a:rPr lang="zh-TW" altLang="en-US" sz="1200" dirty="0"/>
              <a:t> </a:t>
            </a:r>
            <a:r>
              <a:rPr lang="en-US" altLang="zh-TW" sz="1200" dirty="0"/>
              <a:t>cell</a:t>
            </a:r>
            <a:r>
              <a:rPr lang="zh-TW" altLang="en-US" sz="1200" dirty="0"/>
              <a:t>組成的，並以（</a:t>
            </a:r>
            <a:r>
              <a:rPr lang="en-US" altLang="zh-TW" sz="1200" dirty="0" err="1"/>
              <a:t>r,c</a:t>
            </a:r>
            <a:r>
              <a:rPr lang="zh-TW" altLang="en-US" sz="1200" dirty="0"/>
              <a:t>）這個座標為中心</a:t>
            </a:r>
            <a:endParaRPr lang="en-US" altLang="zh-TW" sz="1200" dirty="0"/>
          </a:p>
          <a:p>
            <a:endParaRPr lang="en-US" altLang="zh-TW" sz="1200" dirty="0"/>
          </a:p>
          <a:p>
            <a:r>
              <a:rPr lang="zh-TW" altLang="en-US" sz="1200" dirty="0"/>
              <a:t>其中一個</a:t>
            </a:r>
            <a:r>
              <a:rPr lang="en-US" altLang="zh-TW" sz="1200" dirty="0"/>
              <a:t>K</a:t>
            </a:r>
            <a:r>
              <a:rPr lang="zh-TW" altLang="en-US" sz="1200" dirty="0"/>
              <a:t>*</a:t>
            </a:r>
            <a:r>
              <a:rPr lang="en-US" altLang="zh-TW" sz="1200" dirty="0"/>
              <a:t>K</a:t>
            </a:r>
            <a:r>
              <a:rPr lang="zh-TW" altLang="en-US" sz="1200" dirty="0"/>
              <a:t> </a:t>
            </a:r>
            <a:r>
              <a:rPr lang="en-US" altLang="zh-TW" sz="1200" dirty="0"/>
              <a:t>blocks</a:t>
            </a:r>
            <a:r>
              <a:rPr lang="zh-TW" altLang="en-US" sz="1200" dirty="0"/>
              <a:t>會有最小的擬合誤差</a:t>
            </a:r>
            <a:endParaRPr lang="en-US" altLang="zh-TW" sz="1200" dirty="0"/>
          </a:p>
          <a:p>
            <a:r>
              <a:rPr lang="zh-TW" altLang="en-US" sz="1200" dirty="0"/>
              <a:t>我們就把它設為 </a:t>
            </a:r>
            <a:r>
              <a:rPr lang="en-US" altLang="zh-TW" sz="1200" dirty="0"/>
              <a:t>output</a:t>
            </a:r>
            <a:r>
              <a:rPr lang="zh-TW" altLang="en-US" sz="1200" dirty="0"/>
              <a:t> 的</a:t>
            </a:r>
            <a:r>
              <a:rPr lang="en-US" altLang="zh-TW" sz="1200" dirty="0"/>
              <a:t> gray value </a:t>
            </a:r>
          </a:p>
          <a:p>
            <a:endParaRPr lang="en-US" altLang="zh-TW" sz="1200" dirty="0"/>
          </a:p>
          <a:p>
            <a:endParaRPr lang="en-US" altLang="zh-TW" sz="1200" dirty="0"/>
          </a:p>
          <a:p>
            <a:endParaRPr lang="en-US" altLang="zh-TW" sz="12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87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43922654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那這邊不看例子有點模糊</a:t>
            </a:r>
            <a:endParaRPr lang="en-US" altLang="zh-TW" dirty="0"/>
          </a:p>
          <a:p>
            <a:r>
              <a:rPr lang="zh-TW" altLang="en-US" dirty="0"/>
              <a:t>我們來看一張圖</a:t>
            </a:r>
            <a:endParaRPr lang="en-US" altLang="zh-TW" dirty="0"/>
          </a:p>
          <a:p>
            <a:r>
              <a:rPr lang="zh-TW" altLang="en-US" dirty="0"/>
              <a:t>觀察這個</a:t>
            </a:r>
            <a:r>
              <a:rPr lang="en-US" altLang="zh-TW" dirty="0"/>
              <a:t>3</a:t>
            </a:r>
            <a:r>
              <a:rPr lang="zh-TW" altLang="en-US" dirty="0"/>
              <a:t> </a:t>
            </a:r>
            <a:r>
              <a:rPr lang="en-US" altLang="zh-TW" dirty="0"/>
              <a:t>by</a:t>
            </a:r>
            <a:r>
              <a:rPr lang="zh-TW" altLang="en-US" dirty="0"/>
              <a:t> </a:t>
            </a:r>
            <a:r>
              <a:rPr lang="en-US" altLang="zh-TW" dirty="0"/>
              <a:t>3</a:t>
            </a:r>
            <a:r>
              <a:rPr lang="zh-TW" altLang="en-US" dirty="0"/>
              <a:t>的</a:t>
            </a:r>
            <a:r>
              <a:rPr lang="en-US" altLang="zh-TW" dirty="0"/>
              <a:t>block</a:t>
            </a:r>
            <a:r>
              <a:rPr lang="zh-TW" altLang="en-US" dirty="0"/>
              <a:t>，其中中心點被</a:t>
            </a:r>
            <a:r>
              <a:rPr lang="en-US" altLang="zh-TW" dirty="0"/>
              <a:t>8</a:t>
            </a:r>
            <a:r>
              <a:rPr lang="zh-TW" altLang="en-US" dirty="0"/>
              <a:t>個</a:t>
            </a:r>
            <a:r>
              <a:rPr lang="en-US" altLang="zh-TW" dirty="0"/>
              <a:t>resolution</a:t>
            </a:r>
            <a:r>
              <a:rPr lang="zh-TW" altLang="en-US" dirty="0"/>
              <a:t> </a:t>
            </a:r>
            <a:r>
              <a:rPr lang="en-US" altLang="zh-TW" dirty="0"/>
              <a:t>cell</a:t>
            </a:r>
            <a:r>
              <a:rPr lang="zh-TW" altLang="en-US" dirty="0"/>
              <a:t>所包圍</a:t>
            </a:r>
            <a:endParaRPr lang="en-US" altLang="zh-TW" dirty="0"/>
          </a:p>
          <a:p>
            <a:r>
              <a:rPr lang="zh-TW" altLang="en-US" dirty="0"/>
              <a:t>那這</a:t>
            </a:r>
            <a:r>
              <a:rPr lang="en-US" altLang="zh-TW" dirty="0"/>
              <a:t>8</a:t>
            </a:r>
            <a:r>
              <a:rPr lang="zh-TW" altLang="en-US" dirty="0"/>
              <a:t>個</a:t>
            </a:r>
            <a:r>
              <a:rPr lang="en-US" altLang="zh-TW" dirty="0"/>
              <a:t>resolution</a:t>
            </a:r>
            <a:r>
              <a:rPr lang="zh-TW" altLang="en-US" dirty="0"/>
              <a:t> </a:t>
            </a:r>
            <a:r>
              <a:rPr lang="en-US" altLang="zh-TW" dirty="0"/>
              <a:t>cell</a:t>
            </a:r>
            <a:r>
              <a:rPr lang="zh-TW" altLang="en-US" dirty="0"/>
              <a:t>之中一定有一個跟中間的</a:t>
            </a:r>
            <a:r>
              <a:rPr lang="en-US" altLang="zh-TW" dirty="0"/>
              <a:t>block</a:t>
            </a:r>
            <a:r>
              <a:rPr lang="zh-TW" altLang="en-US" dirty="0"/>
              <a:t>有著最小的擬合誤差</a:t>
            </a:r>
            <a:endParaRPr lang="en-US" altLang="zh-TW" dirty="0"/>
          </a:p>
          <a:p>
            <a:r>
              <a:rPr lang="zh-TW" altLang="en-US" dirty="0"/>
              <a:t>我們就把中間的</a:t>
            </a:r>
            <a:r>
              <a:rPr lang="en-US" altLang="zh-TW" dirty="0"/>
              <a:t>cell</a:t>
            </a:r>
            <a:r>
              <a:rPr lang="zh-TW" altLang="en-US" dirty="0"/>
              <a:t>換成那個最小的</a:t>
            </a:r>
            <a:r>
              <a:rPr lang="en-US" altLang="zh-TW" dirty="0"/>
              <a:t>cell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88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11610772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這是</a:t>
            </a:r>
            <a:r>
              <a:rPr lang="en-US" altLang="zh-TW" dirty="0" err="1"/>
              <a:t>lena</a:t>
            </a:r>
            <a:r>
              <a:rPr lang="zh-TW" altLang="en-US" dirty="0"/>
              <a:t>，</a:t>
            </a:r>
            <a:r>
              <a:rPr lang="en-US" altLang="zh-TW" dirty="0"/>
              <a:t>resolution</a:t>
            </a:r>
            <a:r>
              <a:rPr lang="zh-TW" altLang="en-US" dirty="0"/>
              <a:t> </a:t>
            </a:r>
            <a:r>
              <a:rPr lang="en-US" altLang="zh-TW" dirty="0"/>
              <a:t>cell</a:t>
            </a:r>
            <a:r>
              <a:rPr lang="zh-TW" altLang="en-US" dirty="0"/>
              <a:t> 比較小的狀況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89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16535819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這是</a:t>
            </a:r>
            <a:r>
              <a:rPr lang="en-US" altLang="zh-TW" dirty="0" err="1"/>
              <a:t>lena</a:t>
            </a:r>
            <a:r>
              <a:rPr lang="zh-TW" altLang="en-US" dirty="0"/>
              <a:t>，</a:t>
            </a:r>
            <a:r>
              <a:rPr lang="en-US" altLang="zh-TW" dirty="0"/>
              <a:t>resolution</a:t>
            </a:r>
            <a:r>
              <a:rPr lang="zh-TW" altLang="en-US" dirty="0"/>
              <a:t> </a:t>
            </a:r>
            <a:r>
              <a:rPr lang="en-US" altLang="zh-TW" dirty="0"/>
              <a:t>cell</a:t>
            </a:r>
            <a:r>
              <a:rPr lang="zh-TW" altLang="en-US" dirty="0"/>
              <a:t> 比較大的狀況，就會有一個馬賽克的效果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90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88381273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這是另一個例子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91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70870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latin typeface="Arial"/>
                <a:ea typeface="新細明體"/>
                <a:cs typeface="Arial"/>
              </a:rPr>
              <a:t>那如果你鎖定不同的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pixel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就會產生不同的曲線。</a:t>
            </a:r>
            <a:endParaRPr lang="zh-TW" altLang="en-US" dirty="0"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0763759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注意他的手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92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00882906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一樣有馬賽克的效果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93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61135612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8.6 </a:t>
            </a:r>
            <a:r>
              <a:rPr lang="zh-TW" altLang="zh-TW" dirty="0"/>
              <a:t>使用梯度</a:t>
            </a:r>
            <a:r>
              <a:rPr lang="zh-TW" altLang="en-US" dirty="0"/>
              <a:t>來做</a:t>
            </a:r>
            <a:r>
              <a:rPr lang="zh-TW" altLang="zh-TW" dirty="0"/>
              <a:t>邊界偵測</a:t>
            </a:r>
            <a:r>
              <a:rPr lang="zh-TW" altLang="en-US" dirty="0"/>
              <a:t>的</a:t>
            </a:r>
            <a:r>
              <a:rPr lang="zh-TW" altLang="zh-TW" dirty="0"/>
              <a:t>應用</a:t>
            </a:r>
            <a:endParaRPr lang="en-US" altLang="zh-TW" dirty="0"/>
          </a:p>
          <a:p>
            <a:r>
              <a:rPr kumimoji="1" lang="en-US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gradient edge detector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95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1984744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邊界就是它的一邊暗，另一邊亮 </a:t>
            </a:r>
            <a:endParaRPr kumimoji="1" lang="en-US" altLang="zh-TW" dirty="0"/>
          </a:p>
          <a:p>
            <a:r>
              <a:rPr kumimoji="1" lang="zh-TW" altLang="en-US" dirty="0"/>
              <a:t>所以梯度邊界偵測就是找一階偏微分的值很大的地方（明顯的不連續）</a:t>
            </a:r>
            <a:endParaRPr kumimoji="1" lang="en-US" altLang="zh-TW" dirty="0"/>
          </a:p>
          <a:p>
            <a:r>
              <a:rPr kumimoji="1" lang="zh-TW" altLang="en-US" dirty="0"/>
              <a:t>那很大是多大呢？</a:t>
            </a:r>
            <a:endParaRPr kumimoji="1" lang="en-US" altLang="zh-TW" dirty="0"/>
          </a:p>
          <a:p>
            <a:r>
              <a:rPr kumimoji="1" lang="zh-TW" altLang="en-US" dirty="0"/>
              <a:t>我們接下來會介紹判斷的標準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96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6591886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以斜面的小平面模型為例</a:t>
                </a:r>
                <a:endParaRPr kumimoji="1"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梯度的大小可以由</a:t>
                </a:r>
                <a:r>
                  <a:rPr kumimoji="1" lang="en-US" altLang="zh-TW" dirty="0" err="1"/>
                  <a:t>alpha_hat</a:t>
                </a:r>
                <a:r>
                  <a:rPr kumimoji="1" lang="zh-TW" altLang="en-US" dirty="0"/>
                  <a:t>平方加</a:t>
                </a:r>
                <a:r>
                  <a:rPr kumimoji="1" lang="en-US" altLang="zh-TW" dirty="0" err="1"/>
                  <a:t>beta_hat</a:t>
                </a:r>
                <a:r>
                  <a:rPr kumimoji="1" lang="zh-TW" altLang="en-US" dirty="0"/>
                  <a:t>平方再開根號來得到</a:t>
                </a:r>
                <a:endParaRPr kumimoji="1"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所以我們就以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zh-TW" altLang="en-US" i="0">
                                <a:latin typeface="Cambria Math" panose="02040503050406030204" pitchFamily="18" charset="0"/>
                              </a:rPr>
                              <m:t>α</m:t>
                            </m:r>
                          </m:e>
                        </m:acc>
                      </m:e>
                      <m:sup>
                        <m:r>
                          <a:rPr lang="en-US" altLang="zh-TW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i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zh-TW" altLang="en-US" i="0">
                                <a:latin typeface="Cambria Math" panose="02040503050406030204" pitchFamily="18" charset="0"/>
                              </a:rPr>
                              <m:t>β</m:t>
                            </m:r>
                          </m:e>
                        </m:acc>
                      </m:e>
                      <m:sup>
                        <m:r>
                          <a:rPr lang="en-US" altLang="zh-TW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zh-TW" altLang="en-US" dirty="0"/>
                  <a:t> 當作一個判斷的基準</a:t>
                </a:r>
                <a:endParaRPr kumimoji="1"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以斜面的小平面模型為例</a:t>
                </a:r>
                <a:endParaRPr kumimoji="1"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i="0">
                    <a:latin typeface="Cambria Math" panose="02040503050406030204" pitchFamily="18" charset="0"/>
                  </a:rPr>
                  <a:t>α</a:t>
                </a:r>
                <a:r>
                  <a:rPr lang="en-US" altLang="zh-TW" i="0">
                    <a:latin typeface="Cambria Math" panose="02040503050406030204" pitchFamily="18" charset="0"/>
                  </a:rPr>
                  <a:t> ̂^2+</a:t>
                </a:r>
                <a:r>
                  <a:rPr lang="zh-TW" altLang="en-US" i="0">
                    <a:latin typeface="Cambria Math" panose="02040503050406030204" pitchFamily="18" charset="0"/>
                  </a:rPr>
                  <a:t>β</a:t>
                </a:r>
                <a:r>
                  <a:rPr lang="en-US" altLang="zh-TW" i="0">
                    <a:latin typeface="Cambria Math" panose="02040503050406030204" pitchFamily="18" charset="0"/>
                  </a:rPr>
                  <a:t> ̂^2</a:t>
                </a:r>
                <a:r>
                  <a:rPr kumimoji="1" lang="zh-TW" altLang="en-US" dirty="0"/>
                  <a:t> 就會是一個判斷基準</a:t>
                </a:r>
                <a:endParaRPr kumimoji="1" lang="en-US" altLang="zh-TW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97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5212818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/>
                  <a:t>拿之前 </a:t>
                </a:r>
                <a:r>
                  <a:rPr kumimoji="1" lang="en-US" altLang="zh-TW" dirty="0"/>
                  <a:t>8.3</a:t>
                </a:r>
                <a:r>
                  <a:rPr kumimoji="1" lang="zh-TW" altLang="en-US" dirty="0"/>
                  <a:t> 的九宮格舉例</a:t>
                </a:r>
                <a:endParaRPr kumimoji="1" lang="en-US" altLang="zh-TW" dirty="0"/>
              </a:p>
              <a:p>
                <a:r>
                  <a:rPr kumimoji="1" lang="zh-TW" altLang="en-US" dirty="0"/>
                  <a:t>計算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zh-TW" altLang="en-US" i="0">
                                <a:latin typeface="Cambria Math" panose="02040503050406030204" pitchFamily="18" charset="0"/>
                              </a:rPr>
                              <m:t>α</m:t>
                            </m:r>
                          </m:e>
                        </m:acc>
                      </m:e>
                      <m:sup>
                        <m:r>
                          <a:rPr lang="en-US" altLang="zh-TW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i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zh-TW" altLang="en-US" i="0">
                                <a:latin typeface="Cambria Math" panose="02040503050406030204" pitchFamily="18" charset="0"/>
                              </a:rPr>
                              <m:t>β</m:t>
                            </m:r>
                          </m:e>
                        </m:acc>
                      </m:e>
                      <m:sup>
                        <m:r>
                          <a:rPr lang="en-US" altLang="zh-TW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zh-TW" altLang="en-US" dirty="0"/>
                  <a:t> 開根號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透過簡化的過程，我們可以明顯的看到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and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 </a:t>
                </a:r>
                <a:r>
                  <a:rPr kumimoji="1" lang="zh-TW" altLang="en-US" dirty="0" smtClean="0"/>
                  <a:t>在雜訊上的相依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98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0980912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複習一下</a:t>
            </a:r>
            <a:r>
              <a:rPr kumimoji="1" lang="en-US" altLang="zh-TW" dirty="0"/>
              <a:t>8.3</a:t>
            </a:r>
            <a:r>
              <a:rPr kumimoji="1" lang="zh-TW" altLang="en-US" dirty="0"/>
              <a:t>最後的結論</a:t>
            </a:r>
            <a:endParaRPr kumimoji="1" lang="en-US" altLang="zh-TW" dirty="0"/>
          </a:p>
          <a:p>
            <a:r>
              <a:rPr kumimoji="1" lang="zh-TW" altLang="en-US" dirty="0"/>
              <a:t>分子是計算誤差</a:t>
            </a:r>
            <a:endParaRPr kumimoji="1" lang="en-US" altLang="zh-TW" dirty="0"/>
          </a:p>
          <a:p>
            <a:r>
              <a:rPr kumimoji="1" lang="zh-TW" altLang="en-US" baseline="0" dirty="0"/>
              <a:t>分母是自由度，也就是行列的個數相加再扣掉</a:t>
            </a:r>
            <a:r>
              <a:rPr kumimoji="1" lang="en-US" altLang="zh-TW" baseline="0" dirty="0"/>
              <a:t>3</a:t>
            </a:r>
          </a:p>
          <a:p>
            <a:r>
              <a:rPr kumimoji="1" lang="zh-CN" altLang="en-US" baseline="0" dirty="0"/>
              <a:t>這個</a:t>
            </a:r>
            <a:r>
              <a:rPr kumimoji="1" lang="en-US" altLang="zh-TW" baseline="0" dirty="0"/>
              <a:t>3</a:t>
            </a:r>
            <a:r>
              <a:rPr kumimoji="1" lang="zh-TW" altLang="en-US" baseline="0" dirty="0"/>
              <a:t>是</a:t>
            </a:r>
            <a:r>
              <a:rPr kumimoji="1" lang="en-US" altLang="zh-TW" baseline="0" dirty="0"/>
              <a:t>alpha</a:t>
            </a:r>
            <a:r>
              <a:rPr kumimoji="1" lang="zh-TW" altLang="en-US" baseline="0" dirty="0"/>
              <a:t> </a:t>
            </a:r>
            <a:r>
              <a:rPr kumimoji="1" lang="en-US" altLang="zh-TW" baseline="0" dirty="0"/>
              <a:t>beta</a:t>
            </a:r>
            <a:r>
              <a:rPr kumimoji="1" lang="zh-TW" altLang="en-US" baseline="0" dirty="0"/>
              <a:t> </a:t>
            </a:r>
            <a:r>
              <a:rPr kumimoji="1" lang="en-US" altLang="zh-TW" baseline="0" dirty="0"/>
              <a:t>gamma</a:t>
            </a:r>
            <a:r>
              <a:rPr kumimoji="1" lang="zh-TW" altLang="en-US" baseline="0" dirty="0"/>
              <a:t> 三個參數</a:t>
            </a:r>
            <a:endParaRPr kumimoji="1" lang="en-US" altLang="zh-CN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99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0675871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AA282149-007B-4F23-9BC5-7F02F415B9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整張影像可以區分為</a:t>
            </a:r>
            <a:r>
              <a:rPr lang="en-US" altLang="zh-TW" dirty="0"/>
              <a:t>n</a:t>
            </a:r>
            <a:r>
              <a:rPr lang="zh-TW" altLang="en-US" dirty="0"/>
              <a:t>個</a:t>
            </a:r>
            <a:r>
              <a:rPr lang="en-US" altLang="zh-TW" dirty="0"/>
              <a:t>neighborhood</a:t>
            </a:r>
            <a:r>
              <a:rPr lang="zh-TW" altLang="en-US" dirty="0"/>
              <a:t>，那我們要計算出整張影像的標準差，</a:t>
            </a:r>
            <a:endParaRPr lang="en-US" altLang="zh-TW" dirty="0"/>
          </a:p>
          <a:p>
            <a:r>
              <a:rPr lang="zh-TW" altLang="en-US" dirty="0"/>
              <a:t>一張</a:t>
            </a:r>
            <a:r>
              <a:rPr lang="en-US" altLang="zh-TW" dirty="0"/>
              <a:t>image</a:t>
            </a:r>
            <a:r>
              <a:rPr lang="zh-TW" altLang="en-US" dirty="0"/>
              <a:t>會根據自己的</a:t>
            </a:r>
            <a:r>
              <a:rPr lang="en-US" altLang="zh-TW" dirty="0"/>
              <a:t>neighborhood</a:t>
            </a:r>
            <a:r>
              <a:rPr lang="zh-TW" altLang="en-US" dirty="0"/>
              <a:t>而算出不同的</a:t>
            </a:r>
            <a:r>
              <a:rPr lang="en-US" altLang="zh-TW" dirty="0"/>
              <a:t>error</a:t>
            </a:r>
            <a:r>
              <a:rPr lang="zh-TW" altLang="en-US" dirty="0"/>
              <a:t>。</a:t>
            </a:r>
            <a:endParaRPr lang="en-US" altLang="zh-TW" dirty="0"/>
          </a:p>
          <a:p>
            <a:r>
              <a:rPr lang="zh-TW" altLang="en-US" dirty="0"/>
              <a:t>全部加總就會是整張影像的</a:t>
            </a:r>
            <a:r>
              <a:rPr lang="en-US" altLang="zh-TW" dirty="0"/>
              <a:t>error</a:t>
            </a:r>
            <a:r>
              <a:rPr lang="zh-TW" altLang="en-US" dirty="0"/>
              <a:t>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為了計算整張影像的變異數，我們把分子改成全部的 </a:t>
            </a:r>
            <a:r>
              <a:rPr lang="en-US" altLang="zh-TW" dirty="0"/>
              <a:t>error</a:t>
            </a:r>
            <a:r>
              <a:rPr lang="zh-TW" altLang="en-US" dirty="0"/>
              <a:t> 相加再除以Ｎ個</a:t>
            </a:r>
            <a:r>
              <a:rPr lang="en-US" altLang="zh-TW" dirty="0"/>
              <a:t>neighborhoods</a:t>
            </a:r>
            <a:r>
              <a:rPr lang="zh-TW" altLang="en-US" dirty="0"/>
              <a:t>。</a:t>
            </a:r>
            <a:endParaRPr lang="en-US" altLang="zh-TW" dirty="0"/>
          </a:p>
          <a:p>
            <a:r>
              <a:rPr lang="zh-TW" altLang="en-US" dirty="0"/>
              <a:t>分母一樣是自由度</a:t>
            </a:r>
            <a:endParaRPr lang="en-US" altLang="zh-TW" dirty="0"/>
          </a:p>
          <a:p>
            <a:r>
              <a:rPr lang="zh-TW" altLang="en-US" dirty="0"/>
              <a:t>所以我們用</a:t>
            </a:r>
            <a:r>
              <a:rPr lang="en-US" altLang="zh-TW" dirty="0"/>
              <a:t>sigma</a:t>
            </a:r>
            <a:r>
              <a:rPr lang="zh-TW" altLang="en-US" dirty="0"/>
              <a:t>平方</a:t>
            </a:r>
            <a:r>
              <a:rPr lang="en-US" altLang="zh-TW" dirty="0"/>
              <a:t>head</a:t>
            </a:r>
            <a:r>
              <a:rPr lang="zh-TW" altLang="en-US" dirty="0"/>
              <a:t>取代</a:t>
            </a:r>
            <a:r>
              <a:rPr lang="en-US" altLang="zh-TW" dirty="0"/>
              <a:t>sigma</a:t>
            </a:r>
            <a:r>
              <a:rPr lang="zh-TW" altLang="en-US" dirty="0"/>
              <a:t>平方</a:t>
            </a: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8BAB1EB7-B544-4E56-BB51-378D230155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剛剛我們有提到要判斷</a:t>
            </a:r>
            <a:r>
              <a:rPr lang="en-US" altLang="zh-TW" dirty="0"/>
              <a:t>edge</a:t>
            </a:r>
            <a:r>
              <a:rPr lang="zh-TW" altLang="en-US" dirty="0"/>
              <a:t>需要一個夠高的數值，那到底高是高到多少？</a:t>
            </a:r>
            <a:endParaRPr lang="en-US" altLang="zh-TW" dirty="0"/>
          </a:p>
          <a:p>
            <a:r>
              <a:rPr lang="zh-TW" altLang="en-US" dirty="0"/>
              <a:t>假設今天是一條水平線，那他平的就不會被當作是</a:t>
            </a:r>
            <a:r>
              <a:rPr lang="en-US" altLang="zh-TW" dirty="0"/>
              <a:t>edge</a:t>
            </a:r>
          </a:p>
          <a:p>
            <a:r>
              <a:rPr lang="zh-TW" altLang="en-US" dirty="0"/>
              <a:t>如果是斜直線，我們就可以考慮一下</a:t>
            </a:r>
            <a:endParaRPr lang="en-US" altLang="zh-TW" dirty="0"/>
          </a:p>
          <a:p>
            <a:r>
              <a:rPr lang="zh-TW" altLang="en-US" dirty="0"/>
              <a:t>那到底要多斜？我們就可以用梯度來判斷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這邊我們會求出一個統計量Ｇ</a:t>
            </a:r>
            <a:endParaRPr lang="en-US" altLang="zh-TW" dirty="0"/>
          </a:p>
          <a:p>
            <a:r>
              <a:rPr lang="zh-TW" altLang="en-US" dirty="0"/>
              <a:t>分母是剛剛算的</a:t>
            </a:r>
            <a:r>
              <a:rPr lang="en-US" altLang="zh-TW" dirty="0"/>
              <a:t>sigma</a:t>
            </a:r>
            <a:r>
              <a:rPr lang="zh-TW" altLang="en-US" dirty="0"/>
              <a:t>平方</a:t>
            </a:r>
            <a:r>
              <a:rPr lang="en-US" altLang="zh-TW" dirty="0"/>
              <a:t>hat</a:t>
            </a:r>
          </a:p>
          <a:p>
            <a:r>
              <a:rPr lang="zh-TW" altLang="en-US" dirty="0"/>
              <a:t>分子是</a:t>
            </a:r>
            <a:r>
              <a:rPr lang="en-US" altLang="zh-TW" dirty="0" err="1"/>
              <a:t>alpha_hat</a:t>
            </a:r>
            <a:r>
              <a:rPr lang="zh-TW" altLang="en-US" dirty="0"/>
              <a:t>平方乘上 </a:t>
            </a:r>
            <a:r>
              <a:rPr lang="en-US" altLang="zh-TW" dirty="0"/>
              <a:t>row</a:t>
            </a:r>
            <a:r>
              <a:rPr lang="zh-TW" altLang="en-US" dirty="0"/>
              <a:t> 做平方然後</a:t>
            </a:r>
            <a:r>
              <a:rPr lang="en-US" altLang="zh-TW" dirty="0"/>
              <a:t>summation</a:t>
            </a:r>
            <a:r>
              <a:rPr lang="zh-TW" altLang="en-US" dirty="0"/>
              <a:t> 再加上</a:t>
            </a:r>
            <a:r>
              <a:rPr lang="en-US" altLang="zh-TW" dirty="0" err="1"/>
              <a:t>beta_hat</a:t>
            </a:r>
            <a:r>
              <a:rPr lang="zh-TW" altLang="en-US" dirty="0"/>
              <a:t>平方乘上 </a:t>
            </a:r>
            <a:r>
              <a:rPr lang="en-US" altLang="zh-TW" dirty="0"/>
              <a:t>column</a:t>
            </a:r>
            <a:r>
              <a:rPr lang="zh-TW" altLang="en-US" dirty="0"/>
              <a:t> 做平方然後</a:t>
            </a:r>
            <a:r>
              <a:rPr lang="en-US" altLang="zh-TW" dirty="0"/>
              <a:t>summation</a:t>
            </a:r>
          </a:p>
          <a:p>
            <a:endParaRPr lang="en-US" altLang="zh-TW" dirty="0"/>
          </a:p>
          <a:p>
            <a:r>
              <a:rPr lang="zh-TW" altLang="en-US" dirty="0"/>
              <a:t>這邊有一個虛無假設，如果</a:t>
            </a:r>
            <a:r>
              <a:rPr lang="en-US" altLang="zh-TW" dirty="0"/>
              <a:t>alpha</a:t>
            </a:r>
            <a:r>
              <a:rPr lang="zh-TW" altLang="en-US" dirty="0"/>
              <a:t> 和 </a:t>
            </a:r>
            <a:r>
              <a:rPr lang="en-US" altLang="zh-TW" dirty="0"/>
              <a:t>beta</a:t>
            </a:r>
            <a:r>
              <a:rPr lang="zh-TW" altLang="en-US" dirty="0"/>
              <a:t> </a:t>
            </a:r>
            <a:r>
              <a:rPr lang="en-US" altLang="zh-TW" dirty="0"/>
              <a:t>=</a:t>
            </a:r>
            <a:r>
              <a:rPr lang="zh-TW" altLang="en-US" dirty="0"/>
              <a:t> </a:t>
            </a:r>
            <a:r>
              <a:rPr lang="en-US" altLang="zh-TW" dirty="0"/>
              <a:t>0</a:t>
            </a:r>
            <a:r>
              <a:rPr lang="zh-TW" altLang="en-US" dirty="0"/>
              <a:t> 那就沒有</a:t>
            </a:r>
            <a:r>
              <a:rPr lang="en-US" altLang="zh-TW" dirty="0"/>
              <a:t>edge</a:t>
            </a:r>
            <a:r>
              <a:rPr lang="zh-TW" altLang="en-US" dirty="0"/>
              <a:t> 因為他是平的</a:t>
            </a:r>
            <a:endParaRPr lang="en-US" altLang="zh-TW" dirty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備忘稿版面配置區 1">
                <a:extLst>
                  <a:ext uri="{FF2B5EF4-FFF2-40B4-BE49-F238E27FC236}">
                    <a16:creationId xmlns:a16="http://schemas.microsoft.com/office/drawing/2014/main" id="{4F25A392-4C59-4E47-8A59-65E8E8E93D3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/>
                  <a:t>通常</a:t>
                </a:r>
                <a:r>
                  <a:rPr lang="en-US" altLang="zh-TW" dirty="0"/>
                  <a:t>neighborhood</a:t>
                </a:r>
                <a:r>
                  <a:rPr lang="zh-TW" altLang="en-US" dirty="0"/>
                  <a:t>會找長方形，所以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altLang="zh-TW" sz="12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7"/>
                          </m:rPr>
                          <a:rPr lang="en-US" altLang="zh-TW" sz="1200"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  <m:sup/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altLang="zh-TW" sz="12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7"/>
                              </m:rPr>
                              <a:rPr lang="en-US" altLang="zh-TW" sz="1200">
                                <a:latin typeface="Cambria Math" panose="02040503050406030204" pitchFamily="18" charset="0"/>
                              </a:rPr>
                              <m:t>c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altLang="zh-TW" sz="1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sz="1200">
                                    <a:latin typeface="Cambria Math" panose="02040503050406030204" pitchFamily="18" charset="0"/>
                                  </a:rPr>
                                  <m:t>r</m:t>
                                </m:r>
                              </m:e>
                              <m:sup>
                                <m:r>
                                  <a:rPr lang="en-US" altLang="zh-TW" sz="12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  <m:r>
                      <a:rPr lang="zh-TW" altLang="en-US" sz="1200" i="1" smtClean="0">
                        <a:latin typeface="Cambria Math" panose="02040503050406030204" pitchFamily="18" charset="0"/>
                      </a:rPr>
                      <m:t>     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7"/>
                          </m:rPr>
                          <a:rPr lang="en-US" altLang="zh-TW" sz="1200"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  <m:sup/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altLang="zh-TW" sz="12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7"/>
                              </m:rPr>
                              <a:rPr lang="en-US" altLang="zh-TW" sz="1200">
                                <a:latin typeface="Cambria Math" panose="02040503050406030204" pitchFamily="18" charset="0"/>
                              </a:rPr>
                              <m:t>c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altLang="zh-TW" sz="1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sz="120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  <m:sup>
                                <m:r>
                                  <a:rPr lang="en-US" altLang="zh-TW" sz="12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</m:oMath>
                </a14:m>
                <a:r>
                  <a:rPr lang="zh-TW" altLang="en-US" dirty="0"/>
                  <a:t>這兩項會相等。</a:t>
                </a:r>
                <a:endParaRPr lang="en-US" altLang="zh-TW" dirty="0"/>
              </a:p>
              <a:p>
                <a:endParaRPr lang="en-US" altLang="zh-TW" dirty="0"/>
              </a:p>
              <a:p>
                <a:r>
                  <a:rPr lang="zh-TW" altLang="en-US" dirty="0"/>
                  <a:t>因此可以把</a:t>
                </a:r>
                <a:r>
                  <a:rPr lang="en-US" altLang="zh-TW" dirty="0"/>
                  <a:t>G</a:t>
                </a:r>
                <a:r>
                  <a:rPr lang="zh-TW" altLang="en-US" dirty="0"/>
                  <a:t>轉成下面這個形式。</a:t>
                </a:r>
                <a:endParaRPr lang="en-US" altLang="zh-TW" dirty="0"/>
              </a:p>
              <a:p>
                <a:endParaRPr lang="en-US" altLang="zh-TW" dirty="0"/>
              </a:p>
              <a:p>
                <a:r>
                  <a:rPr lang="zh-TW" altLang="en-US" dirty="0"/>
                  <a:t>於是我們可以用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zh-TW" altLang="en-US" i="0">
                                <a:latin typeface="Cambria Math" panose="02040503050406030204" pitchFamily="18" charset="0"/>
                              </a:rPr>
                              <m:t>α</m:t>
                            </m:r>
                          </m:e>
                        </m:acc>
                      </m:e>
                      <m:sup>
                        <m:r>
                          <a:rPr lang="en-US" altLang="zh-TW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i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zh-TW" altLang="en-US" i="0">
                                <a:latin typeface="Cambria Math" panose="02040503050406030204" pitchFamily="18" charset="0"/>
                              </a:rPr>
                              <m:t>β</m:t>
                            </m:r>
                          </m:e>
                        </m:acc>
                      </m:e>
                      <m:sup>
                        <m:r>
                          <a:rPr lang="en-US" altLang="zh-TW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zh-TW" altLang="en-US" dirty="0"/>
                  <a:t> 當作Ｇ的大小，因為他們跟Ｇ是成正比的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2" name="備忘稿版面配置區 1">
                <a:extLst>
                  <a:ext uri="{FF2B5EF4-FFF2-40B4-BE49-F238E27FC236}">
                    <a16:creationId xmlns:a16="http://schemas.microsoft.com/office/drawing/2014/main" id="{4F25A392-4C59-4E47-8A59-65E8E8E93D3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/>
                  <a:t>通常</a:t>
                </a:r>
                <a:r>
                  <a:rPr lang="en-US" altLang="zh-TW" dirty="0"/>
                  <a:t>neighborhood</a:t>
                </a:r>
                <a:r>
                  <a:rPr lang="zh-TW" altLang="en-US" dirty="0"/>
                  <a:t>會找長方形，所以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∑_r▒∑_c▒r^2 </a:t>
                </a:r>
                <a:r>
                  <a:rPr lang="zh-TW" altLang="en-US" sz="1200" i="0">
                    <a:latin typeface="Cambria Math" panose="02040503050406030204" pitchFamily="18" charset="0"/>
                  </a:rPr>
                  <a:t>      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∑_r▒∑_c▒c^2 </a:t>
                </a:r>
                <a:r>
                  <a:rPr lang="zh-TW" altLang="en-US" dirty="0"/>
                  <a:t>這兩項會相等。</a:t>
                </a:r>
                <a:endParaRPr lang="en-US" altLang="zh-TW" dirty="0"/>
              </a:p>
              <a:p>
                <a:endParaRPr lang="en-US" altLang="zh-TW" dirty="0"/>
              </a:p>
              <a:p>
                <a:r>
                  <a:rPr lang="zh-TW" altLang="en-US" dirty="0"/>
                  <a:t>因此可以把</a:t>
                </a:r>
                <a:r>
                  <a:rPr lang="en-US" altLang="zh-TW" dirty="0"/>
                  <a:t>G</a:t>
                </a:r>
                <a:r>
                  <a:rPr lang="zh-TW" altLang="en-US" dirty="0"/>
                  <a:t>轉成下面那個形式。</a:t>
                </a:r>
              </a:p>
            </p:txBody>
          </p:sp>
        </mc:Fallback>
      </mc:AlternateContent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4" descr="kilochart_900_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549275"/>
            <a:ext cx="1620837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3" descr="bar2_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275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27088" y="620713"/>
            <a:ext cx="6781800" cy="2133600"/>
          </a:xfrm>
        </p:spPr>
        <p:txBody>
          <a:bodyPr/>
          <a:lstStyle>
            <a:lvl1pPr algn="ctr">
              <a:defRPr sz="4800">
                <a:latin typeface="Comic Sans MS" pitchFamily="66" charset="0"/>
              </a:defRPr>
            </a:lvl1pPr>
          </a:lstStyle>
          <a:p>
            <a:pPr lvl="0"/>
            <a:r>
              <a:rPr lang="zh-TW" altLang="en-US" noProof="0"/>
              <a:t>按一下以編輯母片標題樣式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200">
                <a:solidFill>
                  <a:srgbClr val="336600"/>
                </a:solidFill>
                <a:latin typeface="Comic Sans MS" pitchFamily="66" charset="0"/>
              </a:defRPr>
            </a:lvl1pPr>
          </a:lstStyle>
          <a:p>
            <a:pPr lvl="0"/>
            <a:r>
              <a:rPr lang="zh-TW" altLang="en-US" noProof="0"/>
              <a:t>按一下以編輯母片副標題樣式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124075" y="6165850"/>
            <a:ext cx="4679950" cy="692150"/>
          </a:xfrm>
        </p:spPr>
        <p:txBody>
          <a:bodyPr/>
          <a:lstStyle>
            <a:lvl1pPr>
              <a:defRPr b="0" i="1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pl-PL" altLang="zh-TW" b="1" i="0">
                <a:latin typeface="Comic Sans MS" pitchFamily="66" charset="0"/>
              </a:rPr>
              <a:t>DC &amp; CV Lab. CSIE NTU</a:t>
            </a:r>
            <a:endParaRPr lang="en-US" altLang="zh-TW"/>
          </a:p>
        </p:txBody>
      </p:sp>
      <p:sp>
        <p:nvSpPr>
          <p:cNvPr id="10" name="投影片編號版面配置區 1">
            <a:extLst>
              <a:ext uri="{FF2B5EF4-FFF2-40B4-BE49-F238E27FC236}">
                <a16:creationId xmlns:a16="http://schemas.microsoft.com/office/drawing/2014/main" id="{6CFC08A7-C3E3-4549-9D60-36A3718A66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8264" y="6453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E9653-E941-43F1-AAD4-97DDCA7ECE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813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3617444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029450" y="333375"/>
            <a:ext cx="2114550" cy="611981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4213" y="333375"/>
            <a:ext cx="6192837" cy="6119813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1894599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84213" y="2041525"/>
            <a:ext cx="4038600" cy="4411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875213" y="2041525"/>
            <a:ext cx="4038600" cy="21288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875213" y="4322763"/>
            <a:ext cx="4038600" cy="21304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3836081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84213" y="2041525"/>
            <a:ext cx="4038600" cy="4411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75213" y="2041525"/>
            <a:ext cx="4038600" cy="4411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25142150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684213" y="2041525"/>
            <a:ext cx="4038600" cy="21288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875213" y="2041525"/>
            <a:ext cx="4038600" cy="21288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684213" y="4322763"/>
            <a:ext cx="4038600" cy="21304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875213" y="4322763"/>
            <a:ext cx="4038600" cy="21304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9640439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4213" y="2041525"/>
            <a:ext cx="4038600" cy="4411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875213" y="2041525"/>
            <a:ext cx="4038600" cy="21288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875213" y="4322763"/>
            <a:ext cx="4038600" cy="21304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4778025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08" name="Picture 44" descr="kilochart_900_">
            <a:extLst>
              <a:ext uri="{FF2B5EF4-FFF2-40B4-BE49-F238E27FC236}">
                <a16:creationId xmlns:a16="http://schemas.microsoft.com/office/drawing/2014/main" id="{11892B0D-6EE7-432C-BC1B-C35ADA8478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549275"/>
            <a:ext cx="1620837" cy="216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Rectangle 3">
            <a:extLst>
              <a:ext uri="{FF2B5EF4-FFF2-40B4-BE49-F238E27FC236}">
                <a16:creationId xmlns:a16="http://schemas.microsoft.com/office/drawing/2014/main" id="{5BA7B529-D5D4-48EC-8CB3-0146952B263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27088" y="620713"/>
            <a:ext cx="6781800" cy="2133600"/>
          </a:xfrm>
        </p:spPr>
        <p:txBody>
          <a:bodyPr/>
          <a:lstStyle>
            <a:lvl1pPr algn="ctr">
              <a:defRPr sz="4800">
                <a:latin typeface="Comic Sans MS" panose="030F0702030302020204" pitchFamily="66" charset="0"/>
              </a:defRPr>
            </a:lvl1pPr>
          </a:lstStyle>
          <a:p>
            <a:pPr lvl="0"/>
            <a:r>
              <a:rPr lang="zh-TW" altLang="en-US" noProof="0"/>
              <a:t>按一下以編輯母片標題樣式</a:t>
            </a:r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51194E19-BFA6-449D-8E67-B694E255412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3200">
                <a:solidFill>
                  <a:srgbClr val="336600"/>
                </a:solidFill>
                <a:latin typeface="Comic Sans MS" panose="030F0702030302020204" pitchFamily="66" charset="0"/>
              </a:defRPr>
            </a:lvl1pPr>
          </a:lstStyle>
          <a:p>
            <a:pPr lvl="0"/>
            <a:r>
              <a:rPr lang="zh-TW" altLang="en-US" noProof="0"/>
              <a:t>按一下以編輯母片副標題樣式</a:t>
            </a:r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id="{20FDCD11-D7D8-495F-9786-FFD23CBF174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2124075" y="6165850"/>
            <a:ext cx="4679950" cy="692150"/>
          </a:xfrm>
        </p:spPr>
        <p:txBody>
          <a:bodyPr/>
          <a:lstStyle>
            <a:lvl1pPr>
              <a:defRPr b="0" i="1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pl-PL" altLang="zh-TW" b="1" i="0">
                <a:latin typeface="Comic Sans MS" panose="030F0702030302020204" pitchFamily="66" charset="0"/>
              </a:rPr>
              <a:t>DC &amp; CV Lab. CSIE NTU</a:t>
            </a:r>
            <a:endParaRPr lang="en-US" altLang="zh-TW"/>
          </a:p>
        </p:txBody>
      </p:sp>
      <p:pic>
        <p:nvPicPr>
          <p:cNvPr id="11307" name="Picture 43" descr="bar2_">
            <a:extLst>
              <a:ext uri="{FF2B5EF4-FFF2-40B4-BE49-F238E27FC236}">
                <a16:creationId xmlns:a16="http://schemas.microsoft.com/office/drawing/2014/main" id="{7376994D-F6FA-4C1C-BA7B-174BE752DD3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275"/>
            <a:ext cx="914400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3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5F67D9E-D57E-4E0A-A971-BEC1B515A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DE3013A-00BA-4FC2-8AB8-DC96FE60C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3CB91B2-7A05-4332-B0B8-0EEBB7790F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459728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C2B3B0-BF6E-4859-9A08-89AD9FCE0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C78F5E8-4742-4130-B5D7-0C2C2F433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3FD3D8D-AA4C-47B0-ABAF-D3A3D8504D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7563541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239C39-CA07-414E-B5D3-26164635A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3B3DF50-8559-4A92-A8A6-85549EEEB9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4213" y="2041525"/>
            <a:ext cx="4038600" cy="4411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19888EC-69A4-41EE-B28E-91C2C149D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5213" y="2041525"/>
            <a:ext cx="4038600" cy="4411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D75A70F-3926-4EF7-ABA4-2A8BA0ACBC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3616084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1" name="投影片編號版面配置區 1">
            <a:extLst>
              <a:ext uri="{FF2B5EF4-FFF2-40B4-BE49-F238E27FC236}">
                <a16:creationId xmlns:a16="http://schemas.microsoft.com/office/drawing/2014/main" id="{F64EB045-6705-4DC9-B0AC-13613D080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8264" y="6453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E9653-E941-43F1-AAD4-97DDCA7ECE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89332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918A2F-0CCB-4FE1-8513-38A3152F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9B7F7CB-B76A-4D9D-AD55-83BC3C92D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634D718-9A58-4FED-8055-6EAE8439A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6BFF4D1-E185-42AC-9F41-32AAC03B4F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EC9814FA-C261-4718-91C9-7E88833CDA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頁尾版面配置區 6">
            <a:extLst>
              <a:ext uri="{FF2B5EF4-FFF2-40B4-BE49-F238E27FC236}">
                <a16:creationId xmlns:a16="http://schemas.microsoft.com/office/drawing/2014/main" id="{C3EE2B8D-3116-496D-B125-FDAB71D094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8820785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ECB80C-FED4-478A-8908-46C6864F5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ECFAF250-639D-4C73-AAF1-95CAC53048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36877115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DC07E32-1200-4DF1-861A-90A0EE1FD2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15684642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881E06-32F8-4341-BF24-88502FBC7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51FB726-3ED1-44BD-8775-01D6C537E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C1A516A-84C9-401F-A98B-9665C18DB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9A80176-6E18-4AF3-98CA-C674068F8E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16166931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74830B-B437-4DBE-8C63-3DFF03FA8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1FBE4505-68DA-4F13-AD32-622CC3AF0D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6AFA2EA-A48F-4DFB-97E2-2F9190F62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9A9E331-C91F-4B57-96C4-8ADD231232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33088827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A14C51-F292-4D7B-9B5F-5F9C307F2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DBBF8DA-66F1-40D7-9295-347C889C5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0FE0CB4-186E-40E3-AE6B-7B28B9871E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23953062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37993175-E071-4E12-9159-7F4614813D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29450" y="333375"/>
            <a:ext cx="2114550" cy="611981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CB93B03F-D8C6-4F16-8BB6-D29776486C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4213" y="333375"/>
            <a:ext cx="6192837" cy="6119813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321D08D-9901-4BB0-A34C-546482A902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7471577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D1193C1-396D-4519-B746-381D2CD1E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6AD17A4-FC40-4640-8841-4EB5A1576C2B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84213" y="2041525"/>
            <a:ext cx="4038600" cy="4411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3A7D157-49ED-4A26-82DF-CA11CE4C2804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875213" y="2041525"/>
            <a:ext cx="4038600" cy="21288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EB81F375-CCE6-4CF2-8628-910DA805F27C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875213" y="4322763"/>
            <a:ext cx="4038600" cy="21304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444503C-288D-4C53-A7AD-0C333F38DE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16263" y="6500813"/>
            <a:ext cx="2895600" cy="457200"/>
          </a:xfrm>
        </p:spPr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11287578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2CDC5E-7C43-4999-A0EF-8058B80D0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86C062F-6138-4349-8290-D350E19E6C9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84213" y="2041525"/>
            <a:ext cx="4038600" cy="4411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51BCD95-A5B3-408E-8BDA-34CFAA27EE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5213" y="2041525"/>
            <a:ext cx="4038600" cy="4411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820D6FD-F25C-4DFE-9843-28CA2DA52A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16263" y="6500813"/>
            <a:ext cx="2895600" cy="457200"/>
          </a:xfrm>
        </p:spPr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19748588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8144032-F067-405D-8A43-DA7E98684773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219238-2992-4540-9841-BABAA6BF253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84213" y="2041525"/>
            <a:ext cx="4038600" cy="21288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B046F78-0A64-44A8-91AF-8C69B9A4CB15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875213" y="2041525"/>
            <a:ext cx="4038600" cy="21288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FD9FAE30-1417-467A-B127-FF6E22B38A43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84213" y="4322763"/>
            <a:ext cx="4038600" cy="21304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C310026A-29AE-4200-8E93-8FB876A733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75213" y="4322763"/>
            <a:ext cx="4038600" cy="21304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頁尾版面配置區 6">
            <a:extLst>
              <a:ext uri="{FF2B5EF4-FFF2-40B4-BE49-F238E27FC236}">
                <a16:creationId xmlns:a16="http://schemas.microsoft.com/office/drawing/2014/main" id="{6890EF25-E63A-4F10-B1E6-F6C423C13C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16263" y="6500813"/>
            <a:ext cx="2895600" cy="457200"/>
          </a:xfrm>
        </p:spPr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169117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28567827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6C6D8A9-8599-4E6D-904A-93D8D5950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8EB8CA5-C206-4D3C-BC68-F9615E5A1E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4213" y="2041525"/>
            <a:ext cx="4038600" cy="4411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F07FE59-C037-4E09-8E2B-301E28A5B15C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875213" y="2041525"/>
            <a:ext cx="4038600" cy="21288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6D9FBD4F-9E3F-484A-9539-1BF356473104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875213" y="4322763"/>
            <a:ext cx="4038600" cy="21304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E1CCBE6-0D3E-40BE-856E-7C772F7DBC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16263" y="6500813"/>
            <a:ext cx="2895600" cy="457200"/>
          </a:xfrm>
        </p:spPr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11971422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zh-TW"/>
              <a:t>DC &amp; CV Lab. CSIE NTU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898306" y="6356350"/>
            <a:ext cx="2057400" cy="365125"/>
          </a:xfrm>
        </p:spPr>
        <p:txBody>
          <a:bodyPr/>
          <a:lstStyle/>
          <a:p>
            <a:fld id="{6E50E75A-0687-4097-864A-F183FC2F2CA9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693023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zh-TW"/>
              <a:t>DC &amp; CV Lab. CSIE NTU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fld id="{6E50E75A-0687-4097-864A-F183FC2F2CA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332311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zh-TW"/>
              <a:t>DC &amp; CV Lab. CSIE NTU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E75A-0687-4097-864A-F183FC2F2C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69851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zh-TW"/>
              <a:t>DC &amp; CV Lab. CSIE NTU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E75A-0687-4097-864A-F183FC2F2C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10073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zh-TW"/>
              <a:t>DC &amp; CV Lab. CSIE NTU</a:t>
            </a: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E75A-0687-4097-864A-F183FC2F2C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60380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zh-TW"/>
              <a:t>DC &amp; CV Lab. CSIE NTU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E75A-0687-4097-864A-F183FC2F2C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79768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zh-TW"/>
              <a:t>DC &amp; CV Lab. CSIE NTU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E75A-0687-4097-864A-F183FC2F2C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68945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zh-TW"/>
              <a:t>DC &amp; CV Lab. CSIE NTU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E75A-0687-4097-864A-F183FC2F2C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87748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zh-TW"/>
              <a:t>DC &amp; CV Lab. CSIE NTU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E75A-0687-4097-864A-F183FC2F2C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7514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4213" y="2041525"/>
            <a:ext cx="4038600" cy="4411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75213" y="2041525"/>
            <a:ext cx="4038600" cy="4411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34651051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zh-TW"/>
              <a:t>DC &amp; CV Lab. CSIE NTU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E75A-0687-4097-864A-F183FC2F2C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25657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zh-TW"/>
              <a:t>DC &amp; CV Lab. CSIE NTU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E75A-0687-4097-864A-F183FC2F2C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0736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1520277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534408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1302384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2392790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2715845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0" name="Picture 40" descr="color_wheel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1655763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2041525"/>
            <a:ext cx="8229600" cy="441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0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1pPr>
          </a:lstStyle>
          <a:p>
            <a:pPr>
              <a:defRPr/>
            </a:pPr>
            <a:r>
              <a:rPr lang="en-US" altLang="zh-TW">
                <a:latin typeface="Times New Roman" pitchFamily="18" charset="0"/>
              </a:rPr>
              <a:t>DC &amp; CV Lab.</a:t>
            </a:r>
          </a:p>
          <a:p>
            <a:pPr>
              <a:defRPr/>
            </a:pPr>
            <a:r>
              <a:rPr lang="en-US" altLang="zh-TW" b="0">
                <a:effectLst/>
              </a:rPr>
              <a:t>CSIE NTU</a:t>
            </a:r>
          </a:p>
        </p:txBody>
      </p:sp>
      <p:sp>
        <p:nvSpPr>
          <p:cNvPr id="1030" name="Line 43"/>
          <p:cNvSpPr>
            <a:spLocks noChangeShapeType="1"/>
          </p:cNvSpPr>
          <p:nvPr userDrawn="1"/>
        </p:nvSpPr>
        <p:spPr bwMode="auto">
          <a:xfrm>
            <a:off x="971550" y="1844675"/>
            <a:ext cx="766762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89FE8CDF-E72A-475C-8832-5B7D860FE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8264" y="6453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E9653-E941-43F1-AAD4-97DDCA7ECE97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kumimoji="1"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kumimoji="1" sz="2600">
          <a:solidFill>
            <a:schemeClr val="tx1"/>
          </a:solidFill>
          <a:latin typeface="+mn-lt"/>
          <a:ea typeface="+mn-ea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l"/>
        <a:defRPr kumimoji="1" sz="2300">
          <a:solidFill>
            <a:schemeClr val="tx1"/>
          </a:solidFill>
          <a:latin typeface="+mn-lt"/>
          <a:ea typeface="+mn-ea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0" name="Picture 40" descr="color_wheel">
            <a:extLst>
              <a:ext uri="{FF2B5EF4-FFF2-40B4-BE49-F238E27FC236}">
                <a16:creationId xmlns:a16="http://schemas.microsoft.com/office/drawing/2014/main" id="{CE0F3D5B-103B-43D6-8668-50326D3655D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1655763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Rectangle 3">
            <a:extLst>
              <a:ext uri="{FF2B5EF4-FFF2-40B4-BE49-F238E27FC236}">
                <a16:creationId xmlns:a16="http://schemas.microsoft.com/office/drawing/2014/main" id="{47C14F72-DED2-4835-B0B3-396ED7DB7C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143347C4-FE80-49D7-A459-42C0AB4B0F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2041525"/>
            <a:ext cx="8229600" cy="441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46" name="Rectangle 6">
            <a:extLst>
              <a:ext uri="{FF2B5EF4-FFF2-40B4-BE49-F238E27FC236}">
                <a16:creationId xmlns:a16="http://schemas.microsoft.com/office/drawing/2014/main" id="{FCD923ED-0AA8-405F-8D99-C2F06533388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0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defRPr>
            </a:lvl1pPr>
          </a:lstStyle>
          <a:p>
            <a:r>
              <a:rPr lang="en-US" altLang="zh-TW">
                <a:latin typeface="Times New Roman" panose="02020603050405020304" pitchFamily="18" charset="0"/>
              </a:rPr>
              <a:t>DC &amp; CV Lab.</a:t>
            </a:r>
          </a:p>
          <a:p>
            <a:r>
              <a:rPr lang="en-US" altLang="zh-TW" b="0">
                <a:effectLst/>
              </a:rPr>
              <a:t>CSIE NTU</a:t>
            </a:r>
          </a:p>
        </p:txBody>
      </p:sp>
      <p:sp>
        <p:nvSpPr>
          <p:cNvPr id="10283" name="Line 43">
            <a:extLst>
              <a:ext uri="{FF2B5EF4-FFF2-40B4-BE49-F238E27FC236}">
                <a16:creationId xmlns:a16="http://schemas.microsoft.com/office/drawing/2014/main" id="{1FF90FEE-CD85-452F-9C76-0F0C13F6746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971550" y="1844675"/>
            <a:ext cx="766762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kumimoji="1" sz="39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kumimoji="1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87425" indent="-2936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l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281113" indent="-29210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§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986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§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altLang="zh-TW"/>
              <a:t>DC &amp; CV Lab. CSIE NTU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922077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0E75A-0687-4097-864A-F183FC2F2CA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66838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9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0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1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0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203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Cubic_surface" TargetMode="Externa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0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0.png"/><Relationship Id="rId5" Type="http://schemas.openxmlformats.org/officeDocument/2006/relationships/image" Target="../media/image1270.png"/><Relationship Id="rId4" Type="http://schemas.openxmlformats.org/officeDocument/2006/relationships/image" Target="../media/image1260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1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&#12583;&#24341;&#29992;http:/140.117.156.238/course/CSSV/2011/%E7%9B%A3%E6%8E%A7%E8%A6%96%E8%A8%8A_ch3.pdf" TargetMode="Externa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30.png"/><Relationship Id="rId4" Type="http://schemas.openxmlformats.org/officeDocument/2006/relationships/image" Target="../media/image1320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0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0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60.png"/><Relationship Id="rId5" Type="http://schemas.openxmlformats.org/officeDocument/2006/relationships/image" Target="../media/image1450.png"/><Relationship Id="rId4" Type="http://schemas.openxmlformats.org/officeDocument/2006/relationships/image" Target="../media/image1440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0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0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90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0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90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0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90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0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90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0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4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1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0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0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0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0.png"/><Relationship Id="rId4" Type="http://schemas.openxmlformats.org/officeDocument/2006/relationships/image" Target="../media/image1560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0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0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0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0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0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0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0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0.png"/><Relationship Id="rId4" Type="http://schemas.openxmlformats.org/officeDocument/2006/relationships/image" Target="../media/image1620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0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0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1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geogebra.org/m/Bx8nFMNc" TargetMode="External"/><Relationship Id="rId4" Type="http://schemas.openxmlformats.org/officeDocument/2006/relationships/image" Target="../media/image162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7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1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0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6.jpg"/><Relationship Id="rId4" Type="http://schemas.openxmlformats.org/officeDocument/2006/relationships/image" Target="../media/image185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30.png"/><Relationship Id="rId4" Type="http://schemas.openxmlformats.org/officeDocument/2006/relationships/image" Target="../media/image188.png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ieeexplore.ieee.org/document/4309068" TargetMode="External"/><Relationship Id="rId4" Type="http://schemas.openxmlformats.org/officeDocument/2006/relationships/image" Target="../media/image190.png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1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lackwells.co.uk/bookshop/home" TargetMode="External"/><Relationship Id="rId4" Type="http://schemas.openxmlformats.org/officeDocument/2006/relationships/hyperlink" Target="https://blackwells.co.uk/assets/images2011/BMO/Product%20Pages/B%20-%20Aerial/BLUESKY%20125cm%20Aerial%20Imagery%20(1%20June%202009)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Digital-Image-Processing-Rafael-Gonzalez/dp/0133356728" TargetMode="External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2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Digital-Image-Processing-Rafael-Gonzalez/dp/0133356728" TargetMode="External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3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Digital-Image-Processing-Rafael-Gonzalez/dp/0133356728" TargetMode="External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4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1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0.pn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80.png"/><Relationship Id="rId4" Type="http://schemas.openxmlformats.org/officeDocument/2006/relationships/image" Target="../media/image1770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0.pn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90.png"/><Relationship Id="rId4" Type="http://schemas.openxmlformats.org/officeDocument/2006/relationships/image" Target="../media/image1770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0.pn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0.png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1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1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0.pn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7" Type="http://schemas.openxmlformats.org/officeDocument/2006/relationships/image" Target="../media/image206.pn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4" Type="http://schemas.openxmlformats.org/officeDocument/2006/relationships/image" Target="../media/image202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8.jpe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2.png"/><Relationship Id="rId5" Type="http://schemas.openxmlformats.org/officeDocument/2006/relationships/customXml" Target="../ink/ink1.xml"/><Relationship Id="rId4" Type="http://schemas.openxmlformats.org/officeDocument/2006/relationships/image" Target="../media/image210.png"/></Relationships>
</file>

<file path=ppt/slides/_rels/slide18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211.png"/><Relationship Id="rId7" Type="http://schemas.openxmlformats.org/officeDocument/2006/relationships/image" Target="../media/image215.pn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2.xml"/><Relationship Id="rId5" Type="http://schemas.openxmlformats.org/officeDocument/2006/relationships/image" Target="../media/image209.png"/><Relationship Id="rId4" Type="http://schemas.openxmlformats.org/officeDocument/2006/relationships/image" Target="../media/image213.png"/><Relationship Id="rId9" Type="http://schemas.openxmlformats.org/officeDocument/2006/relationships/image" Target="../media/image2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9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8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1.png"/><Relationship Id="rId5" Type="http://schemas.openxmlformats.org/officeDocument/2006/relationships/image" Target="../media/image217.png"/><Relationship Id="rId4" Type="http://schemas.openxmlformats.org/officeDocument/2006/relationships/image" Target="../media/image220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9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1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1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13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12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1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0.png"/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1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hyperlink" Target="https://en.wikipedia.org/wiki/Least_squares" TargetMode="Externa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hyperlink" Target="https://en.wikipedia.org/wiki/Least_squares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olframalpha.com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2.png"/><Relationship Id="rId5" Type="http://schemas.openxmlformats.org/officeDocument/2006/relationships/image" Target="../media/image371.png"/><Relationship Id="rId4" Type="http://schemas.openxmlformats.org/officeDocument/2006/relationships/hyperlink" Target="https://en.wikipedia.org/wiki/Least_squares" TargetMode="External"/><Relationship Id="rId9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2.png"/><Relationship Id="rId5" Type="http://schemas.openxmlformats.org/officeDocument/2006/relationships/image" Target="../media/image43.png"/><Relationship Id="rId4" Type="http://schemas.openxmlformats.org/officeDocument/2006/relationships/hyperlink" Target="https://en.wikipedia.org/wiki/Least_squares" TargetMode="External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2.png"/><Relationship Id="rId5" Type="http://schemas.openxmlformats.org/officeDocument/2006/relationships/image" Target="../media/image43.png"/><Relationship Id="rId4" Type="http://schemas.openxmlformats.org/officeDocument/2006/relationships/hyperlink" Target="https://en.wikipedia.org/wiki/Least_squares" TargetMode="External"/><Relationship Id="rId9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2.png"/><Relationship Id="rId5" Type="http://schemas.openxmlformats.org/officeDocument/2006/relationships/image" Target="../media/image43.png"/><Relationship Id="rId4" Type="http://schemas.openxmlformats.org/officeDocument/2006/relationships/hyperlink" Target="https://en.wikipedia.org/wiki/Least_squares" TargetMode="External"/><Relationship Id="rId9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2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hyperlink" Target="https://en.wikipedia.org/wiki/Least_squares" TargetMode="External"/><Relationship Id="rId9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3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1.png"/><Relationship Id="rId5" Type="http://schemas.openxmlformats.org/officeDocument/2006/relationships/image" Target="../media/image370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90.png"/><Relationship Id="rId7" Type="http://schemas.openxmlformats.org/officeDocument/2006/relationships/image" Target="../media/image43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0.png"/><Relationship Id="rId5" Type="http://schemas.openxmlformats.org/officeDocument/2006/relationships/image" Target="../media/image410.png"/><Relationship Id="rId4" Type="http://schemas.openxmlformats.org/officeDocument/2006/relationships/image" Target="../media/image400.png"/><Relationship Id="rId9" Type="http://schemas.openxmlformats.org/officeDocument/2006/relationships/image" Target="../media/image4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2.png"/><Relationship Id="rId5" Type="http://schemas.openxmlformats.org/officeDocument/2006/relationships/image" Target="../media/image490.png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0.png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1.png"/><Relationship Id="rId5" Type="http://schemas.openxmlformats.org/officeDocument/2006/relationships/image" Target="../media/image530.png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0.png"/><Relationship Id="rId5" Type="http://schemas.openxmlformats.org/officeDocument/2006/relationships/image" Target="../media/image520.png"/><Relationship Id="rId4" Type="http://schemas.openxmlformats.org/officeDocument/2006/relationships/image" Target="../media/image51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ll3dp.com/what-is-stl-file-format-extension-3d-printing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ll3dp.com/what-is-stl-file-format-extension-3d-printing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411.png"/><Relationship Id="rId7" Type="http://schemas.openxmlformats.org/officeDocument/2006/relationships/image" Target="../media/image94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86.png"/><Relationship Id="rId9" Type="http://schemas.openxmlformats.org/officeDocument/2006/relationships/image" Target="../media/image8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9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ll3dp.com/what-is-stl-file-format-extension-3d-printing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75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69.png"/><Relationship Id="rId4" Type="http://schemas.openxmlformats.org/officeDocument/2006/relationships/image" Target="../media/image91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75.png"/><Relationship Id="rId7" Type="http://schemas.openxmlformats.org/officeDocument/2006/relationships/image" Target="../media/image91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69.png"/><Relationship Id="rId4" Type="http://schemas.openxmlformats.org/officeDocument/2006/relationships/image" Target="../media/image9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0.png"/><Relationship Id="rId5" Type="http://schemas.openxmlformats.org/officeDocument/2006/relationships/image" Target="../media/image69.png"/><Relationship Id="rId4" Type="http://schemas.openxmlformats.org/officeDocument/2006/relationships/image" Target="../media/image9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0.png"/><Relationship Id="rId5" Type="http://schemas.openxmlformats.org/officeDocument/2006/relationships/image" Target="../media/image69.png"/><Relationship Id="rId4" Type="http://schemas.openxmlformats.org/officeDocument/2006/relationships/image" Target="../media/image8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69.png"/><Relationship Id="rId4" Type="http://schemas.openxmlformats.org/officeDocument/2006/relationships/image" Target="../media/image9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69.png"/><Relationship Id="rId4" Type="http://schemas.openxmlformats.org/officeDocument/2006/relationships/image" Target="../media/image88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ll3dp.com/what-is-stl-file-format-extension-3d-printing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interest.com/pin/296674694187240243/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4.png"/><Relationship Id="rId5" Type="http://schemas.openxmlformats.org/officeDocument/2006/relationships/image" Target="../media/image109.png"/><Relationship Id="rId4" Type="http://schemas.openxmlformats.org/officeDocument/2006/relationships/image" Target="../media/image1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ll3dp.com/what-is-stl-file-format-extension-3d-printing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5.png"/><Relationship Id="rId4" Type="http://schemas.openxmlformats.org/officeDocument/2006/relationships/image" Target="../media/image109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7.png"/><Relationship Id="rId4" Type="http://schemas.openxmlformats.org/officeDocument/2006/relationships/image" Target="../media/image11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semanticscholar.org/paper/Gradient-Based-Edge-Detection-of-Songket-Motifs-Jamil-Sembok/eea31d166c062a3dddccb212474a6b8565ae6eee/figure/2" TargetMode="External"/><Relationship Id="rId4" Type="http://schemas.openxmlformats.org/officeDocument/2006/relationships/hyperlink" Target="https://www.semanticscholar.org/paper/Gradient-Based-Edge-Detection-of-Songket-Motifs-Jamil-Sembok/eea31d166c062a3dddccb212474a6b8" TargetMode="Externa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0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2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Computer and Robot Vision I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3049588"/>
            <a:ext cx="7107237" cy="2684462"/>
          </a:xfrm>
        </p:spPr>
        <p:txBody>
          <a:bodyPr/>
          <a:lstStyle/>
          <a:p>
            <a:pPr eaLnBrk="1" hangingPunct="1"/>
            <a:r>
              <a:rPr lang="en-US" altLang="zh-TW" dirty="0"/>
              <a:t>Chapter 8</a:t>
            </a:r>
          </a:p>
          <a:p>
            <a:pPr eaLnBrk="1" hangingPunct="1"/>
            <a:r>
              <a:rPr lang="en-US" altLang="zh-TW" dirty="0"/>
              <a:t>The Facet Model</a:t>
            </a:r>
          </a:p>
        </p:txBody>
      </p:sp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1835696" y="4391819"/>
            <a:ext cx="4932362" cy="2228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altLang="zh-TW" sz="1800" b="0" i="0" u="none" strike="noStrike" cap="none" dirty="0">
                <a:solidFill>
                  <a:srgbClr val="33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Presenter:  </a:t>
            </a:r>
            <a:r>
              <a:rPr lang="zh-TW" altLang="en-US" sz="1800" dirty="0">
                <a:solidFill>
                  <a:srgbClr val="33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李詠億</a:t>
            </a:r>
            <a:endParaRPr lang="en-US" altLang="zh-TW" sz="1800" b="0" i="0" u="none" strike="noStrike" cap="none" dirty="0">
              <a:solidFill>
                <a:srgbClr val="3366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altLang="zh-TW" sz="1800" b="0" i="0" u="none" strike="noStrike" cap="none" dirty="0">
                <a:solidFill>
                  <a:srgbClr val="33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Phone: 09</a:t>
            </a:r>
            <a:r>
              <a:rPr lang="en-US" altLang="zh-TW" sz="1800" dirty="0">
                <a:solidFill>
                  <a:srgbClr val="33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75032973</a:t>
            </a:r>
            <a:endParaRPr lang="en-US" altLang="zh-TW" sz="1800" b="0" i="0" u="none" strike="noStrike" cap="none" dirty="0">
              <a:solidFill>
                <a:srgbClr val="3366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altLang="zh-TW" sz="1800" b="0" i="0" u="none" strike="noStrike" cap="none" dirty="0">
                <a:solidFill>
                  <a:srgbClr val="33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E-mail: </a:t>
            </a:r>
            <a:r>
              <a:rPr lang="en-US" altLang="zh-TW" sz="1800" dirty="0">
                <a:solidFill>
                  <a:srgbClr val="33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r11944059@ntu.edu.tw</a:t>
            </a:r>
            <a:endParaRPr lang="en-US" altLang="zh-TW" sz="1800" b="0" i="0" u="none" strike="noStrike" cap="none" dirty="0">
              <a:solidFill>
                <a:srgbClr val="3366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buNone/>
            </a:pPr>
            <a:r>
              <a:rPr lang="zh-TW" altLang="en-US" sz="1800" b="0" i="0" u="none" strike="noStrike" cap="none" dirty="0">
                <a:solidFill>
                  <a:srgbClr val="33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mic Sans MS"/>
                <a:sym typeface="Comic Sans MS"/>
              </a:rPr>
              <a:t>指導教授：傅楸善 博士</a:t>
            </a:r>
            <a:endParaRPr lang="en-US" altLang="zh-TW" sz="1800" b="0" i="0" u="none" strike="noStrike" cap="none" dirty="0">
              <a:solidFill>
                <a:srgbClr val="3366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omic Sans MS"/>
              <a:sym typeface="Comic Sans MS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buNone/>
            </a:pPr>
            <a:r>
              <a:rPr lang="en-US" altLang="zh-TW" sz="1800" dirty="0">
                <a:solidFill>
                  <a:srgbClr val="33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omic Sans MS"/>
              </a:rPr>
              <a:t>2022/11/8</a:t>
            </a:r>
            <a:endPara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rtl="0">
              <a:spcBef>
                <a:spcPts val="500"/>
              </a:spcBef>
              <a:spcAft>
                <a:spcPts val="0"/>
              </a:spcAft>
              <a:buNone/>
            </a:pPr>
            <a:endParaRPr lang="en-US" altLang="zh-TW" sz="1000" dirty="0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zh-TW" altLang="en-US" sz="1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8.1 Introduction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zh-TW" sz="2800" dirty="0"/>
              <a:t>There are many kinds of facet model</a:t>
            </a:r>
            <a:br>
              <a:rPr lang="en-US" altLang="zh-TW" sz="2800" dirty="0"/>
            </a:br>
            <a:r>
              <a:rPr lang="en-US" altLang="zh-TW" sz="2800" dirty="0"/>
              <a:t>1. piecewise constant (flat facet model)</a:t>
            </a:r>
            <a:endParaRPr lang="zh-TW" altLang="en-US" sz="2800" dirty="0"/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TW" altLang="en-US" sz="2800" dirty="0"/>
              <a:t>	</a:t>
            </a:r>
            <a:r>
              <a:rPr lang="en-US" altLang="zh-TW" sz="2800" dirty="0"/>
              <a:t>2. piecewise linear (sloped facet model)</a:t>
            </a:r>
          </a:p>
          <a:p>
            <a:pPr lvl="1" eaLnBrk="1" hangingPunct="1">
              <a:lnSpc>
                <a:spcPct val="150000"/>
              </a:lnSpc>
              <a:buNone/>
            </a:pPr>
            <a:r>
              <a:rPr lang="en-US" altLang="zh-TW" sz="2800" dirty="0"/>
              <a:t>3. piecewise quadratic</a:t>
            </a:r>
          </a:p>
          <a:p>
            <a:pPr lvl="1" eaLnBrk="1" hangingPunct="1">
              <a:lnSpc>
                <a:spcPct val="150000"/>
              </a:lnSpc>
              <a:buNone/>
            </a:pPr>
            <a:r>
              <a:rPr lang="en-US" altLang="zh-TW" sz="2800" dirty="0"/>
              <a:t>4. piecewise cubic</a:t>
            </a:r>
            <a:endParaRPr lang="en-US" altLang="zh-TW" dirty="0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50996E7F-F827-4D7F-87F6-0BB88DE25B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41FDE0B-62F7-4F07-BD5D-FE8024ECB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9</a:t>
            </a:fld>
            <a:endParaRPr lang="zh-TW" altLang="en-US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8.6 Gradient-Based Facet Edge Detection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2827635"/>
              </a:xfrm>
            </p:spPr>
            <p:txBody>
              <a:bodyPr/>
              <a:lstStyle/>
              <a:p>
                <a:r>
                  <a:rPr lang="en-US" altLang="zh-TW" sz="2400" dirty="0"/>
                  <a:t>Review:</a:t>
                </a:r>
                <a:br>
                  <a:rPr lang="en-US" altLang="zh-TW" sz="2400" dirty="0"/>
                </a:br>
                <a:r>
                  <a:rPr lang="en-US" altLang="zh-TW" sz="2400" dirty="0"/>
                  <a:t>According to the theory of Chi-square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Distribution,</a:t>
                </a:r>
                <a:br>
                  <a:rPr lang="en-US" altLang="zh-TW" sz="2400" dirty="0"/>
                </a:br>
                <a:r>
                  <a:rPr lang="en-US" altLang="zh-TW" sz="2400" dirty="0"/>
                  <a:t>the variance of the noise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zh-TW" altLang="en-US" sz="2400">
                        <a:latin typeface="Cambria Math" panose="02040503050406030204" pitchFamily="18" charset="0"/>
                      </a:rPr>
                      <m:t>η</m:t>
                    </m:r>
                  </m:oMath>
                </a14:m>
                <a:r>
                  <a:rPr lang="en-US" altLang="zh-TW" sz="2400" dirty="0"/>
                  <a:t> can be estimated as:</a:t>
                </a:r>
                <a:endParaRPr lang="en-US" altLang="zh-TW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2827635"/>
              </a:xfrm>
              <a:blipFill>
                <a:blip r:embed="rId4"/>
                <a:stretch>
                  <a:fillRect l="-296" t="-150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99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3A1C0958-D00D-4918-8944-437CFD4D8F4D}"/>
                  </a:ext>
                </a:extLst>
              </p:cNvPr>
              <p:cNvSpPr/>
              <p:nvPr/>
            </p:nvSpPr>
            <p:spPr>
              <a:xfrm>
                <a:off x="1835696" y="3458482"/>
                <a:ext cx="4572000" cy="116499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sz="32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altLang="zh-TW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zh-TW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32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altLang="zh-TW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32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32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32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32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sz="3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nary>
                            </m:e>
                          </m:nary>
                          <m:r>
                            <a:rPr lang="en-US" altLang="zh-TW" sz="3200" i="1">
                              <a:latin typeface="Cambria Math" panose="02040503050406030204" pitchFamily="18" charset="0"/>
                            </a:rPr>
                            <m:t>−3</m:t>
                          </m:r>
                        </m:den>
                      </m:f>
                    </m:oMath>
                  </m:oMathPara>
                </a14:m>
                <a:endParaRPr lang="zh-TW" altLang="en-US" sz="3200" i="1" dirty="0"/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3A1C0958-D00D-4918-8944-437CFD4D8F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3458482"/>
                <a:ext cx="4572000" cy="1164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35595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8.6 Gradient-Based Facet Edge Detection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If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TW" altLang="en-US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represents the squared residual fitting error from the </a:t>
                </a:r>
                <a:r>
                  <a:rPr lang="en-US" altLang="zh-TW" i="1" dirty="0"/>
                  <a:t>n-</a:t>
                </a:r>
                <a:r>
                  <a:rPr lang="en-US" altLang="zh-TW" dirty="0" err="1"/>
                  <a:t>th</a:t>
                </a:r>
                <a:r>
                  <a:rPr lang="en-US" altLang="zh-TW" dirty="0"/>
                  <a:t> neighborhood and </a:t>
                </a:r>
                <a:r>
                  <a:rPr lang="en-US" altLang="zh-TW" u="sng" dirty="0"/>
                  <a:t>the images has </a:t>
                </a:r>
                <a:r>
                  <a:rPr lang="en-US" altLang="zh-TW" i="1" u="sng" dirty="0"/>
                  <a:t>N</a:t>
                </a:r>
                <a:r>
                  <a:rPr lang="zh-TW" altLang="en-US" u="sng" dirty="0"/>
                  <a:t> </a:t>
                </a:r>
                <a:r>
                  <a:rPr lang="en-US" altLang="zh-TW" u="sng" dirty="0"/>
                  <a:t>neighborhoods,</a:t>
                </a:r>
                <a:r>
                  <a:rPr lang="en-US" altLang="zh-TW" dirty="0"/>
                  <a:t> then we may</a:t>
                </a:r>
                <a:br>
                  <a:rPr lang="en-US" altLang="zh-TW" dirty="0"/>
                </a:br>
                <a:br>
                  <a:rPr lang="en-US" altLang="zh-TW" dirty="0"/>
                </a:br>
                <a:r>
                  <a:rPr lang="en-US" altLang="zh-TW" dirty="0"/>
                  <a:t>use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zh-TW" altLang="en-US" i="0" smtClean="0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p>
                            <m: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acc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zh-TW" altLang="en-US" sz="2800">
                                <a:latin typeface="Cambria Math" panose="02040503050406030204" pitchFamily="18" charset="0"/>
                              </a:rPr>
                              <m:t>ε</m:t>
                            </m:r>
                          </m:e>
                          <m:sup>
                            <m:r>
                              <a:rPr lang="en-US" altLang="zh-TW" sz="28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7"/>
                              </m:rPr>
                              <a:rPr lang="en-US" altLang="zh-TW" sz="2800">
                                <a:latin typeface="Cambria Math" panose="02040503050406030204" pitchFamily="18" charset="0"/>
                              </a:rPr>
                              <m:t>r</m:t>
                            </m:r>
                          </m:sub>
                          <m:sup/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n-US" altLang="zh-TW" sz="280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sub>
                              <m:sup/>
                              <m:e>
                                <m:r>
                                  <a:rPr lang="en-US" altLang="zh-TW" sz="280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nary>
                          </m:e>
                        </m:nary>
                        <m:r>
                          <a:rPr lang="en-US" altLang="zh-TW" sz="2800">
                            <a:latin typeface="Cambria Math" panose="02040503050406030204" pitchFamily="18" charset="0"/>
                          </a:rPr>
                          <m:t>−3</m:t>
                        </m:r>
                      </m:den>
                    </m:f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</m:den>
                        </m:f>
                        <m:nary>
                          <m:naryPr>
                            <m:chr m:val="∑"/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23"/>
                              </m:rP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  <m: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</m:sup>
                          <m:e>
                            <m:sSubSup>
                              <m:sSub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zh-TW" altLang="en-US" i="0">
                                    <a:latin typeface="Cambria Math" panose="02040503050406030204" pitchFamily="18" charset="0"/>
                                  </a:rPr>
                                  <m:t>ε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TW" i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sub>
                              <m:sup>
                                <m:r>
                                  <a:rPr lang="en-US" altLang="zh-TW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7"/>
                              </m:rP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r</m:t>
                            </m:r>
                          </m:sub>
                          <m:sup/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n-US" altLang="zh-TW" b="0" i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sub>
                              <m:sup/>
                              <m:e>
                                <m:r>
                                  <a:rPr lang="en-US" altLang="zh-TW" b="0" i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nary>
                          </m:e>
                        </m:nary>
                        <m:r>
                          <a:rPr lang="en-US" altLang="zh-TW" b="0" i="0" smtClean="0">
                            <a:latin typeface="Cambria Math" panose="02040503050406030204" pitchFamily="18" charset="0"/>
                          </a:rPr>
                          <m:t>−3</m:t>
                        </m:r>
                      </m:den>
                    </m:f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in place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 dirty="0"/>
                  <a:t>.</a:t>
                </a:r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41" t="-17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100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439733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8.6 Gradient-Based Facet Edge Detection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2251571"/>
              </a:xfrm>
            </p:spPr>
            <p:txBody>
              <a:bodyPr/>
              <a:lstStyle/>
              <a:p>
                <a:r>
                  <a:rPr lang="en-US" altLang="zh-TW" sz="2800" dirty="0"/>
                  <a:t>How large must the gradient be in order to be considered significantly different from zero?</a:t>
                </a:r>
              </a:p>
              <a:p>
                <a14:m>
                  <m:oMath xmlns:m="http://schemas.openxmlformats.org/officeDocument/2006/math">
                    <m:r>
                      <a:rPr lang="en-US" altLang="zh-TW" sz="2800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altLang="zh-TW" dirty="0"/>
                  <a:t> has essentially a chi-squared distribution with two degrees of freedom.</a:t>
                </a:r>
                <a:br>
                  <a:rPr lang="en-US" altLang="zh-TW" dirty="0"/>
                </a:br>
                <a:br>
                  <a:rPr lang="en-US" altLang="zh-TW" dirty="0"/>
                </a:b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nary>
                          <m:naryPr>
                            <m:chr m:val="∑"/>
                            <m:supHide m:val="on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TW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  <m:sup/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  <m:sup/>
                              <m:e>
                                <m:sSup>
                                  <m:sSup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nary>
                          </m:e>
                        </m:nary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i="1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nary>
                          <m:naryPr>
                            <m:chr m:val="∑"/>
                            <m:supHide m:val="on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TW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  <m:sup/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  <m:sup/>
                              <m:e>
                                <m:sSup>
                                  <m:sSup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nary>
                          </m:e>
                        </m:nary>
                      </m:num>
                      <m:den>
                        <m:acc>
                          <m:accPr>
                            <m:chr m:val="̂"/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zh-TW" altLang="en-US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acc>
                      </m:den>
                    </m:f>
                  </m:oMath>
                </a14:m>
                <a:endParaRPr lang="en-US" altLang="zh-TW" i="1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2251571"/>
              </a:xfrm>
              <a:blipFill>
                <a:blip r:embed="rId3"/>
                <a:stretch>
                  <a:fillRect l="-593" t="-2981" b="-4932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101</a:t>
            </a:fld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071A76D2-A3A5-4FEB-99E0-59A3A0654EB7}"/>
                  </a:ext>
                </a:extLst>
              </p:cNvPr>
              <p:cNvSpPr txBox="1"/>
              <p:nvPr/>
            </p:nvSpPr>
            <p:spPr>
              <a:xfrm>
                <a:off x="1872985" y="5661248"/>
                <a:ext cx="612068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TW" sz="2000" i="1" dirty="0"/>
                  <a:t>(Null Hypothesis:</a:t>
                </a:r>
                <a14:m>
                  <m:oMath xmlns:m="http://schemas.openxmlformats.org/officeDocument/2006/math"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sz="200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zh-TW" altLang="en-US" sz="2000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=0)</m:t>
                    </m:r>
                  </m:oMath>
                </a14:m>
                <a:r>
                  <a:rPr lang="zh-TW" altLang="en-US" sz="2000" dirty="0"/>
                  <a:t> </a:t>
                </a:r>
                <a:r>
                  <a:rPr lang="en-US" altLang="zh-TW" sz="2000" dirty="0"/>
                  <a:t>i.e., there is no edge</a:t>
                </a:r>
                <a:endParaRPr lang="zh-TW" altLang="en-US" sz="2000" dirty="0"/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071A76D2-A3A5-4FEB-99E0-59A3A0654E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2985" y="5661248"/>
                <a:ext cx="6120680" cy="400110"/>
              </a:xfrm>
              <a:prstGeom prst="rect">
                <a:avLst/>
              </a:prstGeom>
              <a:blipFill>
                <a:blip r:embed="rId4"/>
                <a:stretch>
                  <a:fillRect l="-996" t="-7692" b="-292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371012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8.6 Gradient-Based Facet Edge Detection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2179563"/>
              </a:xfrm>
            </p:spPr>
            <p:txBody>
              <a:bodyPr/>
              <a:lstStyle/>
              <a:p>
                <a:r>
                  <a:rPr lang="en-US" altLang="zh-TW" sz="2800" dirty="0"/>
                  <a:t>Since we usually choose our neighborhood to be a square (Ex: 3*3, 5*5), we get:</a:t>
                </a:r>
                <a:br>
                  <a:rPr lang="en-US" altLang="zh-TW" sz="2800" dirty="0"/>
                </a:br>
                <a:r>
                  <a:rPr lang="en-US" altLang="zh-TW" sz="1800" dirty="0"/>
                  <a:t> </a:t>
                </a:r>
                <a:br>
                  <a:rPr lang="en-US" altLang="zh-TW" sz="2800" dirty="0"/>
                </a:b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zh-TW" sz="2000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  <m:sup/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zh-TW" sz="2000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  <m:sup/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</m:oMath>
                </a14:m>
                <a:br>
                  <a:rPr lang="en-US" altLang="zh-TW" dirty="0"/>
                </a:b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2179563"/>
              </a:xfrm>
              <a:blipFill>
                <a:blip r:embed="rId3"/>
                <a:stretch>
                  <a:fillRect l="-593" t="-3081" r="-251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102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內容版面配置區 2">
                <a:extLst>
                  <a:ext uri="{FF2B5EF4-FFF2-40B4-BE49-F238E27FC236}">
                    <a16:creationId xmlns:a16="http://schemas.microsoft.com/office/drawing/2014/main" id="{C187FA6D-A97C-4C37-B8F9-835065D4B22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84213" y="4221088"/>
                <a:ext cx="8229600" cy="22515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r>
                  <a:rPr lang="en-US" altLang="zh-TW" sz="2800" kern="0" dirty="0"/>
                  <a:t>Then, </a:t>
                </a:r>
                <a:br>
                  <a:rPr lang="en-US" altLang="zh-TW" kern="0" dirty="0"/>
                </a:br>
                <a:br>
                  <a:rPr lang="en-US" altLang="zh-TW" kern="0" dirty="0"/>
                </a:br>
                <a14:m>
                  <m:oMath xmlns:m="http://schemas.openxmlformats.org/officeDocument/2006/math">
                    <m:r>
                      <a:rPr lang="en-US" altLang="zh-TW" i="1" ker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zh-TW" i="1" ker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i="1" ker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pHide m:val="on"/>
                            <m:ctrlPr>
                              <a:rPr lang="en-US" altLang="zh-TW" i="1" ker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TW" i="1" ker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  <m:sup/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altLang="zh-TW" i="1" ker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altLang="zh-TW" i="1" ker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  <m:sup/>
                              <m:e>
                                <m:sSup>
                                  <m:sSupPr>
                                    <m:ctrlPr>
                                      <a:rPr lang="en-US" altLang="zh-TW" i="1" ker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i="1" ker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en-US" altLang="zh-TW" i="1" ker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nary>
                          </m:e>
                        </m:nary>
                      </m:num>
                      <m:den>
                        <m:acc>
                          <m:accPr>
                            <m:chr m:val="̂"/>
                            <m:ctrlPr>
                              <a:rPr lang="en-US" altLang="zh-TW" i="1" kern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en-US" altLang="zh-TW" i="1" ker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zh-TW" altLang="en-US" i="1" kern="0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altLang="zh-TW" i="1" ker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acc>
                      </m:den>
                    </m:f>
                    <m:r>
                      <a:rPr lang="en-US" altLang="zh-TW" b="0" i="1" kern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TW" i="1" ker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 ker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TW" altLang="en-US" i="1" ker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acc>
                      </m:e>
                      <m:sup>
                        <m:r>
                          <a:rPr lang="en-US" altLang="zh-TW" i="1" ker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i="1" ker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TW" i="1" ker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 ker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TW" altLang="en-US" i="1" ker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acc>
                      </m:e>
                      <m:sup>
                        <m:r>
                          <a:rPr lang="en-US" altLang="zh-TW" i="1" ker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1" kern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i="1" kern="0" dirty="0"/>
              </a:p>
            </p:txBody>
          </p:sp>
        </mc:Choice>
        <mc:Fallback xmlns="">
          <p:sp>
            <p:nvSpPr>
              <p:cNvPr id="9" name="內容版面配置區 2">
                <a:extLst>
                  <a:ext uri="{FF2B5EF4-FFF2-40B4-BE49-F238E27FC236}">
                    <a16:creationId xmlns:a16="http://schemas.microsoft.com/office/drawing/2014/main" id="{C187FA6D-A97C-4C37-B8F9-835065D4B2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213" y="4221088"/>
                <a:ext cx="8229600" cy="2251571"/>
              </a:xfrm>
              <a:prstGeom prst="rect">
                <a:avLst/>
              </a:prstGeom>
              <a:blipFill>
                <a:blip r:embed="rId4"/>
                <a:stretch>
                  <a:fillRect l="-593" t="-270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043803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8.6 Gradient-Based Facet Edge Detection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1295401"/>
              </a:xfrm>
            </p:spPr>
            <p:txBody>
              <a:bodyPr/>
              <a:lstStyle/>
              <a:p>
                <a:r>
                  <a:rPr lang="en-US" altLang="zh-TW" sz="2800" dirty="0"/>
                  <a:t>We set a threshold </a:t>
                </a:r>
                <a:r>
                  <a:rPr lang="en-US" altLang="zh-TW" sz="2800" i="1" dirty="0"/>
                  <a:t>t</a:t>
                </a:r>
                <a:r>
                  <a:rPr lang="en-US" altLang="zh-TW" sz="2800" dirty="0"/>
                  <a:t> such that if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altLang="zh-TW" sz="2800" dirty="0"/>
                  <a:t>, we assume that the center pixel is an edge pixel.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1295401"/>
              </a:xfrm>
              <a:blipFill>
                <a:blip r:embed="rId3"/>
                <a:stretch>
                  <a:fillRect l="-593" t="-518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103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內容版面配置區 2">
                <a:extLst>
                  <a:ext uri="{FF2B5EF4-FFF2-40B4-BE49-F238E27FC236}">
                    <a16:creationId xmlns:a16="http://schemas.microsoft.com/office/drawing/2014/main" id="{C187FA6D-A97C-4C37-B8F9-835065D4B22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84213" y="3931225"/>
                <a:ext cx="8229600" cy="7594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b="0" i="0" kern="0" smtClean="0">
                          <a:latin typeface="Cambria Math" panose="02040503050406030204" pitchFamily="18" charset="0"/>
                        </a:rPr>
                        <m:t>IsEdge</m:t>
                      </m:r>
                      <m:r>
                        <a:rPr lang="en-US" altLang="zh-TW" b="0" i="0" kern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kern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 ker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altLang="zh-TW" b="0" i="0" kern="0" smtClean="0">
                              <a:latin typeface="Cambria Math" panose="02040503050406030204" pitchFamily="18" charset="0"/>
                            </a:rPr>
                            <m:t>≥</m:t>
                          </m:r>
                          <m:r>
                            <m:rPr>
                              <m:sty m:val="p"/>
                            </m:rPr>
                            <a:rPr lang="en-US" altLang="zh-TW" b="0" i="0" kern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</m:d>
                      <m:r>
                        <a:rPr lang="en-US" altLang="zh-TW" b="0" i="0" kern="0" smtClean="0">
                          <a:latin typeface="Cambria Math" panose="02040503050406030204" pitchFamily="18" charset="0"/>
                        </a:rPr>
                        <m:t> ?</m:t>
                      </m:r>
                      <m:r>
                        <m:rPr>
                          <m:sty m:val="p"/>
                        </m:rPr>
                        <a:rPr lang="en-US" altLang="zh-TW" b="0" i="0" kern="0" smtClean="0">
                          <a:latin typeface="Cambria Math" panose="02040503050406030204" pitchFamily="18" charset="0"/>
                        </a:rPr>
                        <m:t>True</m:t>
                      </m:r>
                      <m:r>
                        <a:rPr lang="en-US" altLang="zh-TW" b="0" i="0" kern="0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m:rPr>
                          <m:sty m:val="p"/>
                        </m:rPr>
                        <a:rPr lang="en-US" altLang="zh-TW" b="0" i="0" kern="0" smtClean="0">
                          <a:latin typeface="Cambria Math" panose="02040503050406030204" pitchFamily="18" charset="0"/>
                        </a:rPr>
                        <m:t>False</m:t>
                      </m:r>
                    </m:oMath>
                  </m:oMathPara>
                </a14:m>
                <a:endParaRPr lang="en-US" altLang="zh-TW" kern="0" dirty="0"/>
              </a:p>
            </p:txBody>
          </p:sp>
        </mc:Choice>
        <mc:Fallback xmlns="">
          <p:sp>
            <p:nvSpPr>
              <p:cNvPr id="9" name="內容版面配置區 2">
                <a:extLst>
                  <a:ext uri="{FF2B5EF4-FFF2-40B4-BE49-F238E27FC236}">
                    <a16:creationId xmlns:a16="http://schemas.microsoft.com/office/drawing/2014/main" id="{C187FA6D-A97C-4C37-B8F9-835065D4B2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213" y="3931225"/>
                <a:ext cx="8229600" cy="7594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302044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8.6 Gradient-Based Facet Edge Detection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104</a:t>
            </a:fld>
            <a:endParaRPr lang="zh-TW" altLang="en-US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F31005B5-28F8-454F-BE31-B26A919C84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3619" t="2878" r="24083" b="25877"/>
          <a:stretch/>
        </p:blipFill>
        <p:spPr>
          <a:xfrm>
            <a:off x="2915816" y="1988840"/>
            <a:ext cx="3419084" cy="33123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4BA1FE8E-AB1A-4B58-A583-C1EF4865640A}"/>
                  </a:ext>
                </a:extLst>
              </p:cNvPr>
              <p:cNvSpPr/>
              <p:nvPr/>
            </p:nvSpPr>
            <p:spPr>
              <a:xfrm>
                <a:off x="1763688" y="4437112"/>
                <a:ext cx="10621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kern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i="1" ker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altLang="zh-TW" i="1" ker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=50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4BA1FE8E-AB1A-4B58-A583-C1EF486564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4437112"/>
                <a:ext cx="1062149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178781D7-4E16-44EB-B2BA-E188F74C3F28}"/>
                  </a:ext>
                </a:extLst>
              </p:cNvPr>
              <p:cNvSpPr/>
              <p:nvPr/>
            </p:nvSpPr>
            <p:spPr>
              <a:xfrm>
                <a:off x="6516216" y="2636912"/>
                <a:ext cx="10621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kern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i="1" ker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altLang="zh-TW" i="1" ker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=40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178781D7-4E16-44EB-B2BA-E188F74C3F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216" y="2636912"/>
                <a:ext cx="106214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6A9C95F9-A4AE-432F-A80D-E811BE2300FC}"/>
                  </a:ext>
                </a:extLst>
              </p:cNvPr>
              <p:cNvSpPr/>
              <p:nvPr/>
            </p:nvSpPr>
            <p:spPr>
              <a:xfrm>
                <a:off x="6519186" y="4437112"/>
                <a:ext cx="10621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kern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i="1" ker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altLang="zh-TW" i="1" ker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=75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6A9C95F9-A4AE-432F-A80D-E811BE2300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9186" y="4437112"/>
                <a:ext cx="106214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2096CE9D-EE38-4BE3-88EF-A795095889E4}"/>
              </a:ext>
            </a:extLst>
          </p:cNvPr>
          <p:cNvCxnSpPr>
            <a:cxnSpLocks/>
            <a:stCxn id="4" idx="1"/>
            <a:endCxn id="4" idx="3"/>
          </p:cNvCxnSpPr>
          <p:nvPr/>
        </p:nvCxnSpPr>
        <p:spPr>
          <a:xfrm>
            <a:off x="2915816" y="3645003"/>
            <a:ext cx="34190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內容版面配置區 3">
            <a:extLst>
              <a:ext uri="{FF2B5EF4-FFF2-40B4-BE49-F238E27FC236}">
                <a16:creationId xmlns:a16="http://schemas.microsoft.com/office/drawing/2014/main" id="{8699BF98-6C8D-43C7-AA3D-52E3B33B61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207"/>
          <a:stretch/>
        </p:blipFill>
        <p:spPr bwMode="auto">
          <a:xfrm>
            <a:off x="1195143" y="5323519"/>
            <a:ext cx="6537690" cy="105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E457418A-13C3-4AB7-826B-BC81291FE3F4}"/>
              </a:ext>
            </a:extLst>
          </p:cNvPr>
          <p:cNvCxnSpPr>
            <a:cxnSpLocks/>
            <a:stCxn id="4" idx="2"/>
            <a:endCxn id="4" idx="0"/>
          </p:cNvCxnSpPr>
          <p:nvPr/>
        </p:nvCxnSpPr>
        <p:spPr>
          <a:xfrm flipV="1">
            <a:off x="4625358" y="1988840"/>
            <a:ext cx="0" cy="33123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D5AB619A-85E5-4688-BFBD-E4A2B825EA0B}"/>
                  </a:ext>
                </a:extLst>
              </p:cNvPr>
              <p:cNvSpPr/>
              <p:nvPr/>
            </p:nvSpPr>
            <p:spPr>
              <a:xfrm>
                <a:off x="411471" y="2482580"/>
                <a:ext cx="251870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altLang="zh-TW" i="1" kern="0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𝑎𝑐𝑘𝑔𝑟𝑜𝑢𝑛𝑔</m:t>
                      </m:r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𝑝𝑖𝑥𝑒𝑙</m:t>
                      </m:r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b="0" kern="0" dirty="0"/>
              </a:p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𝑑𝑖𝑠𝑘</m:t>
                      </m:r>
                      <m:r>
                        <a:rPr lang="en-US" altLang="zh-TW" i="1" ker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kern="0">
                          <a:latin typeface="Cambria Math" panose="02040503050406030204" pitchFamily="18" charset="0"/>
                        </a:rPr>
                        <m:t>𝑝𝑖𝑥𝑒𝑙</m:t>
                      </m:r>
                      <m:r>
                        <a:rPr lang="en-US" altLang="zh-TW" i="1" kern="0">
                          <a:latin typeface="Cambria Math" panose="02040503050406030204" pitchFamily="18" charset="0"/>
                        </a:rPr>
                        <m:t>=200</m:t>
                      </m:r>
                    </m:oMath>
                  </m:oMathPara>
                </a14:m>
                <a:endParaRPr lang="en-US" altLang="zh-TW" kern="0" dirty="0"/>
              </a:p>
            </p:txBody>
          </p:sp>
        </mc:Choice>
        <mc:Fallback xmlns="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D5AB619A-85E5-4688-BFBD-E4A2B825EA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71" y="2482580"/>
                <a:ext cx="2518703" cy="646331"/>
              </a:xfrm>
              <a:prstGeom prst="rect">
                <a:avLst/>
              </a:prstGeom>
              <a:blipFill>
                <a:blip r:embed="rId7"/>
                <a:stretch>
                  <a:fillRect b="-84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120335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8.6 Gradient-Based Facet Edge Detection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105</a:t>
            </a:fld>
            <a:endParaRPr lang="zh-TW" altLang="en-US"/>
          </a:p>
        </p:txBody>
      </p:sp>
      <p:pic>
        <p:nvPicPr>
          <p:cNvPr id="4" name="圖片 6">
            <a:extLst>
              <a:ext uri="{FF2B5EF4-FFF2-40B4-BE49-F238E27FC236}">
                <a16:creationId xmlns:a16="http://schemas.microsoft.com/office/drawing/2014/main" id="{3F3F227B-DFA1-46C5-B936-64CA40EA8D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74" t="2879" r="25689" b="30382"/>
          <a:stretch/>
        </p:blipFill>
        <p:spPr>
          <a:xfrm>
            <a:off x="2915816" y="1988840"/>
            <a:ext cx="3168352" cy="30963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6337302F-9A48-4F98-810B-2A103C14D4B2}"/>
                  </a:ext>
                </a:extLst>
              </p:cNvPr>
              <p:cNvSpPr/>
              <p:nvPr/>
            </p:nvSpPr>
            <p:spPr>
              <a:xfrm>
                <a:off x="1763687" y="3911167"/>
                <a:ext cx="7754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=8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6337302F-9A48-4F98-810B-2A103C14D4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7" y="3911167"/>
                <a:ext cx="775405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3E6E964E-EDBC-4963-8CB7-8FEBAE49D7E4}"/>
                  </a:ext>
                </a:extLst>
              </p:cNvPr>
              <p:cNvSpPr/>
              <p:nvPr/>
            </p:nvSpPr>
            <p:spPr>
              <a:xfrm>
                <a:off x="6516216" y="2636912"/>
                <a:ext cx="7754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3E6E964E-EDBC-4963-8CB7-8FEBAE49D7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216" y="2636912"/>
                <a:ext cx="77540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B834E269-BE31-4BEE-9E5A-C16927F064BF}"/>
                  </a:ext>
                </a:extLst>
              </p:cNvPr>
              <p:cNvSpPr/>
              <p:nvPr/>
            </p:nvSpPr>
            <p:spPr>
              <a:xfrm>
                <a:off x="6516216" y="3911167"/>
                <a:ext cx="9036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=11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B834E269-BE31-4BEE-9E5A-C16927F064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216" y="3911167"/>
                <a:ext cx="90364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圖片 6">
            <a:extLst>
              <a:ext uri="{FF2B5EF4-FFF2-40B4-BE49-F238E27FC236}">
                <a16:creationId xmlns:a16="http://schemas.microsoft.com/office/drawing/2014/main" id="{2DEA380B-6DD6-4638-9A7F-5204D3E857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147"/>
          <a:stretch/>
        </p:blipFill>
        <p:spPr>
          <a:xfrm>
            <a:off x="1191346" y="5122443"/>
            <a:ext cx="6220108" cy="1245861"/>
          </a:xfrm>
          <a:prstGeom prst="rect">
            <a:avLst/>
          </a:prstGeom>
        </p:spPr>
      </p:pic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D110759A-AAA4-4F37-A0A7-A3054202B492}"/>
              </a:ext>
            </a:extLst>
          </p:cNvPr>
          <p:cNvCxnSpPr>
            <a:cxnSpLocks/>
            <a:stCxn id="4" idx="1"/>
            <a:endCxn id="4" idx="3"/>
          </p:cNvCxnSpPr>
          <p:nvPr/>
        </p:nvCxnSpPr>
        <p:spPr>
          <a:xfrm>
            <a:off x="2915816" y="3537012"/>
            <a:ext cx="31683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71AEFE20-1C34-4738-8026-1DD611550A44}"/>
              </a:ext>
            </a:extLst>
          </p:cNvPr>
          <p:cNvCxnSpPr>
            <a:cxnSpLocks/>
            <a:stCxn id="4" idx="0"/>
            <a:endCxn id="4" idx="2"/>
          </p:cNvCxnSpPr>
          <p:nvPr/>
        </p:nvCxnSpPr>
        <p:spPr>
          <a:xfrm>
            <a:off x="4499992" y="1988840"/>
            <a:ext cx="0" cy="30963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C113C39F-1C92-4D94-85D9-567C54C79F80}"/>
                  </a:ext>
                </a:extLst>
              </p:cNvPr>
              <p:cNvSpPr/>
              <p:nvPr/>
            </p:nvSpPr>
            <p:spPr>
              <a:xfrm>
                <a:off x="1763687" y="2636912"/>
                <a:ext cx="10318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=120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C113C39F-1C92-4D94-85D9-567C54C79F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7" y="2636912"/>
                <a:ext cx="103188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>
            <a:extLst>
              <a:ext uri="{FF2B5EF4-FFF2-40B4-BE49-F238E27FC236}">
                <a16:creationId xmlns:a16="http://schemas.microsoft.com/office/drawing/2014/main" id="{E6D0BBCB-6AC8-43B6-8FEE-B6B03CE21745}"/>
              </a:ext>
            </a:extLst>
          </p:cNvPr>
          <p:cNvSpPr txBox="1"/>
          <p:nvPr/>
        </p:nvSpPr>
        <p:spPr>
          <a:xfrm>
            <a:off x="7308491" y="6048058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upper right</a:t>
            </a:r>
            <a:endParaRPr lang="zh-TW" altLang="en-US" sz="1400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B3D6715-55EE-480E-AA34-B27F1BDE5459}"/>
              </a:ext>
            </a:extLst>
          </p:cNvPr>
          <p:cNvSpPr/>
          <p:nvPr/>
        </p:nvSpPr>
        <p:spPr>
          <a:xfrm>
            <a:off x="4752000" y="5868000"/>
            <a:ext cx="936104" cy="2160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EDAA811E-E82A-4285-970D-B7451BCCA41D}"/>
              </a:ext>
            </a:extLst>
          </p:cNvPr>
          <p:cNvCxnSpPr>
            <a:cxnSpLocks/>
          </p:cNvCxnSpPr>
          <p:nvPr/>
        </p:nvCxnSpPr>
        <p:spPr>
          <a:xfrm>
            <a:off x="5688104" y="6035370"/>
            <a:ext cx="1603517" cy="1335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>
            <a:extLst>
              <a:ext uri="{FF2B5EF4-FFF2-40B4-BE49-F238E27FC236}">
                <a16:creationId xmlns:a16="http://schemas.microsoft.com/office/drawing/2014/main" id="{BC224D24-0A71-49E5-8166-DFD2C383E078}"/>
              </a:ext>
            </a:extLst>
          </p:cNvPr>
          <p:cNvSpPr/>
          <p:nvPr/>
        </p:nvSpPr>
        <p:spPr>
          <a:xfrm>
            <a:off x="7294549" y="6084000"/>
            <a:ext cx="1028700" cy="25225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70041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8.6 Gradient-Based Facet Edge Detection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106</a:t>
            </a:fld>
            <a:endParaRPr lang="zh-TW" altLang="en-US"/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8480B410-6202-4324-B81A-BDA033596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67395"/>
          </a:xfrm>
        </p:spPr>
        <p:txBody>
          <a:bodyPr/>
          <a:lstStyle/>
          <a:p>
            <a:r>
              <a:rPr lang="en-US" altLang="zh-TW" sz="2800" dirty="0"/>
              <a:t>Example: lena.bmp</a:t>
            </a:r>
            <a:endParaRPr lang="en-US" altLang="zh-TW" dirty="0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78BB6B0E-43C9-4611-9A14-35A190364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022" y="2708920"/>
            <a:ext cx="3395956" cy="339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2884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8.6 Gradient-Based Facet Edge Detection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107</a:t>
            </a:fld>
            <a:endParaRPr lang="zh-TW" altLang="en-US"/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8480B410-6202-4324-B81A-BDA033596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67395"/>
          </a:xfrm>
        </p:spPr>
        <p:txBody>
          <a:bodyPr/>
          <a:lstStyle/>
          <a:p>
            <a:r>
              <a:rPr lang="en-US" altLang="zh-TW" sz="2800" dirty="0"/>
              <a:t>Example:</a:t>
            </a:r>
            <a:endParaRPr lang="en-US" altLang="zh-TW" dirty="0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78BB6B0E-43C9-4611-9A14-35A190364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08" y="3284910"/>
            <a:ext cx="2376263" cy="2376263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3A175C82-AD08-46DC-8A76-8F6D5A6B35D5}"/>
              </a:ext>
            </a:extLst>
          </p:cNvPr>
          <p:cNvSpPr/>
          <p:nvPr/>
        </p:nvSpPr>
        <p:spPr>
          <a:xfrm>
            <a:off x="692321" y="2758300"/>
            <a:ext cx="3147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Set neighborhood size to 3*3</a:t>
            </a:r>
            <a:endParaRPr lang="zh-TW" altLang="en-US" dirty="0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581F4050-7519-4515-88AA-0575D8141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284909"/>
            <a:ext cx="2376264" cy="2376264"/>
          </a:xfrm>
          <a:prstGeom prst="rect">
            <a:avLst/>
          </a:prstGeom>
        </p:spPr>
      </p:pic>
      <p:sp>
        <p:nvSpPr>
          <p:cNvPr id="22" name="箭號: 向右 21">
            <a:extLst>
              <a:ext uri="{FF2B5EF4-FFF2-40B4-BE49-F238E27FC236}">
                <a16:creationId xmlns:a16="http://schemas.microsoft.com/office/drawing/2014/main" id="{77954D40-6786-403D-BA98-5C71126F06F6}"/>
              </a:ext>
            </a:extLst>
          </p:cNvPr>
          <p:cNvSpPr/>
          <p:nvPr/>
        </p:nvSpPr>
        <p:spPr>
          <a:xfrm>
            <a:off x="3852896" y="4365030"/>
            <a:ext cx="648072" cy="2160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17CFBDF-E438-449C-BB92-14354F11B1CA}"/>
              </a:ext>
            </a:extLst>
          </p:cNvPr>
          <p:cNvSpPr/>
          <p:nvPr/>
        </p:nvSpPr>
        <p:spPr>
          <a:xfrm>
            <a:off x="1775561" y="5711661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Original</a:t>
            </a:r>
            <a:endParaRPr lang="zh-TW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D7B844EE-A494-4655-8078-D5B13C08EC29}"/>
              </a:ext>
            </a:extLst>
          </p:cNvPr>
          <p:cNvSpPr/>
          <p:nvPr/>
        </p:nvSpPr>
        <p:spPr>
          <a:xfrm>
            <a:off x="5674670" y="5711661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Slope image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0115804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8.6 Gradient-Based Facet Edge Detection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108</a:t>
            </a:fld>
            <a:endParaRPr lang="zh-TW" altLang="en-US"/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8480B410-6202-4324-B81A-BDA033596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67395"/>
          </a:xfrm>
        </p:spPr>
        <p:txBody>
          <a:bodyPr/>
          <a:lstStyle/>
          <a:p>
            <a:r>
              <a:rPr lang="en-US" altLang="zh-TW" sz="2800" dirty="0"/>
              <a:t>Example:</a:t>
            </a: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082A4D9-DF45-4522-9657-D51C80FCA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234930"/>
            <a:ext cx="2692248" cy="269224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565A7B1-C23F-40CD-B1D9-A2E14FFDF0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228385"/>
            <a:ext cx="2692247" cy="269224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D428F1B-E8C0-4A9B-9DD4-0661B000FB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228385"/>
            <a:ext cx="2692247" cy="2692247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0CEFA878-3F03-487E-AD4A-712C7CDD7336}"/>
              </a:ext>
            </a:extLst>
          </p:cNvPr>
          <p:cNvSpPr/>
          <p:nvPr/>
        </p:nvSpPr>
        <p:spPr>
          <a:xfrm>
            <a:off x="692321" y="2758300"/>
            <a:ext cx="7109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Set neighborhood size to 3*3, threshold to 10, 60, 120, respectively.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56000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8.1 Introduction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z="2800"/>
              <a:t>Cubic surfaces</a:t>
            </a:r>
            <a:endParaRPr lang="en-US" altLang="zh-TW" sz="2800">
              <a:cs typeface="Arial"/>
            </a:endParaRPr>
          </a:p>
          <a:p>
            <a:pPr eaLnBrk="1" hangingPunct="1">
              <a:lnSpc>
                <a:spcPct val="90000"/>
              </a:lnSpc>
            </a:pPr>
            <a:endParaRPr lang="en-US" altLang="zh-TW" dirty="0"/>
          </a:p>
        </p:txBody>
      </p:sp>
      <p:pic>
        <p:nvPicPr>
          <p:cNvPr id="2" name="圖片 2" descr="一張含有 配件, 傘, 雨 的圖片&#10;&#10;描述是以非常高的可信度產生">
            <a:extLst>
              <a:ext uri="{FF2B5EF4-FFF2-40B4-BE49-F238E27FC236}">
                <a16:creationId xmlns:a16="http://schemas.microsoft.com/office/drawing/2014/main" id="{113EF44B-5DEA-4D5F-A5DE-671C17464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4352" y="1875278"/>
            <a:ext cx="4636723" cy="466529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918E1B25-1098-4E80-A905-225C7AB173BA}"/>
              </a:ext>
            </a:extLst>
          </p:cNvPr>
          <p:cNvSpPr txBox="1"/>
          <p:nvPr/>
        </p:nvSpPr>
        <p:spPr>
          <a:xfrm>
            <a:off x="-6368" y="6536963"/>
            <a:ext cx="332158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1200" dirty="0">
                <a:latin typeface="Times New Roman" panose="02020603050405020304" pitchFamily="18" charset="0"/>
                <a:ea typeface="新細明體"/>
                <a:cs typeface="Times New Roman" panose="02020603050405020304" pitchFamily="18" charset="0"/>
                <a:hlinkClick r:id="rId4"/>
              </a:rPr>
              <a:t>https://en.wikipedia.org/wiki/Cubic_surface</a:t>
            </a:r>
            <a:endParaRPr lang="en-US" altLang="zh-TW" sz="3200" dirty="0">
              <a:latin typeface="Times New Roman" panose="02020603050405020304" pitchFamily="18" charset="0"/>
              <a:ea typeface="新細明體"/>
              <a:cs typeface="Times New Roman" panose="02020603050405020304" pitchFamily="18" charset="0"/>
            </a:endParaRPr>
          </a:p>
          <a:p>
            <a:endParaRPr lang="en-US" altLang="zh-TW" sz="1200" dirty="0">
              <a:latin typeface="Times New Roman" panose="02020603050405020304" pitchFamily="18" charset="0"/>
              <a:ea typeface="新細明體"/>
              <a:cs typeface="Times New Roman" panose="02020603050405020304" pitchFamily="18" charset="0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D8616A52-C418-4F03-90EC-8353D9366C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86DF116-ABA5-47A3-8898-4CFB4D8AD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495442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8.6 Gradient-Based Facet Edge Detection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109</a:t>
            </a:fld>
            <a:endParaRPr lang="zh-TW" altLang="en-US"/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8480B410-6202-4324-B81A-BDA033596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67395"/>
          </a:xfrm>
        </p:spPr>
        <p:txBody>
          <a:bodyPr/>
          <a:lstStyle/>
          <a:p>
            <a:r>
              <a:rPr lang="en-US" altLang="zh-TW" sz="2800" dirty="0"/>
              <a:t>Example:</a:t>
            </a:r>
            <a:endParaRPr lang="en-US" altLang="zh-TW" dirty="0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78BB6B0E-43C9-4611-9A14-35A190364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08" y="3284910"/>
            <a:ext cx="2376263" cy="2376263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3A175C82-AD08-46DC-8A76-8F6D5A6B35D5}"/>
              </a:ext>
            </a:extLst>
          </p:cNvPr>
          <p:cNvSpPr/>
          <p:nvPr/>
        </p:nvSpPr>
        <p:spPr>
          <a:xfrm>
            <a:off x="692321" y="2758300"/>
            <a:ext cx="3147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Set neighborhood size to 5*5</a:t>
            </a:r>
            <a:endParaRPr lang="zh-TW" altLang="en-US" dirty="0"/>
          </a:p>
        </p:txBody>
      </p:sp>
      <p:sp>
        <p:nvSpPr>
          <p:cNvPr id="22" name="箭號: 向右 21">
            <a:extLst>
              <a:ext uri="{FF2B5EF4-FFF2-40B4-BE49-F238E27FC236}">
                <a16:creationId xmlns:a16="http://schemas.microsoft.com/office/drawing/2014/main" id="{77954D40-6786-403D-BA98-5C71126F06F6}"/>
              </a:ext>
            </a:extLst>
          </p:cNvPr>
          <p:cNvSpPr/>
          <p:nvPr/>
        </p:nvSpPr>
        <p:spPr>
          <a:xfrm>
            <a:off x="3852896" y="4365030"/>
            <a:ext cx="648072" cy="2160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17CFBDF-E438-449C-BB92-14354F11B1CA}"/>
              </a:ext>
            </a:extLst>
          </p:cNvPr>
          <p:cNvSpPr/>
          <p:nvPr/>
        </p:nvSpPr>
        <p:spPr>
          <a:xfrm>
            <a:off x="1775561" y="5711661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Original</a:t>
            </a:r>
            <a:endParaRPr lang="zh-TW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D7B844EE-A494-4655-8078-D5B13C08EC29}"/>
              </a:ext>
            </a:extLst>
          </p:cNvPr>
          <p:cNvSpPr/>
          <p:nvPr/>
        </p:nvSpPr>
        <p:spPr>
          <a:xfrm>
            <a:off x="5674670" y="5711661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Slope image</a:t>
            </a: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BAFE579-3878-4A87-BCAB-BF063B6057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284984"/>
            <a:ext cx="2376264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1842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8.6 Gradient-Based Facet Edge Detection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110</a:t>
            </a:fld>
            <a:endParaRPr lang="zh-TW" altLang="en-US"/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8480B410-6202-4324-B81A-BDA033596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67395"/>
          </a:xfrm>
        </p:spPr>
        <p:txBody>
          <a:bodyPr/>
          <a:lstStyle/>
          <a:p>
            <a:r>
              <a:rPr lang="en-US" altLang="zh-TW" sz="2800" dirty="0"/>
              <a:t>Example:</a:t>
            </a:r>
            <a:endParaRPr lang="en-US" altLang="zh-TW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CEFA878-3F03-487E-AD4A-712C7CDD7336}"/>
              </a:ext>
            </a:extLst>
          </p:cNvPr>
          <p:cNvSpPr/>
          <p:nvPr/>
        </p:nvSpPr>
        <p:spPr>
          <a:xfrm>
            <a:off x="692321" y="2758300"/>
            <a:ext cx="7109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Set neighborhood size to 5*5, threshold to 10, 60, 120, respectively. </a:t>
            </a:r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5CE4386-947B-4D69-ABC3-F08FDB671C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234931"/>
            <a:ext cx="2692247" cy="269224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19630D8-825A-444E-BC59-FE96429F63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3234930"/>
            <a:ext cx="2692248" cy="2692248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6481CB5A-C1AA-49BC-B519-BB7F7D9827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234930"/>
            <a:ext cx="2692247" cy="269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3698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8.6 Gradient-Based Facet Edge Detection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111</a:t>
            </a:fld>
            <a:endParaRPr lang="zh-TW" altLang="en-US"/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8480B410-6202-4324-B81A-BDA033596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67395"/>
          </a:xfrm>
        </p:spPr>
        <p:txBody>
          <a:bodyPr/>
          <a:lstStyle/>
          <a:p>
            <a:r>
              <a:rPr lang="en-US" altLang="zh-TW" sz="2800" dirty="0"/>
              <a:t>Example:</a:t>
            </a: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082A4D9-DF45-4522-9657-D51C80FCA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234930"/>
            <a:ext cx="2692248" cy="269224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565A7B1-C23F-40CD-B1D9-A2E14FFDF0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228385"/>
            <a:ext cx="2692247" cy="269224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D428F1B-E8C0-4A9B-9DD4-0661B000FB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228385"/>
            <a:ext cx="2692247" cy="2692247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0CEFA878-3F03-487E-AD4A-712C7CDD7336}"/>
              </a:ext>
            </a:extLst>
          </p:cNvPr>
          <p:cNvSpPr/>
          <p:nvPr/>
        </p:nvSpPr>
        <p:spPr>
          <a:xfrm>
            <a:off x="692321" y="2758300"/>
            <a:ext cx="7109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Set neighborhood size to 3*3, threshold to 10, 60, 120, respectively.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858465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8.6 Gradient-Based Facet Edge Detection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112</a:t>
            </a:fld>
            <a:endParaRPr lang="zh-TW" altLang="en-US"/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8480B410-6202-4324-B81A-BDA033596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67395"/>
          </a:xfrm>
        </p:spPr>
        <p:txBody>
          <a:bodyPr/>
          <a:lstStyle/>
          <a:p>
            <a:r>
              <a:rPr lang="en-US" altLang="zh-TW" sz="2800" dirty="0"/>
              <a:t>Example:</a:t>
            </a:r>
            <a:endParaRPr lang="en-US" altLang="zh-TW" dirty="0"/>
          </a:p>
        </p:txBody>
      </p:sp>
      <p:sp>
        <p:nvSpPr>
          <p:cNvPr id="22" name="箭號: 向右 21">
            <a:extLst>
              <a:ext uri="{FF2B5EF4-FFF2-40B4-BE49-F238E27FC236}">
                <a16:creationId xmlns:a16="http://schemas.microsoft.com/office/drawing/2014/main" id="{77954D40-6786-403D-BA98-5C71126F06F6}"/>
              </a:ext>
            </a:extLst>
          </p:cNvPr>
          <p:cNvSpPr/>
          <p:nvPr/>
        </p:nvSpPr>
        <p:spPr>
          <a:xfrm>
            <a:off x="3852896" y="4365030"/>
            <a:ext cx="648072" cy="2160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9FACCEEE-F6AB-47D4-ACCC-2FE960A1B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43" y="2567551"/>
            <a:ext cx="2960553" cy="359495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E0A395C-0006-4BCC-93F3-3405DD16A6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344" y="2562988"/>
            <a:ext cx="2960552" cy="359952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F1658134-A3E0-4FF1-86CD-3EFEA60F571A}"/>
              </a:ext>
            </a:extLst>
          </p:cNvPr>
          <p:cNvSpPr txBox="1"/>
          <p:nvPr/>
        </p:nvSpPr>
        <p:spPr>
          <a:xfrm>
            <a:off x="1119712" y="6065124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Handsome young man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7519339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 Introduction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8.2</a:t>
            </a: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Relative Maxima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8.3 Sloped Facet Parameter and Error Estimation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8.4 Facet-Based Peak Noise Removal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8.5 Iterated Facet Model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8.6 Gradient-Based Facet Edge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8.7 Bayesian Approach to Gradient Edge Detection</a:t>
            </a:r>
            <a:endParaRPr lang="en-US" sz="2000" dirty="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8.8 Zero-Crossing Edge Detector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8.9 Integrated Directional Derivative Gradient Operator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8.10 Corner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8.11 Isotropic Derivative Magnitudes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8.12 Ridges and Ravines on Digital Images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8.13 Topographic Primal Sketch</a:t>
            </a:r>
            <a:endParaRPr lang="zh-TW" sz="24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CDFCC8B-E0E6-40DD-8857-87A36A0963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F77DAC7-3AA5-4F44-A59C-16468E698D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928031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8.7 Bayesian Approach to Gradient Edge Detection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88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84213" y="2041525"/>
                <a:ext cx="8280275" cy="4339803"/>
              </a:xfrm>
            </p:spPr>
            <p:txBody>
              <a:bodyPr/>
              <a:lstStyle/>
              <a:p>
                <a:pPr eaLnBrk="1" hangingPunct="1">
                  <a:lnSpc>
                    <a:spcPct val="90000"/>
                  </a:lnSpc>
                </a:pPr>
                <a:r>
                  <a:rPr lang="en-US" altLang="zh-TW" sz="2600" dirty="0"/>
                  <a:t>The Bayesian approach is to decide there is an edge (statistically significant gradient) when,</a:t>
                </a:r>
              </a:p>
              <a:p>
                <a:pPr eaLnBrk="1" hangingPunct="1">
                  <a:lnSpc>
                    <a:spcPct val="90000"/>
                  </a:lnSpc>
                </a:pPr>
                <a:endParaRPr lang="en-US" altLang="zh-TW" sz="2600" dirty="0"/>
              </a:p>
              <a:p>
                <a:pPr marL="0" indent="0" eaLnBrk="1" hangingPunct="1">
                  <a:lnSpc>
                    <a:spcPct val="9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e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𝑛𝑜𝑛𝑒𝑑𝑔𝑒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</m:oMath>
                  </m:oMathPara>
                </a14:m>
                <a:endParaRPr lang="zh-TW" altLang="en-US" sz="2800" i="1" dirty="0"/>
              </a:p>
              <a:p>
                <a:pPr marL="0" indent="0" eaLnBrk="1" hangingPunct="1">
                  <a:lnSpc>
                    <a:spcPct val="90000"/>
                  </a:lnSpc>
                  <a:buNone/>
                </a:pPr>
                <a:endParaRPr lang="en-US" altLang="zh-TW" sz="2600" dirty="0"/>
              </a:p>
              <a:p>
                <a:pPr eaLnBrk="1" hangingPunct="1"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𝑒𝑑𝑔𝑒</m:t>
                        </m:r>
                      </m:e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 :</m:t>
                    </m:r>
                  </m:oMath>
                </a14:m>
                <a:r>
                  <a:rPr lang="en-US" altLang="zh-TW" sz="2600" dirty="0"/>
                  <a:t> given gradient magnitude conditional probability of edge.</a:t>
                </a:r>
              </a:p>
              <a:p>
                <a:pPr marL="0" indent="0" eaLnBrk="1" hangingPunct="1">
                  <a:lnSpc>
                    <a:spcPct val="90000"/>
                  </a:lnSpc>
                  <a:buNone/>
                </a:pPr>
                <a:endParaRPr lang="en-US" altLang="zh-TW" sz="2600" dirty="0"/>
              </a:p>
              <a:p>
                <a:pPr eaLnBrk="1" hangingPunct="1"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𝑛𝑜𝑛𝑒𝑑𝑔𝑒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zh-TW" altLang="en-US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zh-TW" altLang="en-US" sz="2600" dirty="0"/>
                  <a:t> </a:t>
                </a:r>
                <a:r>
                  <a:rPr lang="en-US" altLang="zh-TW" sz="2600" dirty="0"/>
                  <a:t> given gradient magnitude conditional probability of </a:t>
                </a:r>
                <a:r>
                  <a:rPr lang="en-US" altLang="zh-TW" sz="2600" dirty="0" err="1"/>
                  <a:t>nonedge</a:t>
                </a:r>
                <a:r>
                  <a:rPr lang="en-US" altLang="zh-TW" sz="2600" dirty="0"/>
                  <a:t>.</a:t>
                </a:r>
              </a:p>
            </p:txBody>
          </p:sp>
        </mc:Choice>
        <mc:Fallback xmlns="">
          <p:sp>
            <p:nvSpPr>
              <p:cNvPr id="1638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84213" y="2041525"/>
                <a:ext cx="8280275" cy="4339803"/>
              </a:xfrm>
              <a:blipFill>
                <a:blip r:embed="rId3"/>
                <a:stretch>
                  <a:fillRect l="-442" t="-2247" r="-198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A271D2E8-6E8F-4887-9C31-DD2B0BD3E6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8.7 Bayesian Approach to Gradient Edge Detection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28103" y="4761577"/>
            <a:ext cx="8229600" cy="581604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2400" dirty="0"/>
              <a:t>Hence, a decision for edge is made whenever</a:t>
            </a:r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E4E24858-7ABF-4267-B176-9DF26A4B6A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02B3AA69-1353-4B29-8695-AE8A81E7C7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115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8C379799-6B2A-4A27-8A8B-5FC6A724E4CB}"/>
                  </a:ext>
                </a:extLst>
              </p:cNvPr>
              <p:cNvSpPr/>
              <p:nvPr/>
            </p:nvSpPr>
            <p:spPr>
              <a:xfrm>
                <a:off x="1164757" y="1991610"/>
                <a:ext cx="4671086" cy="8613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e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𝑒𝑑𝑔𝑒</m:t>
                              </m:r>
                            </m:e>
                          </m:d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𝑒𝑑𝑔𝑒</m:t>
                              </m:r>
                            </m:e>
                          </m:d>
                        </m:num>
                        <m:den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8C379799-6B2A-4A27-8A8B-5FC6A724E4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757" y="1991610"/>
                <a:ext cx="4671086" cy="86132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F3815FB0-B2BE-43D4-8B26-70394FA3B94A}"/>
                  </a:ext>
                </a:extLst>
              </p:cNvPr>
              <p:cNvSpPr/>
              <p:nvPr/>
            </p:nvSpPr>
            <p:spPr>
              <a:xfrm>
                <a:off x="1164757" y="2927714"/>
                <a:ext cx="6604111" cy="861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𝑛𝑜𝑛𝑒𝑑𝑔𝑒</m:t>
                          </m:r>
                        </m:e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𝑛𝑜𝑛𝑒𝑑𝑔𝑒</m:t>
                              </m:r>
                            </m:e>
                          </m:d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𝑛𝑜𝑛𝑒𝑑𝑔𝑒</m:t>
                              </m:r>
                            </m:e>
                          </m:d>
                        </m:num>
                        <m:den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F3815FB0-B2BE-43D4-8B26-70394FA3B9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757" y="2927714"/>
                <a:ext cx="6604111" cy="86132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9D471D2A-6557-436A-B37D-8D5A064C8517}"/>
                  </a:ext>
                </a:extLst>
              </p:cNvPr>
              <p:cNvSpPr/>
              <p:nvPr/>
            </p:nvSpPr>
            <p:spPr>
              <a:xfrm>
                <a:off x="1164757" y="3975447"/>
                <a:ext cx="536370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e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𝑛𝑜𝑛𝑒𝑑𝑔𝑒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9D471D2A-6557-436A-B37D-8D5A064C85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757" y="3975447"/>
                <a:ext cx="5363700" cy="461665"/>
              </a:xfrm>
              <a:prstGeom prst="rect">
                <a:avLst/>
              </a:prstGeom>
              <a:blipFill>
                <a:blip r:embed="rId5"/>
                <a:stretch>
                  <a:fillRect l="-227" b="-1973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A0260232-6E3E-49F2-8FB1-74DCAA26A890}"/>
                  </a:ext>
                </a:extLst>
              </p:cNvPr>
              <p:cNvSpPr/>
              <p:nvPr/>
            </p:nvSpPr>
            <p:spPr>
              <a:xfrm>
                <a:off x="1164757" y="5415607"/>
                <a:ext cx="695629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𝑛𝑜𝑛𝑒𝑑𝑔𝑒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𝑛𝑜𝑛𝑒𝑑𝑔𝑒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A0260232-6E3E-49F2-8FB1-74DCAA26A8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757" y="5415607"/>
                <a:ext cx="6956293" cy="461665"/>
              </a:xfrm>
              <a:prstGeom prst="rect">
                <a:avLst/>
              </a:prstGeom>
              <a:blipFill>
                <a:blip r:embed="rId6"/>
                <a:stretch>
                  <a:fillRect l="-175" b="-1973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左大括弧 4">
            <a:extLst>
              <a:ext uri="{FF2B5EF4-FFF2-40B4-BE49-F238E27FC236}">
                <a16:creationId xmlns:a16="http://schemas.microsoft.com/office/drawing/2014/main" id="{7CE842D3-E465-4451-93ED-F46A62D0AA8A}"/>
              </a:ext>
            </a:extLst>
          </p:cNvPr>
          <p:cNvSpPr/>
          <p:nvPr/>
        </p:nvSpPr>
        <p:spPr>
          <a:xfrm>
            <a:off x="937628" y="2422273"/>
            <a:ext cx="193157" cy="1798815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DDE8C1C2-6CEA-4FD7-80D4-24865C3B6DF3}"/>
              </a:ext>
            </a:extLst>
          </p:cNvPr>
          <p:cNvSpPr/>
          <p:nvPr/>
        </p:nvSpPr>
        <p:spPr>
          <a:xfrm>
            <a:off x="440063" y="5569796"/>
            <a:ext cx="625205" cy="15328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888844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8.7 Bayesian Approach to Gradient Edge Detection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3212976"/>
                <a:ext cx="8229600" cy="3240212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𝑛𝑜𝑛𝑒𝑑𝑔𝑒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2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TW" sz="2400" dirty="0"/>
                  <a:t>can be known </a:t>
                </a:r>
                <a:r>
                  <a:rPr lang="en-US" altLang="zh-TW" sz="2400" dirty="0">
                    <a:ea typeface="Cambria Math" panose="02040503050406030204" pitchFamily="18" charset="0"/>
                  </a:rPr>
                  <a:t>according to the theory of chi-square distribution, </a:t>
                </a:r>
                <a:br>
                  <a:rPr lang="en-US" altLang="zh-TW" sz="2400" dirty="0"/>
                </a:br>
                <a:endParaRPr lang="en-US" altLang="zh-TW" sz="2400" dirty="0"/>
              </a:p>
              <a:p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𝑛𝑜𝑛𝑒𝑑𝑔𝑒</m:t>
                        </m:r>
                      </m:e>
                    </m:d>
                  </m:oMath>
                </a14:m>
                <a:r>
                  <a:rPr lang="en-US" altLang="zh-TW" sz="2400" dirty="0"/>
                  <a:t> is a user-specified prior probability of non-edge, 0.9 to 0.95 are reasonable.</a:t>
                </a:r>
                <a:br>
                  <a:rPr lang="en-US" altLang="zh-TW" sz="2400" dirty="0"/>
                </a:br>
                <a:endParaRPr lang="en-US" altLang="zh-TW" sz="2400" dirty="0"/>
              </a:p>
              <a:p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𝑒𝑑𝑔𝑒</m:t>
                        </m:r>
                      </m:e>
                    </m:d>
                  </m:oMath>
                </a14:m>
                <a:r>
                  <a:rPr lang="en-US" altLang="zh-TW" sz="2400" i="1" dirty="0"/>
                  <a:t> = 1 -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𝑛𝑜𝑛𝑒𝑑𝑔𝑒</m:t>
                        </m:r>
                      </m:e>
                    </m:d>
                  </m:oMath>
                </a14:m>
                <a:r>
                  <a:rPr lang="en-US" altLang="zh-TW" sz="2400" i="1" dirty="0"/>
                  <a:t> 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3212976"/>
                <a:ext cx="8229600" cy="3240212"/>
              </a:xfrm>
              <a:blipFill>
                <a:blip r:embed="rId3"/>
                <a:stretch>
                  <a:fillRect l="-296" t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E4E24858-7ABF-4267-B176-9DF26A4B6A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02B3AA69-1353-4B29-8695-AE8A81E7C7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116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A86B23D7-7A8E-465A-9220-44933F2DFAF7}"/>
                  </a:ext>
                </a:extLst>
              </p:cNvPr>
              <p:cNvSpPr/>
              <p:nvPr/>
            </p:nvSpPr>
            <p:spPr>
              <a:xfrm>
                <a:off x="1187624" y="2490999"/>
                <a:ext cx="695629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𝑛𝑜𝑛𝑒𝑑𝑔𝑒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𝑛𝑜𝑛𝑒𝑑𝑔𝑒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A86B23D7-7A8E-465A-9220-44933F2DFA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2490999"/>
                <a:ext cx="6956293" cy="461665"/>
              </a:xfrm>
              <a:prstGeom prst="rect">
                <a:avLst/>
              </a:prstGeom>
              <a:blipFill>
                <a:blip r:embed="rId4"/>
                <a:stretch>
                  <a:fillRect l="-263" b="-21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541098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8.7 Bayesian Approach to Gradient Edge Detection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6"/>
                <a:ext cx="8229600" cy="653544"/>
              </a:xfrm>
            </p:spPr>
            <p:txBody>
              <a:bodyPr/>
              <a:lstStyle/>
              <a:p>
                <a:r>
                  <a:rPr lang="en-US" altLang="zh-TW" dirty="0"/>
                  <a:t>Infer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𝑒𝑑𝑔𝑒</m:t>
                        </m:r>
                      </m:e>
                    </m:d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from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i="1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6"/>
                <a:ext cx="8229600" cy="653544"/>
              </a:xfrm>
              <a:blipFill>
                <a:blip r:embed="rId3"/>
                <a:stretch>
                  <a:fillRect l="-741" t="-12150" b="-1308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頁尾版面配置區 6">
            <a:extLst>
              <a:ext uri="{FF2B5EF4-FFF2-40B4-BE49-F238E27FC236}">
                <a16:creationId xmlns:a16="http://schemas.microsoft.com/office/drawing/2014/main" id="{BB95F3E5-D569-404D-BDD0-0F49E7DC8B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5D3C40E7-5691-4855-BB6F-AF8E2DDC3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117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內容版面配置區 2">
                <a:extLst>
                  <a:ext uri="{FF2B5EF4-FFF2-40B4-BE49-F238E27FC236}">
                    <a16:creationId xmlns:a16="http://schemas.microsoft.com/office/drawing/2014/main" id="{CA8DD17E-B067-409C-9D8F-E3FC8AC6990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85702" y="2695069"/>
                <a:ext cx="8228112" cy="28941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85000" lnSpcReduction="20000"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>
                  <a:buFont typeface="Wingdings" panose="05000000000000000000" pitchFamily="2" charset="2"/>
                  <a:buNone/>
                </a:pPr>
                <a:endParaRPr lang="en-US" altLang="zh-TW" sz="2800" kern="0" dirty="0"/>
              </a:p>
              <a:p>
                <a:pPr marL="0" indent="0">
                  <a:buFont typeface="Wingdings" panose="05000000000000000000" pitchFamily="2" charset="2"/>
                  <a:buNone/>
                </a:pPr>
                <a14:m>
                  <m:oMath xmlns:m="http://schemas.openxmlformats.org/officeDocument/2006/math">
                    <m:r>
                      <a:rPr lang="en-US" altLang="zh-TW" sz="2800" i="1" ker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28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altLang="zh-TW" sz="2800" i="1" kern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800" i="1" ker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28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𝑒𝑑𝑔𝑒</m:t>
                        </m:r>
                      </m:e>
                    </m:d>
                    <m:r>
                      <a:rPr lang="en-US" altLang="zh-TW" sz="2800" i="1" ker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28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𝑒𝑑𝑔𝑒</m:t>
                        </m:r>
                      </m:e>
                    </m:d>
                    <m:r>
                      <a:rPr lang="en-US" altLang="zh-TW" sz="2800" i="1" kern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sz="2800" i="1" ker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28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𝑛𝑜𝑛𝑒𝑑𝑔𝑒</m:t>
                        </m:r>
                      </m:e>
                    </m:d>
                    <m:r>
                      <a:rPr lang="en-US" altLang="zh-TW" sz="2800" i="1" ker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28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𝑛𝑜𝑛𝑒𝑑𝑔𝑒</m:t>
                        </m:r>
                      </m:e>
                    </m:d>
                  </m:oMath>
                </a14:m>
                <a:r>
                  <a:rPr lang="en-US" altLang="zh-TW" sz="2800" i="1" kern="0" dirty="0"/>
                  <a:t> </a:t>
                </a:r>
              </a:p>
              <a:p>
                <a:pPr marL="0" indent="0">
                  <a:buFont typeface="Wingdings" panose="05000000000000000000" pitchFamily="2" charset="2"/>
                  <a:buNone/>
                </a:pPr>
                <a:r>
                  <a:rPr lang="en-US" altLang="zh-TW" sz="2800" i="1" kern="0" dirty="0"/>
                  <a:t> </a:t>
                </a:r>
              </a:p>
              <a:p>
                <a:pPr marL="0" indent="0">
                  <a:buFont typeface="Wingdings" panose="05000000000000000000" pitchFamily="2" charset="2"/>
                  <a:buNone/>
                </a:pPr>
                <a:endParaRPr lang="en-US" altLang="zh-TW" sz="1100" i="1" kern="0" dirty="0"/>
              </a:p>
              <a:p>
                <a:pPr marL="0" indent="0">
                  <a:buFont typeface="Wingdings" panose="05000000000000000000" pitchFamily="2" charset="2"/>
                  <a:buNone/>
                </a:pPr>
                <a14:m>
                  <m:oMath xmlns:m="http://schemas.openxmlformats.org/officeDocument/2006/math">
                    <m:r>
                      <a:rPr lang="en-US" altLang="zh-TW" sz="2800" i="1" kern="0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28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𝑒𝑑𝑔𝑒</m:t>
                        </m:r>
                      </m:e>
                    </m:d>
                    <m:r>
                      <a:rPr lang="en-US" altLang="zh-TW" sz="2800" i="1" ker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800" i="1" kern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  <m:r>
                          <a:rPr lang="en-US" altLang="zh-TW" sz="2800" i="1" kern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e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𝑛𝑜𝑛𝑒𝑑𝑔𝑒</m:t>
                            </m:r>
                          </m:e>
                        </m:d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𝑛𝑜𝑛𝑒𝑑𝑔𝑒</m:t>
                            </m:r>
                          </m:e>
                        </m:d>
                      </m:num>
                      <m:den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𝑒𝑑𝑔𝑒</m:t>
                            </m:r>
                          </m:e>
                        </m:d>
                      </m:den>
                    </m:f>
                  </m:oMath>
                </a14:m>
                <a:r>
                  <a:rPr lang="en-US" altLang="zh-TW" sz="2800" i="1" kern="0" dirty="0"/>
                  <a:t> </a:t>
                </a:r>
              </a:p>
              <a:p>
                <a:pPr marL="0" indent="0">
                  <a:buFont typeface="Wingdings" panose="05000000000000000000" pitchFamily="2" charset="2"/>
                  <a:buNone/>
                </a:pPr>
                <a:endParaRPr lang="en-US" altLang="zh-TW" sz="1100" i="1" kern="0" dirty="0"/>
              </a:p>
              <a:p>
                <a:pPr marL="0" indent="0">
                  <a:buFont typeface="Wingdings" panose="05000000000000000000" pitchFamily="2" charset="2"/>
                  <a:buNone/>
                </a:pPr>
                <a:r>
                  <a:rPr lang="en-US" altLang="zh-TW" sz="2800" b="0" i="1" kern="0" dirty="0"/>
                  <a:t>                  </a:t>
                </a:r>
                <a14:m>
                  <m:oMath xmlns:m="http://schemas.openxmlformats.org/officeDocument/2006/math">
                    <m:r>
                      <a:rPr lang="en-US" altLang="zh-TW" sz="2800" b="0" i="1" kern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800" i="1" ker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e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𝑛𝑜𝑛𝑒𝑑𝑔𝑒</m:t>
                            </m:r>
                          </m:e>
                        </m:d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𝑛𝑜𝑛𝑒𝑑𝑔𝑒</m:t>
                            </m:r>
                          </m:e>
                        </m:d>
                      </m:num>
                      <m:den>
                        <m:r>
                          <a:rPr lang="en-US" altLang="zh-TW" sz="2800" i="1" kern="0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800" i="1" kern="0" smtClean="0">
                                <a:latin typeface="Cambria Math" panose="02040503050406030204" pitchFamily="18" charset="0"/>
                              </a:rPr>
                              <m:t>𝑛𝑜𝑛</m:t>
                            </m:r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𝑒𝑑𝑔𝑒</m:t>
                            </m:r>
                          </m:e>
                        </m:d>
                      </m:den>
                    </m:f>
                  </m:oMath>
                </a14:m>
                <a:r>
                  <a:rPr lang="zh-TW" altLang="en-US" sz="2400" i="1" kern="0" dirty="0"/>
                  <a:t> </a:t>
                </a:r>
              </a:p>
            </p:txBody>
          </p:sp>
        </mc:Choice>
        <mc:Fallback xmlns="">
          <p:sp>
            <p:nvSpPr>
              <p:cNvPr id="10" name="內容版面配置區 2">
                <a:extLst>
                  <a:ext uri="{FF2B5EF4-FFF2-40B4-BE49-F238E27FC236}">
                    <a16:creationId xmlns:a16="http://schemas.microsoft.com/office/drawing/2014/main" id="{CA8DD17E-B067-409C-9D8F-E3FC8AC69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702" y="2695069"/>
                <a:ext cx="8228112" cy="2894172"/>
              </a:xfrm>
              <a:prstGeom prst="rect">
                <a:avLst/>
              </a:prstGeom>
              <a:blipFill>
                <a:blip r:embed="rId4"/>
                <a:stretch>
                  <a:fillRect l="-15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920852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8.7 Bayesian Approach to Gradient Edge Detection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858962"/>
                <a:ext cx="8795320" cy="4411663"/>
              </a:xfrm>
            </p:spPr>
            <p:txBody>
              <a:bodyPr/>
              <a:lstStyle/>
              <a:p>
                <a:r>
                  <a:rPr lang="en-US" altLang="zh-TW" sz="3200" dirty="0"/>
                  <a:t>The threshold </a:t>
                </a:r>
                <a:r>
                  <a:rPr lang="en-US" altLang="zh-TW" sz="3200" i="1" dirty="0"/>
                  <a:t>t</a:t>
                </a:r>
                <a:r>
                  <a:rPr lang="en-US" altLang="zh-TW" sz="3200" dirty="0"/>
                  <a:t> for </a:t>
                </a:r>
                <a:r>
                  <a:rPr lang="en-US" altLang="zh-TW" sz="3200" i="1" dirty="0"/>
                  <a:t>G</a:t>
                </a:r>
                <a:r>
                  <a:rPr lang="en-US" altLang="zh-TW" sz="3200" dirty="0"/>
                  <a:t> is determined as that value </a:t>
                </a:r>
                <a:r>
                  <a:rPr lang="en-US" altLang="zh-TW" sz="3200" i="1" dirty="0"/>
                  <a:t>t</a:t>
                </a:r>
                <a:r>
                  <a:rPr lang="en-US" altLang="zh-TW" sz="3200" dirty="0"/>
                  <a:t> for which</a:t>
                </a:r>
              </a:p>
              <a:p>
                <a:endParaRPr lang="en-US" altLang="zh-TW" sz="1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TW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e>
                          <m:r>
                            <a:rPr lang="en-US" altLang="zh-TW" sz="3200" b="0" i="1" smtClean="0"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e>
                      </m:d>
                      <m:r>
                        <a:rPr lang="en-US" altLang="zh-TW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3200" b="0" i="1" smtClean="0"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e>
                      </m:d>
                      <m:r>
                        <a:rPr lang="en-US" altLang="zh-TW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32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32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e>
                          <m:r>
                            <a:rPr lang="en-US" altLang="zh-TW" sz="3200" b="0" i="1" smtClean="0">
                              <a:latin typeface="Cambria Math" panose="02040503050406030204" pitchFamily="18" charset="0"/>
                            </a:rPr>
                            <m:t>𝑛𝑜𝑛</m:t>
                          </m:r>
                          <m:r>
                            <a:rPr lang="en-US" altLang="zh-TW" sz="3200" i="1"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e>
                      </m:d>
                      <m:r>
                        <a:rPr lang="en-US" altLang="zh-TW" sz="32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3200" b="0" i="1" smtClean="0">
                              <a:latin typeface="Cambria Math" panose="02040503050406030204" pitchFamily="18" charset="0"/>
                            </a:rPr>
                            <m:t>𝑛𝑜𝑛</m:t>
                          </m:r>
                          <m:r>
                            <a:rPr lang="en-US" altLang="zh-TW" sz="3200" i="1"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e>
                      </m:d>
                    </m:oMath>
                  </m:oMathPara>
                </a14:m>
                <a:endParaRPr lang="en-US" altLang="zh-TW" sz="3200" i="1" dirty="0"/>
              </a:p>
              <a:p>
                <a:pPr marL="0" indent="0">
                  <a:buNone/>
                </a:pPr>
                <a:endParaRPr lang="en-US" altLang="zh-TW" sz="3200" i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TW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  <m:r>
                        <a:rPr lang="en-US" altLang="zh-TW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e>
                          <m:r>
                            <a:rPr lang="en-US" altLang="zh-TW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e>
                      </m:d>
                      <m:r>
                        <a:rPr lang="en-US" altLang="zh-TW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e>
                      </m:d>
                      <m:r>
                        <a:rPr lang="en-US" altLang="zh-TW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e>
                          <m:r>
                            <a:rPr lang="en-US" altLang="zh-TW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𝑛𝑜𝑛𝑒𝑑𝑔𝑒</m:t>
                          </m:r>
                        </m:e>
                      </m:d>
                      <m:r>
                        <a:rPr lang="en-US" altLang="zh-TW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𝑛𝑜𝑛𝑒𝑑𝑔𝑒</m:t>
                          </m:r>
                        </m:e>
                      </m:d>
                    </m:oMath>
                  </m:oMathPara>
                </a14:m>
                <a:endParaRPr lang="en-US" altLang="zh-TW" sz="3200" i="1" dirty="0"/>
              </a:p>
              <a:p>
                <a:pPr marL="0" indent="0">
                  <a:buNone/>
                </a:pPr>
                <a:endParaRPr lang="en-US" altLang="zh-TW" sz="1200" dirty="0"/>
              </a:p>
              <a:p>
                <a:r>
                  <a:rPr lang="en-US" altLang="zh-TW" sz="3200" dirty="0"/>
                  <a:t>Implies that the threshold t must satisfy that</a:t>
                </a:r>
                <a:r>
                  <a:rPr lang="zh-TW" altLang="en-US" sz="3200" dirty="0"/>
                  <a:t> </a:t>
                </a:r>
                <a:endParaRPr lang="en-US" altLang="zh-TW" sz="320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zh-TW" sz="1000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r>
                  <a:rPr lang="zh-TW" altLang="en-US" sz="3200" b="0" dirty="0"/>
                  <a:t> </a:t>
                </a:r>
                <a14:m>
                  <m:oMath xmlns:m="http://schemas.openxmlformats.org/officeDocument/2006/math">
                    <m:r>
                      <a:rPr lang="en-US" altLang="zh-TW" sz="32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3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TW" sz="3200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altLang="zh-TW" sz="32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32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e>
                        <m:r>
                          <a:rPr lang="en-US" altLang="zh-TW" sz="3200" i="1">
                            <a:latin typeface="Cambria Math" panose="02040503050406030204" pitchFamily="18" charset="0"/>
                          </a:rPr>
                          <m:t>𝑛𝑜𝑛𝑒𝑑𝑔𝑒</m:t>
                        </m:r>
                      </m:e>
                    </m:d>
                    <m:r>
                      <a:rPr lang="en-US" altLang="zh-TW" sz="32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3200" i="1">
                            <a:latin typeface="Cambria Math" panose="02040503050406030204" pitchFamily="18" charset="0"/>
                          </a:rPr>
                          <m:t>𝑛𝑜𝑛𝑒𝑑𝑔𝑒</m:t>
                        </m:r>
                      </m:e>
                    </m:d>
                  </m:oMath>
                </a14:m>
                <a:endParaRPr lang="en-US" altLang="zh-TW" i="1" dirty="0"/>
              </a:p>
              <a:p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858962"/>
                <a:ext cx="8795320" cy="4411663"/>
              </a:xfrm>
              <a:blipFill>
                <a:blip r:embed="rId3"/>
                <a:stretch>
                  <a:fillRect l="-866" t="-1724" b="-229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5D032DC-B776-4A57-859E-70C5CA24F7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985EECE-F740-4FBA-8E30-53DD5C756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9448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 Introduction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8.2</a:t>
            </a:r>
            <a:r>
              <a:rPr lang="zh-TW" altLang="en-US" sz="2000" b="1" dirty="0">
                <a:latin typeface="Calibri"/>
                <a:cs typeface="Calibri"/>
              </a:rPr>
              <a:t> </a:t>
            </a:r>
            <a:r>
              <a:rPr lang="en-US" sz="2000" b="1" dirty="0">
                <a:latin typeface="Calibri"/>
                <a:cs typeface="Calibri"/>
              </a:rPr>
              <a:t>Relative Maxima</a:t>
            </a:r>
            <a:endParaRPr lang="en-US" sz="2000" b="1" dirty="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8.3 Sloped Facet Parameter and Error Estimation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8.4 Facet-Based Peak Noise Removal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8.5 Iterated Facet Model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8.6 Gradient-Based Facet Edge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8.7 Bayesian Approach to Gradient Edge 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8.8 Zero-Crossing Edge Detector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8.9 Integrated Directional Derivative Gradient Operator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8.10 Corner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8.11 Isotropic Derivative </a:t>
            </a:r>
            <a:r>
              <a:rPr lang="en-US" altLang="zh-TW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Magnitudes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8.12 Ridges and Ravines on Digital Images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8.13 Topographic Primal Sketch</a:t>
            </a:r>
            <a:endParaRPr lang="zh-TW" sz="24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CBD6639-45C6-4D29-BD37-A103713EAB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B70D581-690A-46CF-996B-E660DC84F0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925019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 Introduction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8.2</a:t>
            </a: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Relative Maxima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8.3 Sloped Facet Parameter and Error Estimation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8.4 Facet-Based Peak Noise Removal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8.5 Iterated Facet Model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8.6 Gradient-Based Facet Edge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8.7 Bayesian Approach to Gradient Edge 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8.8 Zero-Crossing Edge Detector</a:t>
            </a:r>
            <a:endParaRPr lang="en-US" sz="2000" dirty="0"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8.9 Integrated Directional Derivative Gradient Operator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8.10 Corner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8.11 Isotropic Derivative Magnitudes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8.12 Ridges and Ravines on Digital Images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8.13 Topographic Primal Sketch</a:t>
            </a:r>
            <a:endParaRPr lang="zh-TW" sz="24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50B5A4E-93BF-46B0-B36F-5FBFDA8722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749B1CE-52A3-4394-9FC0-A7E980FCF9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89941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8.8 Zero-Crossing Edge Detector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7991475" cy="4627563"/>
          </a:xfrm>
        </p:spPr>
        <p:txBody>
          <a:bodyPr/>
          <a:lstStyle/>
          <a:p>
            <a:pPr eaLnBrk="1" hangingPunct="1"/>
            <a:r>
              <a:rPr lang="en-US" altLang="zh-TW" sz="2600" dirty="0"/>
              <a:t>Comparison</a:t>
            </a:r>
          </a:p>
          <a:p>
            <a:pPr lvl="1" eaLnBrk="1" hangingPunct="1"/>
            <a:r>
              <a:rPr lang="en-US" altLang="zh-TW" sz="2200" dirty="0"/>
              <a:t>gradient edge detector: looks for high values of first derivatives</a:t>
            </a:r>
          </a:p>
          <a:p>
            <a:pPr lvl="1" eaLnBrk="1" hangingPunct="1"/>
            <a:r>
              <a:rPr lang="en-US" altLang="zh-TW" sz="2200" dirty="0"/>
              <a:t>zero-crossing edge detector: looks for relative maxima in first derivative</a:t>
            </a:r>
          </a:p>
          <a:p>
            <a:pPr eaLnBrk="1" hangingPunct="1"/>
            <a:r>
              <a:rPr lang="en-US" altLang="zh-TW" sz="2600" dirty="0"/>
              <a:t>In what follows we assume that in each neighborhood of the images, the underlying gray-level intensity function f takes the general form</a:t>
            </a:r>
          </a:p>
        </p:txBody>
      </p:sp>
      <p:pic>
        <p:nvPicPr>
          <p:cNvPr id="18437" name="Picture 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5517232"/>
            <a:ext cx="8280400" cy="322135"/>
          </a:xfrm>
          <a:noFill/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4E4E6BBD-E1C7-4946-9CFC-3B2B8152CB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8.8 Zero-Crossing Edge Detector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4E4E6BBD-E1C7-4946-9CFC-3B2B8152CB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pic>
        <p:nvPicPr>
          <p:cNvPr id="7" name="圖片 7">
            <a:extLst>
              <a:ext uri="{FF2B5EF4-FFF2-40B4-BE49-F238E27FC236}">
                <a16:creationId xmlns:a16="http://schemas.microsoft.com/office/drawing/2014/main" id="{6FA5BF29-61D9-4171-81F9-D3803C4568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135"/>
          <a:stretch/>
        </p:blipFill>
        <p:spPr>
          <a:xfrm>
            <a:off x="1650249" y="2435712"/>
            <a:ext cx="5782840" cy="3106451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C561C0DE-626D-440E-ADE4-3AA48089A690}"/>
              </a:ext>
            </a:extLst>
          </p:cNvPr>
          <p:cNvSpPr txBox="1"/>
          <p:nvPr/>
        </p:nvSpPr>
        <p:spPr>
          <a:xfrm>
            <a:off x="373336" y="5973089"/>
            <a:ext cx="70597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1200" dirty="0">
                <a:latin typeface="Times New Roman" panose="02020603050405020304" pitchFamily="18" charset="0"/>
                <a:ea typeface="新細明體"/>
                <a:cs typeface="Times New Roman" panose="02020603050405020304" pitchFamily="18" charset="0"/>
                <a:hlinkClick r:id="rId4"/>
              </a:rPr>
              <a:t>http://140.117.156.238/course/CSSV/2011/%E7%9B%A3%E6%8E%A7%E8%A6%96%E8%A8%8A_ch3.pdf</a:t>
            </a:r>
            <a:endParaRPr lang="zh-TW" altLang="zh-TW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9439294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8.8.1 Discrete Orthogonal Polynomials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4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365687" y="1934999"/>
                <a:ext cx="8412624" cy="3366209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800" dirty="0"/>
                  <a:t>A discrete orthogonal polynomial consists of </a:t>
                </a:r>
                <a:r>
                  <a:rPr lang="en-US" altLang="zh-TW" sz="2800" dirty="0">
                    <a:solidFill>
                      <a:srgbClr val="0000FF"/>
                    </a:solidFill>
                  </a:rPr>
                  <a:t>Index Set </a:t>
                </a:r>
                <a:r>
                  <a:rPr lang="en-US" altLang="zh-TW" sz="2800" i="1" dirty="0"/>
                  <a:t>R</a:t>
                </a:r>
                <a:r>
                  <a:rPr lang="en-US" altLang="zh-TW" sz="2800" dirty="0"/>
                  <a:t> and </a:t>
                </a:r>
                <a:r>
                  <a:rPr lang="en-US" altLang="zh-TW" sz="2800" dirty="0">
                    <a:solidFill>
                      <a:srgbClr val="0000FF"/>
                    </a:solidFill>
                  </a:rPr>
                  <a:t>Polynomial Set </a:t>
                </a:r>
                <a:r>
                  <a:rPr lang="en-US" altLang="zh-TW" sz="2800" i="1" dirty="0"/>
                  <a:t>P</a:t>
                </a:r>
                <a:r>
                  <a:rPr lang="en-US" altLang="zh-TW" sz="2800" dirty="0"/>
                  <a:t>.</a:t>
                </a:r>
              </a:p>
              <a:p>
                <a:pPr eaLnBrk="1" hangingPunct="1"/>
                <a:r>
                  <a:rPr lang="en-US" altLang="zh-TW" sz="2800" dirty="0"/>
                  <a:t>A discrete orthogonal polynomial of size </a:t>
                </a:r>
                <a:r>
                  <a:rPr lang="en-US" altLang="zh-TW" sz="2800" i="1" dirty="0"/>
                  <a:t>N</a:t>
                </a:r>
                <a:r>
                  <a:rPr lang="en-US" altLang="zh-TW" sz="2800" dirty="0"/>
                  <a:t> has polynomials from degree </a:t>
                </a:r>
                <a:r>
                  <a:rPr lang="en-US" altLang="zh-TW" sz="2800" i="1" dirty="0"/>
                  <a:t>0~N-1</a:t>
                </a:r>
                <a:r>
                  <a:rPr lang="en-US" altLang="zh-TW" sz="2800" dirty="0"/>
                  <a:t>.</a:t>
                </a:r>
              </a:p>
              <a:p>
                <a:pPr eaLnBrk="1" hangingPunct="1"/>
                <a:r>
                  <a:rPr lang="en-US" altLang="zh-TW" sz="2800" dirty="0"/>
                  <a:t>The index set R must be symmetric.</a:t>
                </a:r>
                <a:br>
                  <a:rPr lang="en-US" altLang="zh-TW" sz="2800" dirty="0"/>
                </a:br>
                <a:r>
                  <a:rPr lang="en-US" altLang="zh-TW" sz="2800" dirty="0"/>
                  <a:t>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𝑡h𝑒𝑛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zh-TW" sz="1200" dirty="0">
                  <a:ea typeface="Cambria Math" panose="02040503050406030204" pitchFamily="18" charset="0"/>
                </a:endParaRPr>
              </a:p>
              <a:p>
                <a:pPr eaLnBrk="1" hangingPunct="1"/>
                <a:r>
                  <a:rPr lang="en-US" altLang="zh-TW" sz="2600" dirty="0"/>
                  <a:t>Ex. </a:t>
                </a:r>
              </a:p>
            </p:txBody>
          </p:sp>
        </mc:Choice>
        <mc:Fallback xmlns="">
          <p:sp>
            <p:nvSpPr>
              <p:cNvPr id="2048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365687" y="1934999"/>
                <a:ext cx="8412624" cy="3366209"/>
              </a:xfrm>
              <a:blipFill>
                <a:blip r:embed="rId3"/>
                <a:stretch>
                  <a:fillRect l="-652" t="-1808" b="-25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693F20A9-C74D-4736-B55A-5EE44B48E1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135E7B2-9445-4FA9-8CCD-A663B63D4F0D}"/>
              </a:ext>
            </a:extLst>
          </p:cNvPr>
          <p:cNvSpPr txBox="1"/>
          <p:nvPr/>
        </p:nvSpPr>
        <p:spPr>
          <a:xfrm>
            <a:off x="1548176" y="5027651"/>
            <a:ext cx="1266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/>
              <a:t>Index Set</a:t>
            </a:r>
            <a:endParaRPr lang="zh-TW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EF2D0095-214F-4F72-B707-65CF75CF9840}"/>
                  </a:ext>
                </a:extLst>
              </p:cNvPr>
              <p:cNvSpPr/>
              <p:nvPr/>
            </p:nvSpPr>
            <p:spPr>
              <a:xfrm>
                <a:off x="1548688" y="5652332"/>
                <a:ext cx="126566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{−1, 0, 1}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EF2D0095-214F-4F72-B707-65CF75CF98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688" y="5652332"/>
                <a:ext cx="1265667" cy="400110"/>
              </a:xfrm>
              <a:prstGeom prst="rect">
                <a:avLst/>
              </a:prstGeom>
              <a:blipFill>
                <a:blip r:embed="rId4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7">
            <a:extLst>
              <a:ext uri="{FF2B5EF4-FFF2-40B4-BE49-F238E27FC236}">
                <a16:creationId xmlns:a16="http://schemas.microsoft.com/office/drawing/2014/main" id="{36EBE45B-693C-470C-9758-0C508A0CD78B}"/>
              </a:ext>
            </a:extLst>
          </p:cNvPr>
          <p:cNvSpPr txBox="1"/>
          <p:nvPr/>
        </p:nvSpPr>
        <p:spPr>
          <a:xfrm>
            <a:off x="3996334" y="5027651"/>
            <a:ext cx="42466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/>
              <a:t>Discrete Orthogonal Polynomial Set</a:t>
            </a:r>
            <a:endParaRPr lang="zh-TW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B54CB10C-4552-4419-98A2-5833EB1EFBCF}"/>
                  </a:ext>
                </a:extLst>
              </p:cNvPr>
              <p:cNvSpPr/>
              <p:nvPr/>
            </p:nvSpPr>
            <p:spPr>
              <a:xfrm>
                <a:off x="3996334" y="5501848"/>
                <a:ext cx="1618455" cy="6705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{1, 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B54CB10C-4552-4419-98A2-5833EB1EFB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6334" y="5501848"/>
                <a:ext cx="1618455" cy="6705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997073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8.8.1 Discrete Orthogonal Polynomials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4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365686" y="1934999"/>
                <a:ext cx="8670809" cy="4806369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800" dirty="0"/>
                  <a:t>Suppose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…,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en-US" altLang="zh-TW" sz="2800" dirty="0"/>
                  <a:t> must be orthogonal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en-US" altLang="zh-TW" sz="2800" dirty="0"/>
                  <a:t>, where </a:t>
                </a:r>
                <a14:m>
                  <m:oMath xmlns:m="http://schemas.openxmlformats.org/officeDocument/2006/math">
                    <m:r>
                      <a:rPr lang="en-US" altLang="zh-TW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−1, 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altLang="zh-TW" sz="2800" dirty="0"/>
                  <a:t>.</a:t>
                </a:r>
              </a:p>
              <a:p>
                <a:pPr eaLnBrk="1" hangingPunct="1"/>
                <a:r>
                  <a:rPr lang="en-US" altLang="zh-TW" sz="2800" dirty="0"/>
                  <a:t>Hence, we must have the equations,</a:t>
                </a:r>
                <a:br>
                  <a:rPr lang="en-US" altLang="zh-TW" sz="2800" dirty="0"/>
                </a:b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d>
                          <m:d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=0,</m:t>
                        </m:r>
                      </m:e>
                    </m:nary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0≤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−1.</m:t>
                    </m:r>
                  </m:oMath>
                </a14:m>
                <a:endParaRPr lang="en-US" altLang="zh-TW" sz="1200" dirty="0">
                  <a:ea typeface="Cambria Math" panose="02040503050406030204" pitchFamily="18" charset="0"/>
                </a:endParaRPr>
              </a:p>
              <a:p>
                <a:pPr eaLnBrk="1" hangingPunct="1"/>
                <a:endParaRPr lang="en-US" altLang="zh-TW" sz="2600" dirty="0"/>
              </a:p>
              <a:p>
                <a:pPr eaLnBrk="1" hangingPunct="1"/>
                <a:r>
                  <a:rPr lang="en-US" altLang="zh-TW" sz="2600" dirty="0"/>
                  <a:t>Ex. Let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−1, 0, 1</m:t>
                        </m:r>
                      </m:e>
                    </m:d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zh-TW" altLang="en-US" sz="2800" i="1" dirty="0"/>
                  <a:t>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={1, 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zh-TW" altLang="en-US" sz="2800" i="1" dirty="0"/>
              </a:p>
              <a:p>
                <a:pPr marL="0" indent="0" eaLnBrk="1" hangingPunct="1">
                  <a:buNone/>
                </a:pPr>
                <a:endParaRPr lang="en-US" altLang="zh-TW" sz="2600" dirty="0"/>
              </a:p>
              <a:p>
                <a:pPr marL="0" indent="0" eaLnBrk="1" hangingPunct="1">
                  <a:buNone/>
                </a:pPr>
                <a:endParaRPr lang="en-US" altLang="zh-TW" sz="2600" dirty="0"/>
              </a:p>
            </p:txBody>
          </p:sp>
        </mc:Choice>
        <mc:Fallback xmlns="">
          <p:sp>
            <p:nvSpPr>
              <p:cNvPr id="2048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365686" y="1934999"/>
                <a:ext cx="8670809" cy="4806369"/>
              </a:xfrm>
              <a:blipFill>
                <a:blip r:embed="rId3"/>
                <a:stretch>
                  <a:fillRect l="-633" t="-12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693F20A9-C74D-4736-B55A-5EE44B48E1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70446690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8.8.1 Discrete Orthogonal Polynomials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4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365686" y="1934999"/>
                <a:ext cx="8670809" cy="4565814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600" dirty="0"/>
                  <a:t>Ex. Let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altLang="zh-TW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−1, 0, 1</m:t>
                        </m:r>
                      </m:e>
                    </m:d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zh-TW" altLang="en-US" sz="2800" dirty="0"/>
                  <a:t>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altLang="zh-TW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={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1, 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US" altLang="zh-TW" sz="2800" dirty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−1+0 +1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                    </m:t>
                      </m:r>
                    </m:oMath>
                  </m:oMathPara>
                </a14:m>
                <a:endParaRPr lang="en-US" altLang="zh-TW" sz="2400" dirty="0"/>
              </a:p>
              <a:p>
                <a:pPr marL="0" indent="0" eaLnBrk="1" hangingPunct="1">
                  <a:buNone/>
                </a:pPr>
                <a:endParaRPr lang="en-US" altLang="zh-TW" sz="2400" dirty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d>
                        <m:dPr>
                          <m:ctrl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altLang="zh-TW" sz="2400" i="1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sz="2400" dirty="0">
                  <a:solidFill>
                    <a:schemeClr val="tx1">
                      <a:alpha val="20000"/>
                    </a:schemeClr>
                  </a:solidFill>
                </a:endParaRPr>
              </a:p>
              <a:p>
                <a:pPr marL="0" indent="0" eaLnBrk="1" hangingPunct="1">
                  <a:buNone/>
                </a:pPr>
                <a:endParaRPr lang="en-US" altLang="zh-TW" sz="2400" dirty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)=</m:t>
                          </m:r>
                        </m:e>
                      </m:nary>
                      <m:d>
                        <m:dPr>
                          <m:ctrl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(−</m:t>
                          </m:r>
                          <m:f>
                            <m:f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altLang="zh-TW" sz="2400" i="1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sz="2400" dirty="0">
                  <a:solidFill>
                    <a:schemeClr val="tx1">
                      <a:alpha val="20000"/>
                    </a:schemeClr>
                  </a:solidFill>
                </a:endParaRPr>
              </a:p>
              <a:p>
                <a:pPr marL="0" indent="0" eaLnBrk="1" hangingPunct="1">
                  <a:buNone/>
                </a:pPr>
                <a:endParaRPr lang="zh-TW" altLang="en-US" sz="2400" dirty="0"/>
              </a:p>
            </p:txBody>
          </p:sp>
        </mc:Choice>
        <mc:Fallback xmlns="">
          <p:sp>
            <p:nvSpPr>
              <p:cNvPr id="2048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365686" y="1934999"/>
                <a:ext cx="8670809" cy="4565814"/>
              </a:xfrm>
              <a:blipFill>
                <a:blip r:embed="rId3"/>
                <a:stretch>
                  <a:fillRect l="-49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693F20A9-C74D-4736-B55A-5EE44B48E1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423209714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8.8.1 Discrete Orthogonal Polynomials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4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365686" y="1934999"/>
                <a:ext cx="8670809" cy="4565814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600" dirty="0"/>
                  <a:t>Ex. Let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altLang="zh-TW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−1, 0, 1</m:t>
                        </m:r>
                      </m:e>
                    </m:d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zh-TW" altLang="en-US" sz="2800" dirty="0"/>
                  <a:t>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altLang="zh-TW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={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1, 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US" altLang="zh-TW" sz="2800" dirty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240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d>
                        <m:dPr>
                          <m:ctrlP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−1+0 +1</m:t>
                          </m:r>
                        </m:e>
                      </m:d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                    </m:t>
                      </m:r>
                    </m:oMath>
                  </m:oMathPara>
                </a14:m>
                <a:endParaRPr lang="en-US" altLang="zh-TW" sz="2400" dirty="0">
                  <a:solidFill>
                    <a:schemeClr val="tx1">
                      <a:alpha val="20000"/>
                    </a:schemeClr>
                  </a:solidFill>
                </a:endParaRPr>
              </a:p>
              <a:p>
                <a:pPr marL="0" indent="0" eaLnBrk="1" hangingPunct="1">
                  <a:buNone/>
                </a:pPr>
                <a:endParaRPr lang="en-US" altLang="zh-TW" sz="2400" dirty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sz="2400" dirty="0"/>
              </a:p>
              <a:p>
                <a:pPr marL="0" indent="0" eaLnBrk="1" hangingPunct="1">
                  <a:buNone/>
                </a:pPr>
                <a:endParaRPr lang="en-US" altLang="zh-TW" sz="2400" dirty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)=</m:t>
                          </m:r>
                        </m:e>
                      </m:nary>
                      <m:d>
                        <m:dPr>
                          <m:ctrl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(−</m:t>
                          </m:r>
                          <m:f>
                            <m:f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altLang="zh-TW" sz="2400" i="1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sz="2400" dirty="0">
                  <a:solidFill>
                    <a:schemeClr val="tx1">
                      <a:alpha val="20000"/>
                    </a:schemeClr>
                  </a:solidFill>
                </a:endParaRPr>
              </a:p>
              <a:p>
                <a:pPr marL="0" indent="0" eaLnBrk="1" hangingPunct="1">
                  <a:buNone/>
                </a:pPr>
                <a:endParaRPr lang="zh-TW" altLang="en-US" sz="2400" dirty="0"/>
              </a:p>
            </p:txBody>
          </p:sp>
        </mc:Choice>
        <mc:Fallback xmlns="">
          <p:sp>
            <p:nvSpPr>
              <p:cNvPr id="2048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365686" y="1934999"/>
                <a:ext cx="8670809" cy="4565814"/>
              </a:xfrm>
              <a:blipFill>
                <a:blip r:embed="rId3"/>
                <a:stretch>
                  <a:fillRect l="-49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693F20A9-C74D-4736-B55A-5EE44B48E1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382636455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8.8.1 Discrete Orthogonal Polynomials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4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365686" y="1934999"/>
                <a:ext cx="8670809" cy="4565814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600" dirty="0"/>
                  <a:t>Ex. Let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altLang="zh-TW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−1, 0, 1</m:t>
                        </m:r>
                      </m:e>
                    </m:d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zh-TW" altLang="en-US" sz="2800" dirty="0"/>
                  <a:t>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altLang="zh-TW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={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1, 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US" altLang="zh-TW" sz="2800" dirty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240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d>
                        <m:dPr>
                          <m:ctrlP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−1+0 +1</m:t>
                          </m:r>
                        </m:e>
                      </m:d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                    </m:t>
                      </m:r>
                    </m:oMath>
                  </m:oMathPara>
                </a14:m>
                <a:endParaRPr lang="en-US" altLang="zh-TW" sz="2400" dirty="0">
                  <a:solidFill>
                    <a:schemeClr val="tx1">
                      <a:alpha val="20000"/>
                    </a:schemeClr>
                  </a:solidFill>
                </a:endParaRPr>
              </a:p>
              <a:p>
                <a:pPr marL="0" indent="0" eaLnBrk="1" hangingPunct="1">
                  <a:buNone/>
                </a:pPr>
                <a:endParaRPr lang="en-US" altLang="zh-TW" sz="2400" dirty="0">
                  <a:solidFill>
                    <a:schemeClr val="tx1">
                      <a:alpha val="20000"/>
                    </a:schemeClr>
                  </a:solidFill>
                </a:endParaRP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d>
                        <m:dPr>
                          <m:ctrl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altLang="zh-TW" sz="2400" i="1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sz="2400" dirty="0">
                  <a:solidFill>
                    <a:schemeClr val="tx1">
                      <a:alpha val="20000"/>
                    </a:schemeClr>
                  </a:solidFill>
                </a:endParaRPr>
              </a:p>
              <a:p>
                <a:pPr marL="0" indent="0" eaLnBrk="1" hangingPunct="1">
                  <a:buNone/>
                </a:pPr>
                <a:endParaRPr lang="en-US" altLang="zh-TW" sz="2400" dirty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)=</m:t>
                          </m:r>
                        </m:e>
                      </m:nary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(−</m:t>
                          </m:r>
                          <m:f>
                            <m:f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sz="2400" dirty="0"/>
              </a:p>
              <a:p>
                <a:pPr marL="0" indent="0" eaLnBrk="1" hangingPunct="1">
                  <a:buNone/>
                </a:pPr>
                <a:endParaRPr lang="zh-TW" altLang="en-US" sz="2400" dirty="0"/>
              </a:p>
            </p:txBody>
          </p:sp>
        </mc:Choice>
        <mc:Fallback xmlns="">
          <p:sp>
            <p:nvSpPr>
              <p:cNvPr id="2048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365686" y="1934999"/>
                <a:ext cx="8670809" cy="4565814"/>
              </a:xfrm>
              <a:blipFill>
                <a:blip r:embed="rId3"/>
                <a:stretch>
                  <a:fillRect l="-49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693F20A9-C74D-4736-B55A-5EE44B48E1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130245071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8.8.1 Discrete Orthogonal Polynomials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09" name="Rectangle 8"/>
              <p:cNvSpPr>
                <a:spLocks noChangeArrowheads="1"/>
              </p:cNvSpPr>
              <p:nvPr/>
            </p:nvSpPr>
            <p:spPr bwMode="auto">
              <a:xfrm>
                <a:off x="684213" y="2041524"/>
                <a:ext cx="7991475" cy="41957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r>
                  <a:rPr lang="en-US" altLang="zh-TW" sz="2600" dirty="0"/>
                  <a:t>Discrete orthogonal polynomials can be recursively generated:</a:t>
                </a:r>
              </a:p>
              <a:p>
                <a:pPr eaLnBrk="1" hangingPunct="1"/>
                <a:endParaRPr lang="en-US" altLang="zh-TW" sz="2600" dirty="0"/>
              </a:p>
              <a:p>
                <a:pPr marL="914400" lvl="2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𝑟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TW" sz="28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zh-TW" altLang="en-US" sz="2800" i="1">
                        <a:latin typeface="Cambria Math" panose="02040503050406030204" pitchFamily="18" charset="0"/>
                      </a:rPr>
                      <m:t>－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en-US" altLang="zh-TW" sz="2400" i="1" dirty="0"/>
                  <a:t> </a:t>
                </a:r>
                <a:endParaRPr lang="en-US" altLang="zh-TW" sz="2800" i="1" dirty="0"/>
              </a:p>
              <a:p>
                <a:pPr marL="914400" lvl="2" indent="0">
                  <a:buNone/>
                </a:pPr>
                <a:endParaRPr lang="en-US" altLang="zh-TW" sz="2800" dirty="0"/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0 </m:t>
                          </m:r>
                        </m:sub>
                      </m:sSub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1 </m:t>
                          </m:r>
                        </m:sub>
                      </m:sSub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</m:oMath>
                  </m:oMathPara>
                </a14:m>
                <a:endParaRPr lang="en-US" altLang="zh-TW" sz="2800" i="1" dirty="0"/>
              </a:p>
              <a:p>
                <a:pPr marL="914400" lvl="2" indent="0">
                  <a:buNone/>
                </a:pPr>
                <a:endParaRPr lang="en-US" altLang="zh-TW" sz="2800" dirty="0"/>
              </a:p>
              <a:p>
                <a:pPr marL="914400" lvl="2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pHide m:val="on"/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altLang="zh-TW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sub>
                          <m:sup/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sSub>
                              <m:sSubPr>
                                <m:ctrlP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d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altLang="zh-TW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  <m:sup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d>
                          </m:e>
                        </m:nary>
                      </m:den>
                    </m:f>
                  </m:oMath>
                </a14:m>
                <a:r>
                  <a:rPr lang="en-US" altLang="zh-TW" sz="2800" i="1" dirty="0"/>
                  <a:t> </a:t>
                </a:r>
              </a:p>
            </p:txBody>
          </p:sp>
        </mc:Choice>
        <mc:Fallback xmlns="">
          <p:sp>
            <p:nvSpPr>
              <p:cNvPr id="2150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213" y="2041524"/>
                <a:ext cx="7991475" cy="4195787"/>
              </a:xfrm>
              <a:prstGeom prst="rect">
                <a:avLst/>
              </a:prstGeom>
              <a:blipFill>
                <a:blip r:embed="rId3"/>
                <a:stretch>
                  <a:fillRect l="-458" t="-1308" r="-244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3FF8FD9E-0A60-413D-85C1-AE6AB7F529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4" name="左大括弧 3">
            <a:extLst>
              <a:ext uri="{FF2B5EF4-FFF2-40B4-BE49-F238E27FC236}">
                <a16:creationId xmlns:a16="http://schemas.microsoft.com/office/drawing/2014/main" id="{106D88D3-D8E7-4D7D-915B-DDB328E9D1CF}"/>
              </a:ext>
            </a:extLst>
          </p:cNvPr>
          <p:cNvSpPr/>
          <p:nvPr/>
        </p:nvSpPr>
        <p:spPr>
          <a:xfrm>
            <a:off x="1187624" y="3645024"/>
            <a:ext cx="360040" cy="216024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104125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8.8.1 Discrete Orthogonal Polynomials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09" name="Rectangle 8"/>
              <p:cNvSpPr>
                <a:spLocks noChangeArrowheads="1"/>
              </p:cNvSpPr>
              <p:nvPr/>
            </p:nvSpPr>
            <p:spPr bwMode="auto">
              <a:xfrm>
                <a:off x="684213" y="2041525"/>
                <a:ext cx="7991475" cy="32596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r>
                  <a:rPr lang="en-US" altLang="zh-TW" sz="2600" dirty="0"/>
                  <a:t>The first 4 polynomial function formulas are:</a:t>
                </a:r>
              </a:p>
              <a:p>
                <a:pPr eaLnBrk="1" hangingPunct="1"/>
                <a:endParaRPr lang="en-US" altLang="zh-TW" sz="2600" dirty="0"/>
              </a:p>
              <a:p>
                <a:pPr marL="0" indent="0" eaLnBrk="1" hangingPunct="1">
                  <a:buNone/>
                </a:pPr>
                <a:endParaRPr lang="en-US" altLang="zh-TW" sz="1400" dirty="0"/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altLang="zh-TW" sz="2400" b="0" dirty="0"/>
              </a:p>
              <a:p>
                <a:pPr marL="914400" lvl="2" indent="0">
                  <a:buNone/>
                </a:pPr>
                <a:r>
                  <a:rPr lang="en-US" altLang="zh-TW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US" altLang="zh-TW" sz="2400" dirty="0"/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zh-TW" sz="2400" dirty="0"/>
              </a:p>
              <a:p>
                <a:pPr marL="914400" lvl="2" indent="0">
                  <a:buNone/>
                </a:pPr>
                <a:endParaRPr lang="en-US" altLang="zh-TW" sz="1200" dirty="0"/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altLang="zh-TW" sz="2800" dirty="0"/>
              </a:p>
            </p:txBody>
          </p:sp>
        </mc:Choice>
        <mc:Fallback xmlns="">
          <p:sp>
            <p:nvSpPr>
              <p:cNvPr id="2150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213" y="2041525"/>
                <a:ext cx="7991475" cy="3259684"/>
              </a:xfrm>
              <a:prstGeom prst="rect">
                <a:avLst/>
              </a:prstGeom>
              <a:blipFill>
                <a:blip r:embed="rId3"/>
                <a:stretch>
                  <a:fillRect l="-458" t="-1682" b="-934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3FF8FD9E-0A60-413D-85C1-AE6AB7F529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62A9AFC6-8451-481B-8BB0-3CFA57DDE67F}"/>
                  </a:ext>
                </a:extLst>
              </p:cNvPr>
              <p:cNvSpPr/>
              <p:nvPr/>
            </p:nvSpPr>
            <p:spPr>
              <a:xfrm>
                <a:off x="4698102" y="3868056"/>
                <a:ext cx="3239605" cy="11378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𝑤h𝑒𝑟𝑒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62A9AFC6-8451-481B-8BB0-3CFA57DDE6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8102" y="3868056"/>
                <a:ext cx="3239605" cy="11378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左大括弧 4">
            <a:extLst>
              <a:ext uri="{FF2B5EF4-FFF2-40B4-BE49-F238E27FC236}">
                <a16:creationId xmlns:a16="http://schemas.microsoft.com/office/drawing/2014/main" id="{5CC94B16-9CDE-4D79-AB39-0CCC796513D2}"/>
              </a:ext>
            </a:extLst>
          </p:cNvPr>
          <p:cNvSpPr/>
          <p:nvPr/>
        </p:nvSpPr>
        <p:spPr>
          <a:xfrm>
            <a:off x="1403648" y="3356992"/>
            <a:ext cx="216024" cy="2040781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5075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8.2 Relative Maxima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relative maxima: </a:t>
            </a:r>
          </a:p>
          <a:p>
            <a:pPr marL="742950" lvl="1" indent="-285750" eaLnBrk="1" hangingPunct="1"/>
            <a:r>
              <a:rPr lang="en-US" altLang="zh-TW" dirty="0"/>
              <a:t>first derivative zero</a:t>
            </a:r>
          </a:p>
          <a:p>
            <a:pPr marL="742950" lvl="1" indent="-285750" eaLnBrk="1" hangingPunct="1"/>
            <a:r>
              <a:rPr lang="en-US" altLang="zh-TW" dirty="0"/>
              <a:t>second derivative negative</a:t>
            </a:r>
          </a:p>
          <a:p>
            <a:pPr eaLnBrk="1" hangingPunct="1"/>
            <a:endParaRPr lang="en-US" altLang="zh-TW" dirty="0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F39EE409-3E83-4DE3-A3A0-22F6A44EF9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DF4547F-174C-4367-BCE3-6A5A363709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848050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8.8.1 Discrete Orthogonal Polynomials</a:t>
            </a:r>
          </a:p>
        </p:txBody>
      </p:sp>
      <p:sp>
        <p:nvSpPr>
          <p:cNvPr id="21509" name="Rectangle 8"/>
          <p:cNvSpPr>
            <a:spLocks noChangeArrowheads="1"/>
          </p:cNvSpPr>
          <p:nvPr/>
        </p:nvSpPr>
        <p:spPr bwMode="auto">
          <a:xfrm>
            <a:off x="684213" y="2041525"/>
            <a:ext cx="7991475" cy="90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600" dirty="0"/>
              <a:t>Ex. </a:t>
            </a:r>
            <a:endParaRPr lang="en-US" altLang="zh-TW" sz="2400" dirty="0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3FF8FD9E-0A60-413D-85C1-AE6AB7F529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4D3FE9C-DAA2-4885-A8CA-0C9B1F8600ED}"/>
              </a:ext>
            </a:extLst>
          </p:cNvPr>
          <p:cNvSpPr txBox="1"/>
          <p:nvPr/>
        </p:nvSpPr>
        <p:spPr>
          <a:xfrm>
            <a:off x="1757746" y="2428269"/>
            <a:ext cx="148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Index Set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F3BE69F5-B847-4B74-9470-070D87370106}"/>
                  </a:ext>
                </a:extLst>
              </p:cNvPr>
              <p:cNvSpPr/>
              <p:nvPr/>
            </p:nvSpPr>
            <p:spPr>
              <a:xfrm>
                <a:off x="1653038" y="3041074"/>
                <a:ext cx="169411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{−1, 0, 1}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F3BE69F5-B847-4B74-9470-070D873701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3038" y="3041074"/>
                <a:ext cx="1694118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字方塊 9">
            <a:extLst>
              <a:ext uri="{FF2B5EF4-FFF2-40B4-BE49-F238E27FC236}">
                <a16:creationId xmlns:a16="http://schemas.microsoft.com/office/drawing/2014/main" id="{32B74EB2-793B-4A2E-ABA0-D67227117826}"/>
              </a:ext>
            </a:extLst>
          </p:cNvPr>
          <p:cNvSpPr txBox="1"/>
          <p:nvPr/>
        </p:nvSpPr>
        <p:spPr>
          <a:xfrm>
            <a:off x="3795997" y="2428268"/>
            <a:ext cx="5064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Discrete Orthogonal Polynomial Set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7C91D7CD-AA6D-4EEB-BFFB-30E3B3CA9234}"/>
                  </a:ext>
                </a:extLst>
              </p:cNvPr>
              <p:cNvSpPr/>
              <p:nvPr/>
            </p:nvSpPr>
            <p:spPr>
              <a:xfrm>
                <a:off x="3760629" y="2825783"/>
                <a:ext cx="2190471" cy="9017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{1, 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7C91D7CD-AA6D-4EEB-BFFB-30E3B3CA92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0629" y="2825783"/>
                <a:ext cx="2190471" cy="9017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E1D05468-BA11-4849-8083-1114D2ACAAE4}"/>
                  </a:ext>
                </a:extLst>
              </p:cNvPr>
              <p:cNvSpPr/>
              <p:nvPr/>
            </p:nvSpPr>
            <p:spPr>
              <a:xfrm>
                <a:off x="1653038" y="3867203"/>
                <a:ext cx="4651530" cy="9885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E1D05468-BA11-4849-8083-1114D2ACAA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3038" y="3867203"/>
                <a:ext cx="4651530" cy="9885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E75890C8-AA71-415B-9994-7475BF24C3BB}"/>
                  </a:ext>
                </a:extLst>
              </p:cNvPr>
              <p:cNvSpPr/>
              <p:nvPr/>
            </p:nvSpPr>
            <p:spPr>
              <a:xfrm>
                <a:off x="865700" y="5267129"/>
                <a:ext cx="7628499" cy="7355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= </m:t>
                    </m:r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pHide m:val="on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nary>
                      </m:den>
                    </m:f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=</m:t>
                    </m:r>
                  </m:oMath>
                </a14:m>
                <a:r>
                  <a:rPr lang="en-US" altLang="zh-TW" sz="2400" dirty="0"/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1+0+1</m:t>
                        </m:r>
                      </m:num>
                      <m:den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1+1+1</m:t>
                        </m:r>
                      </m:den>
                    </m:f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= </m:t>
                    </m:r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E75890C8-AA71-415B-9994-7475BF24C3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700" y="5267129"/>
                <a:ext cx="7628499" cy="7355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F89439FA-6D61-48F2-B563-EB00F839042F}"/>
              </a:ext>
            </a:extLst>
          </p:cNvPr>
          <p:cNvSpPr/>
          <p:nvPr/>
        </p:nvSpPr>
        <p:spPr>
          <a:xfrm>
            <a:off x="397773" y="5567753"/>
            <a:ext cx="504056" cy="13433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393496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8.8.1 Discrete Orthogonal Polynomials</a:t>
            </a:r>
          </a:p>
        </p:txBody>
      </p:sp>
      <p:sp>
        <p:nvSpPr>
          <p:cNvPr id="21509" name="Rectangle 8"/>
          <p:cNvSpPr>
            <a:spLocks noChangeArrowheads="1"/>
          </p:cNvSpPr>
          <p:nvPr/>
        </p:nvSpPr>
        <p:spPr bwMode="auto">
          <a:xfrm>
            <a:off x="684213" y="2041525"/>
            <a:ext cx="7991475" cy="90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600" dirty="0"/>
              <a:t>The polynomial function can be expressed as: </a:t>
            </a:r>
            <a:endParaRPr lang="en-US" altLang="zh-TW" sz="2400" dirty="0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3FF8FD9E-0A60-413D-85C1-AE6AB7F529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E1D05468-BA11-4849-8083-1114D2ACAAE4}"/>
                  </a:ext>
                </a:extLst>
              </p:cNvPr>
              <p:cNvSpPr/>
              <p:nvPr/>
            </p:nvSpPr>
            <p:spPr>
              <a:xfrm>
                <a:off x="930590" y="3307689"/>
                <a:ext cx="7563609" cy="11311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e>
                      </m:nary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𝑤h𝑒𝑟𝑒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𝑎𝑟𝑒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𝑐𝑜𝑒𝑓𝑓𝑖𝑐𝑒𝑛𝑡𝑠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E1D05468-BA11-4849-8083-1114D2ACAA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590" y="3307689"/>
                <a:ext cx="7563609" cy="11311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482717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1026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8.8.2 Two-Dimensional Discrete Orthogonal Polynomials</a:t>
            </a:r>
          </a:p>
        </p:txBody>
      </p:sp>
      <p:sp>
        <p:nvSpPr>
          <p:cNvPr id="22534" name="Rectangle 1041"/>
          <p:cNvSpPr>
            <a:spLocks noChangeArrowheads="1"/>
          </p:cNvSpPr>
          <p:nvPr/>
        </p:nvSpPr>
        <p:spPr bwMode="auto">
          <a:xfrm>
            <a:off x="6300788" y="4941888"/>
            <a:ext cx="1439862" cy="503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/>
          </a:p>
        </p:txBody>
      </p:sp>
      <p:sp>
        <p:nvSpPr>
          <p:cNvPr id="22535" name="Rectangle 1031"/>
          <p:cNvSpPr>
            <a:spLocks noChangeArrowheads="1"/>
          </p:cNvSpPr>
          <p:nvPr/>
        </p:nvSpPr>
        <p:spPr bwMode="auto">
          <a:xfrm>
            <a:off x="684213" y="2041525"/>
            <a:ext cx="7991475" cy="217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600" dirty="0"/>
              <a:t>2-D </a:t>
            </a:r>
            <a:r>
              <a:rPr lang="en-US" altLang="en-US" sz="2600" dirty="0"/>
              <a:t>discrete orthogonal polynomials creatable from tensor products of </a:t>
            </a:r>
            <a:r>
              <a:rPr lang="en-US" altLang="zh-TW" sz="2600" dirty="0"/>
              <a:t>1</a:t>
            </a:r>
            <a:r>
              <a:rPr lang="en-US" altLang="en-US" sz="2600" dirty="0"/>
              <a:t>D</a:t>
            </a:r>
            <a:r>
              <a:rPr lang="en-US" altLang="zh-TW" sz="2600" dirty="0"/>
              <a:t> </a:t>
            </a:r>
            <a:r>
              <a:rPr lang="en-US" altLang="en-US" sz="2600" dirty="0"/>
              <a:t>from above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679984" y="2989401"/>
                <a:ext cx="354538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dirty="0"/>
                  <a:t>Index Set</a:t>
                </a:r>
              </a:p>
              <a:p>
                <a:endParaRPr lang="en-US" altLang="zh-TW" sz="2000" dirty="0"/>
              </a:p>
              <a:p>
                <a:r>
                  <a:rPr lang="en-US" altLang="zh-TW" sz="2000" dirty="0"/>
                  <a:t>{-1,0,1}</a:t>
                </a:r>
                <a14:m>
                  <m:oMath xmlns:m="http://schemas.openxmlformats.org/officeDocument/2006/math">
                    <m:r>
                      <a:rPr lang="en-US" altLang="zh-TW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TW" sz="2000" dirty="0"/>
                  <a:t>{-1,0,1}</a:t>
                </a:r>
                <a:endParaRPr lang="zh-TW" altLang="en-US" sz="20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984" y="2989401"/>
                <a:ext cx="3545383" cy="1015663"/>
              </a:xfrm>
              <a:prstGeom prst="rect">
                <a:avLst/>
              </a:prstGeom>
              <a:blipFill>
                <a:blip r:embed="rId3"/>
                <a:stretch>
                  <a:fillRect l="-1893" t="-2395" b="-1018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679985" y="4149080"/>
                <a:ext cx="8464016" cy="20859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dirty="0"/>
                  <a:t>Discrete Orthogonal Polynomial Set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{1,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0" smtClean="0"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en-US" altLang="zh-TW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1,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2000" b="0" dirty="0">
                  <a:ea typeface="Cambria Math" panose="02040503050406030204" pitchFamily="18" charset="0"/>
                </a:endParaRPr>
              </a:p>
              <a:p>
                <a:endParaRPr lang="en-US" altLang="zh-TW" sz="2000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={1,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𝑟𝑐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,(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)(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)}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985" y="4149080"/>
                <a:ext cx="8464016" cy="2085956"/>
              </a:xfrm>
              <a:prstGeom prst="rect">
                <a:avLst/>
              </a:prstGeom>
              <a:blipFill>
                <a:blip r:embed="rId4"/>
                <a:stretch>
                  <a:fillRect l="-793" t="-146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52DEC333-9B87-418B-BC25-15EB949DA7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23324802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1026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8.8.2 Two-Dimensional Discrete Orthogonal Polynomials</a:t>
            </a:r>
          </a:p>
        </p:txBody>
      </p:sp>
      <p:sp>
        <p:nvSpPr>
          <p:cNvPr id="22534" name="Rectangle 1041"/>
          <p:cNvSpPr>
            <a:spLocks noChangeArrowheads="1"/>
          </p:cNvSpPr>
          <p:nvPr/>
        </p:nvSpPr>
        <p:spPr bwMode="auto">
          <a:xfrm>
            <a:off x="6300788" y="4941888"/>
            <a:ext cx="1439862" cy="503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/>
          </a:p>
        </p:txBody>
      </p:sp>
      <p:sp>
        <p:nvSpPr>
          <p:cNvPr id="22535" name="Rectangle 1031"/>
          <p:cNvSpPr>
            <a:spLocks noChangeArrowheads="1"/>
          </p:cNvSpPr>
          <p:nvPr/>
        </p:nvSpPr>
        <p:spPr bwMode="auto">
          <a:xfrm>
            <a:off x="684213" y="2041525"/>
            <a:ext cx="7991475" cy="217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600" dirty="0"/>
              <a:t>2-D </a:t>
            </a:r>
            <a:r>
              <a:rPr lang="en-US" altLang="en-US" sz="2600" dirty="0"/>
              <a:t>discrete orthogonal polynomials creatable from tensor products of </a:t>
            </a:r>
            <a:r>
              <a:rPr lang="en-US" altLang="zh-TW" sz="2600" dirty="0"/>
              <a:t>1</a:t>
            </a:r>
            <a:r>
              <a:rPr lang="en-US" altLang="en-US" sz="2600" dirty="0"/>
              <a:t>D</a:t>
            </a:r>
            <a:r>
              <a:rPr lang="en-US" altLang="zh-TW" sz="2600" dirty="0"/>
              <a:t> </a:t>
            </a:r>
            <a:r>
              <a:rPr lang="en-US" altLang="en-US" sz="2600" dirty="0"/>
              <a:t>from above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679984" y="2989401"/>
                <a:ext cx="354538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dirty="0"/>
                  <a:t>Index Set</a:t>
                </a:r>
              </a:p>
              <a:p>
                <a:endParaRPr lang="en-US" altLang="zh-TW" sz="2000" dirty="0"/>
              </a:p>
              <a:p>
                <a:r>
                  <a:rPr lang="en-US" altLang="zh-TW" sz="2000" dirty="0"/>
                  <a:t>{-1,0,1}</a:t>
                </a:r>
                <a14:m>
                  <m:oMath xmlns:m="http://schemas.openxmlformats.org/officeDocument/2006/math">
                    <m:r>
                      <a:rPr lang="en-US" altLang="zh-TW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TW" sz="2000" dirty="0"/>
                  <a:t>{-1,0,1}</a:t>
                </a:r>
                <a:endParaRPr lang="zh-TW" altLang="en-US" sz="20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984" y="2989401"/>
                <a:ext cx="3545383" cy="1015663"/>
              </a:xfrm>
              <a:prstGeom prst="rect">
                <a:avLst/>
              </a:prstGeom>
              <a:blipFill>
                <a:blip r:embed="rId3"/>
                <a:stretch>
                  <a:fillRect l="-1893" t="-2395" b="-1018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679985" y="4149080"/>
                <a:ext cx="8464016" cy="20859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dirty="0"/>
                  <a:t>Discrete Orthogonal Polynomial Set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{1,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0" smtClean="0"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en-US" altLang="zh-TW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1,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2000" b="0" dirty="0">
                  <a:ea typeface="Cambria Math" panose="02040503050406030204" pitchFamily="18" charset="0"/>
                </a:endParaRPr>
              </a:p>
              <a:p>
                <a:endParaRPr lang="en-US" altLang="zh-TW" sz="2000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={1,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𝑟𝑐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,(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)(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)}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985" y="4149080"/>
                <a:ext cx="8464016" cy="2085956"/>
              </a:xfrm>
              <a:prstGeom prst="rect">
                <a:avLst/>
              </a:prstGeom>
              <a:blipFill>
                <a:blip r:embed="rId4"/>
                <a:stretch>
                  <a:fillRect l="-793" t="-146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52DEC333-9B87-418B-BC25-15EB949DA7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A980497-252B-402E-9967-A4B69DA6E0D9}"/>
              </a:ext>
            </a:extLst>
          </p:cNvPr>
          <p:cNvSpPr/>
          <p:nvPr/>
        </p:nvSpPr>
        <p:spPr>
          <a:xfrm>
            <a:off x="1435894" y="5331014"/>
            <a:ext cx="1294800" cy="8292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B63D736-6829-45C1-AA9D-984B9B4724D0}"/>
              </a:ext>
            </a:extLst>
          </p:cNvPr>
          <p:cNvSpPr/>
          <p:nvPr/>
        </p:nvSpPr>
        <p:spPr>
          <a:xfrm>
            <a:off x="3421215" y="4509120"/>
            <a:ext cx="1394141" cy="6844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箭號: 向下 3">
            <a:extLst>
              <a:ext uri="{FF2B5EF4-FFF2-40B4-BE49-F238E27FC236}">
                <a16:creationId xmlns:a16="http://schemas.microsoft.com/office/drawing/2014/main" id="{0228ADFE-FFBB-45CD-83C8-AABF20D14568}"/>
              </a:ext>
            </a:extLst>
          </p:cNvPr>
          <p:cNvSpPr/>
          <p:nvPr/>
        </p:nvSpPr>
        <p:spPr>
          <a:xfrm>
            <a:off x="5148064" y="4486940"/>
            <a:ext cx="72008" cy="17736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186795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1026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8.8.2 Two-Dimensional Discrete Orthogonal Polynomials</a:t>
            </a:r>
          </a:p>
        </p:txBody>
      </p:sp>
      <p:sp>
        <p:nvSpPr>
          <p:cNvPr id="22534" name="Rectangle 1041"/>
          <p:cNvSpPr>
            <a:spLocks noChangeArrowheads="1"/>
          </p:cNvSpPr>
          <p:nvPr/>
        </p:nvSpPr>
        <p:spPr bwMode="auto">
          <a:xfrm>
            <a:off x="6300788" y="4941888"/>
            <a:ext cx="1439862" cy="503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/>
          </a:p>
        </p:txBody>
      </p:sp>
      <p:sp>
        <p:nvSpPr>
          <p:cNvPr id="22535" name="Rectangle 1031"/>
          <p:cNvSpPr>
            <a:spLocks noChangeArrowheads="1"/>
          </p:cNvSpPr>
          <p:nvPr/>
        </p:nvSpPr>
        <p:spPr bwMode="auto">
          <a:xfrm>
            <a:off x="684213" y="2041525"/>
            <a:ext cx="7991475" cy="217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600" dirty="0"/>
              <a:t>2-D </a:t>
            </a:r>
            <a:r>
              <a:rPr lang="en-US" altLang="en-US" sz="2600" dirty="0"/>
              <a:t>discrete orthogonal polynomials creatable from tensor products of </a:t>
            </a:r>
            <a:r>
              <a:rPr lang="en-US" altLang="zh-TW" sz="2600" dirty="0"/>
              <a:t>1</a:t>
            </a:r>
            <a:r>
              <a:rPr lang="en-US" altLang="en-US" sz="2600" dirty="0"/>
              <a:t>D</a:t>
            </a:r>
            <a:r>
              <a:rPr lang="en-US" altLang="zh-TW" sz="2600" dirty="0"/>
              <a:t> </a:t>
            </a:r>
            <a:r>
              <a:rPr lang="en-US" altLang="en-US" sz="2600" dirty="0"/>
              <a:t>from above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679984" y="2989401"/>
                <a:ext cx="354538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dirty="0"/>
                  <a:t>Index Set</a:t>
                </a:r>
              </a:p>
              <a:p>
                <a:endParaRPr lang="en-US" altLang="zh-TW" sz="2000" dirty="0"/>
              </a:p>
              <a:p>
                <a:r>
                  <a:rPr lang="en-US" altLang="zh-TW" sz="2000" dirty="0"/>
                  <a:t>{-1,0,1}</a:t>
                </a:r>
                <a14:m>
                  <m:oMath xmlns:m="http://schemas.openxmlformats.org/officeDocument/2006/math">
                    <m:r>
                      <a:rPr lang="en-US" altLang="zh-TW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TW" sz="2000" dirty="0"/>
                  <a:t>{-1,0,1}</a:t>
                </a:r>
                <a:endParaRPr lang="zh-TW" altLang="en-US" sz="20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984" y="2989401"/>
                <a:ext cx="3545383" cy="1015663"/>
              </a:xfrm>
              <a:prstGeom prst="rect">
                <a:avLst/>
              </a:prstGeom>
              <a:blipFill>
                <a:blip r:embed="rId3"/>
                <a:stretch>
                  <a:fillRect l="-1893" t="-2395" b="-1018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679985" y="4149080"/>
                <a:ext cx="8464016" cy="20859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dirty="0"/>
                  <a:t>Discrete Orthogonal Polynomial Set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{1,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0" smtClean="0"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en-US" altLang="zh-TW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1,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2000" b="0" dirty="0">
                  <a:ea typeface="Cambria Math" panose="02040503050406030204" pitchFamily="18" charset="0"/>
                </a:endParaRPr>
              </a:p>
              <a:p>
                <a:endParaRPr lang="en-US" altLang="zh-TW" sz="2000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={1,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𝑟𝑐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,(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)(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)}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985" y="4149080"/>
                <a:ext cx="8464016" cy="2085956"/>
              </a:xfrm>
              <a:prstGeom prst="rect">
                <a:avLst/>
              </a:prstGeom>
              <a:blipFill>
                <a:blip r:embed="rId4"/>
                <a:stretch>
                  <a:fillRect l="-793" t="-146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52DEC333-9B87-418B-BC25-15EB949DA7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A980497-252B-402E-9967-A4B69DA6E0D9}"/>
              </a:ext>
            </a:extLst>
          </p:cNvPr>
          <p:cNvSpPr/>
          <p:nvPr/>
        </p:nvSpPr>
        <p:spPr>
          <a:xfrm>
            <a:off x="2771800" y="5334593"/>
            <a:ext cx="1800200" cy="8292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B63D736-6829-45C1-AA9D-984B9B4724D0}"/>
              </a:ext>
            </a:extLst>
          </p:cNvPr>
          <p:cNvSpPr/>
          <p:nvPr/>
        </p:nvSpPr>
        <p:spPr>
          <a:xfrm>
            <a:off x="3419872" y="4507647"/>
            <a:ext cx="1368998" cy="6844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箭號: 向下 3">
            <a:extLst>
              <a:ext uri="{FF2B5EF4-FFF2-40B4-BE49-F238E27FC236}">
                <a16:creationId xmlns:a16="http://schemas.microsoft.com/office/drawing/2014/main" id="{0228ADFE-FFBB-45CD-83C8-AABF20D14568}"/>
              </a:ext>
            </a:extLst>
          </p:cNvPr>
          <p:cNvSpPr/>
          <p:nvPr/>
        </p:nvSpPr>
        <p:spPr>
          <a:xfrm>
            <a:off x="5364088" y="4486940"/>
            <a:ext cx="72008" cy="17736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592049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1026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8.8.2 Two-Dimensional Discrete Orthogonal Polynomials</a:t>
            </a:r>
          </a:p>
        </p:txBody>
      </p:sp>
      <p:sp>
        <p:nvSpPr>
          <p:cNvPr id="22534" name="Rectangle 1041"/>
          <p:cNvSpPr>
            <a:spLocks noChangeArrowheads="1"/>
          </p:cNvSpPr>
          <p:nvPr/>
        </p:nvSpPr>
        <p:spPr bwMode="auto">
          <a:xfrm>
            <a:off x="6300788" y="4941888"/>
            <a:ext cx="1439862" cy="503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/>
          </a:p>
        </p:txBody>
      </p:sp>
      <p:sp>
        <p:nvSpPr>
          <p:cNvPr id="22535" name="Rectangle 1031"/>
          <p:cNvSpPr>
            <a:spLocks noChangeArrowheads="1"/>
          </p:cNvSpPr>
          <p:nvPr/>
        </p:nvSpPr>
        <p:spPr bwMode="auto">
          <a:xfrm>
            <a:off x="684213" y="2041525"/>
            <a:ext cx="7991475" cy="217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600" dirty="0"/>
              <a:t>2-D </a:t>
            </a:r>
            <a:r>
              <a:rPr lang="en-US" altLang="en-US" sz="2600" dirty="0"/>
              <a:t>discrete orthogonal polynomials creatable from tensor products of </a:t>
            </a:r>
            <a:r>
              <a:rPr lang="en-US" altLang="zh-TW" sz="2600" dirty="0"/>
              <a:t>1</a:t>
            </a:r>
            <a:r>
              <a:rPr lang="en-US" altLang="en-US" sz="2600" dirty="0"/>
              <a:t>D</a:t>
            </a:r>
            <a:r>
              <a:rPr lang="en-US" altLang="zh-TW" sz="2600" dirty="0"/>
              <a:t> </a:t>
            </a:r>
            <a:r>
              <a:rPr lang="en-US" altLang="en-US" sz="2600" dirty="0"/>
              <a:t>from above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679984" y="2989401"/>
                <a:ext cx="354538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dirty="0"/>
                  <a:t>Index Set</a:t>
                </a:r>
              </a:p>
              <a:p>
                <a:endParaRPr lang="en-US" altLang="zh-TW" sz="2000" dirty="0"/>
              </a:p>
              <a:p>
                <a:r>
                  <a:rPr lang="en-US" altLang="zh-TW" sz="2000" dirty="0"/>
                  <a:t>{-1,0,1}</a:t>
                </a:r>
                <a14:m>
                  <m:oMath xmlns:m="http://schemas.openxmlformats.org/officeDocument/2006/math">
                    <m:r>
                      <a:rPr lang="en-US" altLang="zh-TW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TW" sz="2000" dirty="0"/>
                  <a:t>{-1,0,1}</a:t>
                </a:r>
                <a:endParaRPr lang="zh-TW" altLang="en-US" sz="20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984" y="2989401"/>
                <a:ext cx="3545383" cy="1015663"/>
              </a:xfrm>
              <a:prstGeom prst="rect">
                <a:avLst/>
              </a:prstGeom>
              <a:blipFill>
                <a:blip r:embed="rId3"/>
                <a:stretch>
                  <a:fillRect l="-1893" t="-2395" b="-1018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679985" y="4149080"/>
                <a:ext cx="8464016" cy="20859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dirty="0"/>
                  <a:t>Discrete Orthogonal Polynomial Set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{1,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0" smtClean="0"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en-US" altLang="zh-TW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1,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2000" b="0" dirty="0">
                  <a:ea typeface="Cambria Math" panose="02040503050406030204" pitchFamily="18" charset="0"/>
                </a:endParaRPr>
              </a:p>
              <a:p>
                <a:endParaRPr lang="en-US" altLang="zh-TW" sz="2000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={1,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𝑟𝑐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,(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)(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)}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985" y="4149080"/>
                <a:ext cx="8464016" cy="2085956"/>
              </a:xfrm>
              <a:prstGeom prst="rect">
                <a:avLst/>
              </a:prstGeom>
              <a:blipFill>
                <a:blip r:embed="rId4"/>
                <a:stretch>
                  <a:fillRect l="-793" t="-146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52DEC333-9B87-418B-BC25-15EB949DA7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A980497-252B-402E-9967-A4B69DA6E0D9}"/>
              </a:ext>
            </a:extLst>
          </p:cNvPr>
          <p:cNvSpPr/>
          <p:nvPr/>
        </p:nvSpPr>
        <p:spPr>
          <a:xfrm>
            <a:off x="4628332" y="5337547"/>
            <a:ext cx="4032448" cy="8292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B63D736-6829-45C1-AA9D-984B9B4724D0}"/>
              </a:ext>
            </a:extLst>
          </p:cNvPr>
          <p:cNvSpPr/>
          <p:nvPr/>
        </p:nvSpPr>
        <p:spPr>
          <a:xfrm>
            <a:off x="3421216" y="4509120"/>
            <a:ext cx="1294800" cy="6844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箭號: 向下 3">
            <a:extLst>
              <a:ext uri="{FF2B5EF4-FFF2-40B4-BE49-F238E27FC236}">
                <a16:creationId xmlns:a16="http://schemas.microsoft.com/office/drawing/2014/main" id="{0228ADFE-FFBB-45CD-83C8-AABF20D14568}"/>
              </a:ext>
            </a:extLst>
          </p:cNvPr>
          <p:cNvSpPr/>
          <p:nvPr/>
        </p:nvSpPr>
        <p:spPr>
          <a:xfrm>
            <a:off x="5894433" y="4257402"/>
            <a:ext cx="117430" cy="25171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782203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1026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8.8.2 Two-Dimensional Discrete Orthogonal Polynomials</a:t>
            </a:r>
          </a:p>
        </p:txBody>
      </p:sp>
      <p:sp>
        <p:nvSpPr>
          <p:cNvPr id="22534" name="Rectangle 1041"/>
          <p:cNvSpPr>
            <a:spLocks noChangeArrowheads="1"/>
          </p:cNvSpPr>
          <p:nvPr/>
        </p:nvSpPr>
        <p:spPr bwMode="auto">
          <a:xfrm>
            <a:off x="6300788" y="4941888"/>
            <a:ext cx="1439862" cy="503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52DEC333-9B87-418B-BC25-15EB949DA7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DC1030B0-BB44-4257-8527-A2FCFE415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2041525"/>
            <a:ext cx="7991475" cy="90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600" dirty="0"/>
              <a:t>The polynomial function can be expressed as: </a:t>
            </a:r>
            <a:endParaRPr lang="en-US" altLang="zh-TW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D53D63F9-DF17-4E45-A46A-2A5DC7AA98F2}"/>
                  </a:ext>
                </a:extLst>
              </p:cNvPr>
              <p:cNvSpPr/>
              <p:nvPr/>
            </p:nvSpPr>
            <p:spPr>
              <a:xfrm>
                <a:off x="516406" y="3284984"/>
                <a:ext cx="8327088" cy="11332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d>
                        </m:e>
                      </m:nary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𝑤h𝑒𝑟𝑒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𝑎𝑟𝑒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𝑐𝑜𝑒𝑓𝑓𝑖𝑐𝑒𝑛𝑡𝑠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D53D63F9-DF17-4E45-A46A-2A5DC7AA98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406" y="3284984"/>
                <a:ext cx="8327088" cy="113325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077672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5491" name="Rectangle 1027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84213" y="2041525"/>
                <a:ext cx="8229600" cy="4411663"/>
              </a:xfrm>
            </p:spPr>
            <p:txBody>
              <a:bodyPr/>
              <a:lstStyle/>
              <a:p>
                <a:r>
                  <a:rPr lang="en-US" altLang="zh-TW" sz="2400" dirty="0"/>
                  <a:t>The approximate fitting problem is to determine coefficients </a:t>
                </a:r>
                <a:r>
                  <a:rPr lang="en-US" altLang="zh-TW" sz="2400" i="1" dirty="0"/>
                  <a:t>a</a:t>
                </a:r>
                <a:r>
                  <a:rPr lang="en-US" altLang="zh-TW" sz="2400" i="1" baseline="-25000" dirty="0"/>
                  <a:t>0</a:t>
                </a:r>
                <a:r>
                  <a:rPr lang="en-US" altLang="zh-TW" sz="2400" i="1" dirty="0"/>
                  <a:t>,…,</a:t>
                </a:r>
                <a:r>
                  <a:rPr lang="en-US" altLang="zh-TW" sz="2400" i="1" dirty="0" err="1"/>
                  <a:t>a</a:t>
                </a:r>
                <a:r>
                  <a:rPr lang="en-US" altLang="zh-TW" sz="2400" i="1" baseline="-25000" dirty="0" err="1"/>
                  <a:t>K</a:t>
                </a:r>
                <a:r>
                  <a:rPr lang="en-US" altLang="zh-TW" sz="2400" i="1" dirty="0"/>
                  <a:t>,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altLang="zh-TW" sz="2400" dirty="0"/>
                  <a:t>, such that</a:t>
                </a:r>
              </a:p>
              <a:p>
                <a:pPr marL="0" indent="0">
                  <a:buNone/>
                </a:pPr>
                <a:endParaRPr lang="en-US" altLang="zh-TW" sz="24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d>
                                    <m:d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d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nary>
                                    <m:naryPr>
                                      <m:chr m:val="∑"/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=0</m:t>
                                      </m:r>
                                    </m:sub>
                                    <m:sup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</m:d>
                                    </m:e>
                                  </m:nary>
                                </m:e>
                              </m:d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altLang="zh-TW" sz="2400" b="0" i="0" smtClean="0">
                              <a:latin typeface="Cambria Math" panose="02040503050406030204" pitchFamily="18" charset="0"/>
                            </a:rPr>
                            <m:t>is</m:t>
                          </m:r>
                          <m:r>
                            <a:rPr lang="en-US" altLang="zh-TW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TW" sz="2400" b="0" i="0" smtClean="0">
                              <a:latin typeface="Cambria Math" panose="02040503050406030204" pitchFamily="18" charset="0"/>
                            </a:rPr>
                            <m:t>minimized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</m:nary>
                    </m:oMath>
                  </m:oMathPara>
                </a14:m>
                <a:endParaRPr lang="en-US" altLang="zh-TW" sz="2400" dirty="0"/>
              </a:p>
              <a:p>
                <a:pPr marL="0" indent="0" algn="ctr">
                  <a:buNone/>
                </a:pPr>
                <a:endParaRPr lang="en-US" altLang="zh-TW" sz="2400" dirty="0"/>
              </a:p>
              <a:p>
                <a:pPr marL="0" indent="0" algn="ctr">
                  <a:buNone/>
                </a:pPr>
                <a:endParaRPr lang="en-US" altLang="zh-TW" sz="24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the</m:t>
                      </m:r>
                      <m: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result</m:t>
                      </m:r>
                      <m: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is</m:t>
                      </m:r>
                      <m: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1"/>
                                </m:r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d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1"/>
                                </m:r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nary>
                        </m:den>
                      </m:f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.                     </m:t>
                      </m:r>
                    </m:oMath>
                  </m:oMathPara>
                </a14:m>
                <a:endParaRPr lang="en-US" altLang="zh-TW" sz="2400" i="1" dirty="0"/>
              </a:p>
              <a:p>
                <a:endParaRPr lang="en-US" altLang="zh-TW" dirty="0"/>
              </a:p>
            </p:txBody>
          </p:sp>
        </mc:Choice>
        <mc:Fallback xmlns="">
          <p:sp>
            <p:nvSpPr>
              <p:cNvPr id="575491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84213" y="2041525"/>
                <a:ext cx="8229600" cy="4411663"/>
              </a:xfrm>
              <a:blipFill>
                <a:blip r:embed="rId3"/>
                <a:stretch>
                  <a:fillRect l="-308" t="-1146" b="-1203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5492" name="Rectangle 102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 dirty="0"/>
              <a:t>8.8.3 Equal-Weighted Least-Squares Fitting Problem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8098C6-C779-4335-A4A0-B2CC52EC49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14D82B-FCBC-48C1-83C8-5F7CD9A91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907762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5491" name="Rectangle 1027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2400" b="0" i="0" smtClean="0">
                        <a:latin typeface="Cambria Math" panose="02040503050406030204" pitchFamily="18" charset="0"/>
                      </a:rPr>
                      <m:t>Let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𝑟𝑐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 </m:t>
                    </m:r>
                  </m:oMath>
                </a14:m>
                <a:endParaRPr lang="en-US" altLang="zh-TW" sz="2400" b="0" dirty="0"/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−3.4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altLang="zh-TW" sz="2400" b="0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−3.4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                                        </m:t>
                      </m:r>
                    </m:oMath>
                  </m:oMathPara>
                </a14:m>
                <a:endParaRPr lang="en-US" altLang="zh-TW" sz="2400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2400" i="0">
                        <a:latin typeface="Cambria Math" panose="02040503050406030204" pitchFamily="18" charset="0"/>
                      </a:rPr>
                      <m:t>Let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575491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  <a:blipFill>
                <a:blip r:embed="rId3"/>
                <a:stretch>
                  <a:fillRect l="-46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5492" name="Rectangle 102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/>
              <a:t>8.8.3 Equal-Weighted Least-Squares Fitting Problem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8098C6-C779-4335-A4A0-B2CC52EC49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14D82B-FCBC-48C1-83C8-5F7CD9A91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137</a:t>
            </a:fld>
            <a:endParaRPr lang="zh-TW" altLang="en-US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2B9AD84F-9650-4A6A-AC85-A8F52D0336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077250"/>
              </p:ext>
            </p:extLst>
          </p:nvPr>
        </p:nvGraphicFramePr>
        <p:xfrm>
          <a:off x="2339752" y="3861048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031333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5491" name="Rectangle 1027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2400" b="0" i="0" smtClean="0">
                        <a:latin typeface="Cambria Math" panose="02040503050406030204" pitchFamily="18" charset="0"/>
                      </a:rPr>
                      <m:t>Let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𝑟𝑐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 </m:t>
                    </m:r>
                  </m:oMath>
                </a14:m>
                <a:endParaRPr lang="en-US" altLang="zh-TW" sz="2400" b="0" dirty="0"/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−3.4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altLang="zh-TW" sz="2400" b="0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−3.4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                                        </m:t>
                      </m:r>
                    </m:oMath>
                  </m:oMathPara>
                </a14:m>
                <a:endParaRPr lang="en-US" altLang="zh-TW" sz="2400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2400" i="0">
                        <a:latin typeface="Cambria Math" panose="02040503050406030204" pitchFamily="18" charset="0"/>
                      </a:rPr>
                      <m:t>Let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575491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  <a:blipFill>
                <a:blip r:embed="rId3"/>
                <a:stretch>
                  <a:fillRect l="-2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5492" name="Rectangle 102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/>
              <a:t>8.8.3 Equal-Weighted Least-Squares Fitting Problem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8098C6-C779-4335-A4A0-B2CC52EC49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14D82B-FCBC-48C1-83C8-5F7CD9A91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138</a:t>
            </a:fld>
            <a:endParaRPr lang="zh-TW" altLang="en-US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2B9AD84F-9650-4A6A-AC85-A8F52D033614}"/>
              </a:ext>
            </a:extLst>
          </p:cNvPr>
          <p:cNvGraphicFramePr>
            <a:graphicFrameLocks noGrp="1"/>
          </p:cNvGraphicFramePr>
          <p:nvPr/>
        </p:nvGraphicFramePr>
        <p:xfrm>
          <a:off x="2339752" y="3861048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5482A533-4B58-4BC6-8786-7D40C24E7330}"/>
              </a:ext>
            </a:extLst>
          </p:cNvPr>
          <p:cNvSpPr/>
          <p:nvPr/>
        </p:nvSpPr>
        <p:spPr>
          <a:xfrm>
            <a:off x="3419872" y="2132856"/>
            <a:ext cx="576184" cy="5229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4E16089D-B4D9-4DA0-987A-5D33813327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208241"/>
              </p:ext>
            </p:extLst>
          </p:nvPr>
        </p:nvGraphicFramePr>
        <p:xfrm>
          <a:off x="5590456" y="3861048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89F5D534-DD12-4E64-B33F-0FC7F08D729F}"/>
                  </a:ext>
                </a:extLst>
              </p:cNvPr>
              <p:cNvSpPr/>
              <p:nvPr/>
            </p:nvSpPr>
            <p:spPr>
              <a:xfrm>
                <a:off x="6489028" y="6038668"/>
                <a:ext cx="3628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89F5D534-DD12-4E64-B33F-0FC7F08D7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028" y="6038668"/>
                <a:ext cx="36285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8E3649B3-503C-4E71-980C-55642D2F7D15}"/>
              </a:ext>
            </a:extLst>
          </p:cNvPr>
          <p:cNvCxnSpPr>
            <a:cxnSpLocks/>
          </p:cNvCxnSpPr>
          <p:nvPr/>
        </p:nvCxnSpPr>
        <p:spPr>
          <a:xfrm>
            <a:off x="5220072" y="3429000"/>
            <a:ext cx="370384" cy="4320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8A35596-7EB2-4F96-9EBA-6F0864CF34C2}"/>
              </a:ext>
            </a:extLst>
          </p:cNvPr>
          <p:cNvSpPr txBox="1"/>
          <p:nvPr/>
        </p:nvSpPr>
        <p:spPr>
          <a:xfrm>
            <a:off x="5163828" y="3505500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i="1" dirty="0"/>
              <a:t>r</a:t>
            </a:r>
            <a:endParaRPr lang="zh-TW" altLang="en-US" i="1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59A11E38-2307-47CF-A146-1158581D501A}"/>
              </a:ext>
            </a:extLst>
          </p:cNvPr>
          <p:cNvSpPr txBox="1"/>
          <p:nvPr/>
        </p:nvSpPr>
        <p:spPr>
          <a:xfrm>
            <a:off x="5346618" y="332648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i="1" dirty="0"/>
              <a:t>c</a:t>
            </a:r>
            <a:endParaRPr lang="zh-TW" altLang="en-US" i="1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2E7ACED-BE27-406C-BF1A-ADD3DBCE63CE}"/>
              </a:ext>
            </a:extLst>
          </p:cNvPr>
          <p:cNvSpPr txBox="1"/>
          <p:nvPr/>
        </p:nvSpPr>
        <p:spPr>
          <a:xfrm>
            <a:off x="5123217" y="3856315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40000"/>
                  </a:schemeClr>
                </a:solidFill>
              </a:rPr>
              <a:t>-2</a:t>
            </a:r>
            <a:endParaRPr lang="zh-TW" altLang="en-US" dirty="0">
              <a:solidFill>
                <a:schemeClr val="tx1">
                  <a:alpha val="40000"/>
                </a:schemeClr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30FBE1F-0033-45A0-A3DF-47AE4748DF8E}"/>
              </a:ext>
            </a:extLst>
          </p:cNvPr>
          <p:cNvSpPr txBox="1"/>
          <p:nvPr/>
        </p:nvSpPr>
        <p:spPr>
          <a:xfrm>
            <a:off x="5123217" y="4303942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40000"/>
                  </a:schemeClr>
                </a:solidFill>
              </a:rPr>
              <a:t>-1</a:t>
            </a:r>
            <a:endParaRPr lang="zh-TW" altLang="en-US" dirty="0">
              <a:solidFill>
                <a:schemeClr val="tx1">
                  <a:alpha val="40000"/>
                </a:schemeClr>
              </a:solidFill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32005406-3DAC-4A0A-B9C8-CEB6107D6B51}"/>
              </a:ext>
            </a:extLst>
          </p:cNvPr>
          <p:cNvSpPr txBox="1"/>
          <p:nvPr/>
        </p:nvSpPr>
        <p:spPr>
          <a:xfrm>
            <a:off x="5183753" y="471585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40000"/>
                  </a:schemeClr>
                </a:solidFill>
              </a:rPr>
              <a:t>0</a:t>
            </a:r>
            <a:endParaRPr lang="zh-TW" altLang="en-US" dirty="0">
              <a:solidFill>
                <a:schemeClr val="tx1">
                  <a:alpha val="40000"/>
                </a:schemeClr>
              </a:solidFill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4FCB67C5-F03A-49E7-9D4A-88000FBECA51}"/>
              </a:ext>
            </a:extLst>
          </p:cNvPr>
          <p:cNvSpPr txBox="1"/>
          <p:nvPr/>
        </p:nvSpPr>
        <p:spPr>
          <a:xfrm>
            <a:off x="5183753" y="515783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40000"/>
                  </a:schemeClr>
                </a:solidFill>
              </a:rPr>
              <a:t>1</a:t>
            </a:r>
            <a:endParaRPr lang="zh-TW" altLang="en-US" dirty="0">
              <a:solidFill>
                <a:schemeClr val="tx1">
                  <a:alpha val="40000"/>
                </a:schemeClr>
              </a:solidFill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F043787D-201A-45FB-89AD-55221D360DF3}"/>
              </a:ext>
            </a:extLst>
          </p:cNvPr>
          <p:cNvSpPr txBox="1"/>
          <p:nvPr/>
        </p:nvSpPr>
        <p:spPr>
          <a:xfrm>
            <a:off x="5183753" y="559980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40000"/>
                  </a:schemeClr>
                </a:solidFill>
              </a:rPr>
              <a:t>2</a:t>
            </a:r>
            <a:endParaRPr lang="zh-TW" altLang="en-US" dirty="0">
              <a:solidFill>
                <a:schemeClr val="tx1">
                  <a:alpha val="40000"/>
                </a:schemeClr>
              </a:solidFill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88C76B8A-0FFC-4A30-9FB5-D22E719D967B}"/>
              </a:ext>
            </a:extLst>
          </p:cNvPr>
          <p:cNvSpPr txBox="1"/>
          <p:nvPr/>
        </p:nvSpPr>
        <p:spPr>
          <a:xfrm>
            <a:off x="5608816" y="3475866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40000"/>
                  </a:schemeClr>
                </a:solidFill>
              </a:rPr>
              <a:t>-2</a:t>
            </a:r>
            <a:endParaRPr lang="zh-TW" altLang="en-US" dirty="0">
              <a:solidFill>
                <a:schemeClr val="tx1">
                  <a:alpha val="40000"/>
                </a:schemeClr>
              </a:solidFill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2FEB8F2-7E62-489C-B77C-8FBE9AAF603E}"/>
              </a:ext>
            </a:extLst>
          </p:cNvPr>
          <p:cNvSpPr txBox="1"/>
          <p:nvPr/>
        </p:nvSpPr>
        <p:spPr>
          <a:xfrm>
            <a:off x="6046167" y="3486983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40000"/>
                  </a:schemeClr>
                </a:solidFill>
              </a:rPr>
              <a:t>-1</a:t>
            </a:r>
            <a:endParaRPr lang="zh-TW" altLang="en-US" dirty="0">
              <a:solidFill>
                <a:schemeClr val="tx1">
                  <a:alpha val="40000"/>
                </a:schemeClr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77F30EA7-AC0D-4F75-92C6-E44651E23D30}"/>
              </a:ext>
            </a:extLst>
          </p:cNvPr>
          <p:cNvSpPr txBox="1"/>
          <p:nvPr/>
        </p:nvSpPr>
        <p:spPr>
          <a:xfrm>
            <a:off x="6512010" y="348935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40000"/>
                  </a:schemeClr>
                </a:solidFill>
              </a:rPr>
              <a:t>0</a:t>
            </a:r>
            <a:endParaRPr lang="zh-TW" altLang="en-US" dirty="0">
              <a:solidFill>
                <a:schemeClr val="tx1">
                  <a:alpha val="40000"/>
                </a:schemeClr>
              </a:solidFill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9644E515-9BFC-441C-8FBA-6D8A54057AAB}"/>
              </a:ext>
            </a:extLst>
          </p:cNvPr>
          <p:cNvSpPr txBox="1"/>
          <p:nvPr/>
        </p:nvSpPr>
        <p:spPr>
          <a:xfrm>
            <a:off x="6959627" y="348698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40000"/>
                  </a:schemeClr>
                </a:solidFill>
              </a:rPr>
              <a:t>1</a:t>
            </a:r>
            <a:endParaRPr lang="zh-TW" altLang="en-US" dirty="0">
              <a:solidFill>
                <a:schemeClr val="tx1">
                  <a:alpha val="40000"/>
                </a:schemeClr>
              </a:solidFill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AB586184-7AA7-474C-ABFB-9FAAD6C51A52}"/>
              </a:ext>
            </a:extLst>
          </p:cNvPr>
          <p:cNvSpPr txBox="1"/>
          <p:nvPr/>
        </p:nvSpPr>
        <p:spPr>
          <a:xfrm>
            <a:off x="7407244" y="349331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40000"/>
                  </a:schemeClr>
                </a:solidFill>
              </a:rPr>
              <a:t>2</a:t>
            </a:r>
            <a:endParaRPr lang="zh-TW" altLang="en-US" dirty="0">
              <a:solidFill>
                <a:schemeClr val="tx1">
                  <a:alpha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808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8.2 Relative Maxima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lvl="1" indent="0" eaLnBrk="1" hangingPunct="1">
              <a:buNone/>
            </a:pPr>
            <a:endParaRPr lang="en-US" dirty="0">
              <a:ea typeface="+mn-lt"/>
              <a:cs typeface="+mn-lt"/>
            </a:endParaRPr>
          </a:p>
          <a:p>
            <a:endParaRPr lang="en-US" altLang="zh-TW" dirty="0">
              <a:cs typeface="Arial"/>
            </a:endParaRPr>
          </a:p>
          <a:p>
            <a:pPr marL="0" indent="0" eaLnBrk="1" hangingPunct="1">
              <a:buNone/>
            </a:pPr>
            <a:endParaRPr lang="en-US" altLang="zh-TW" dirty="0">
              <a:cs typeface="Arial"/>
            </a:endParaRPr>
          </a:p>
          <a:p>
            <a:pPr eaLnBrk="1" hangingPunct="1"/>
            <a:endParaRPr lang="en-US" altLang="zh-TW" dirty="0"/>
          </a:p>
        </p:txBody>
      </p:sp>
      <p:pic>
        <p:nvPicPr>
          <p:cNvPr id="2" name="圖片 2" descr="一張含有 文字, 地圖 的圖片&#10;&#10;描述是以非常高的可信度產生">
            <a:extLst>
              <a:ext uri="{FF2B5EF4-FFF2-40B4-BE49-F238E27FC236}">
                <a16:creationId xmlns:a16="http://schemas.microsoft.com/office/drawing/2014/main" id="{18E85476-AEB7-4A97-AD04-21836A822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88" y="2416837"/>
            <a:ext cx="7743824" cy="3881701"/>
          </a:xfrm>
          <a:prstGeom prst="rect">
            <a:avLst/>
          </a:prstGeom>
        </p:spPr>
      </p:pic>
      <p:pic>
        <p:nvPicPr>
          <p:cNvPr id="5" name="圖片 5">
            <a:extLst>
              <a:ext uri="{FF2B5EF4-FFF2-40B4-BE49-F238E27FC236}">
                <a16:creationId xmlns:a16="http://schemas.microsoft.com/office/drawing/2014/main" id="{4ABA3323-70CC-469A-B9A0-AA469607C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438" y="1957388"/>
            <a:ext cx="1657350" cy="300038"/>
          </a:xfrm>
          <a:prstGeom prst="rect">
            <a:avLst/>
          </a:prstGeom>
        </p:spPr>
      </p:pic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FE6C104C-ACB9-4CF6-B784-33C651408D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BECD5E0-425E-4C19-8B49-756B385B4E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633300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5491" name="Rectangle 1027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1"/>
                              </m:r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)∈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1"/>
                              </m:r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)∈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altLang="zh-TW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</m:e>
                        </m:nary>
                      </m:den>
                    </m:f>
                  </m:oMath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575491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5492" name="Rectangle 102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/>
              <a:t>8.8.3 Equal-Weighted Least-Squares Fitting Problem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8098C6-C779-4335-A4A0-B2CC52EC49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14D82B-FCBC-48C1-83C8-5F7CD9A91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139</a:t>
            </a:fld>
            <a:endParaRPr lang="zh-TW" altLang="en-US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2B9AD84F-9650-4A6A-AC85-A8F52D0336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374607"/>
              </p:ext>
            </p:extLst>
          </p:nvPr>
        </p:nvGraphicFramePr>
        <p:xfrm>
          <a:off x="1184159" y="3771360"/>
          <a:ext cx="360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1*(-2)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1*(-2)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1*(-2)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1*(-2)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5*(-2)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1*(-1)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1*(-1)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1*(-1)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5*(-1)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6*(-1)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5*0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5*1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5*2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5796FEED-87C5-4FDF-9D99-18B51203D23A}"/>
              </a:ext>
            </a:extLst>
          </p:cNvPr>
          <p:cNvSpPr/>
          <p:nvPr/>
        </p:nvSpPr>
        <p:spPr>
          <a:xfrm>
            <a:off x="1619672" y="2397443"/>
            <a:ext cx="2664296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42D9DE6E-076B-4665-AA4A-7896CAED7059}"/>
              </a:ext>
            </a:extLst>
          </p:cNvPr>
          <p:cNvSpPr/>
          <p:nvPr/>
        </p:nvSpPr>
        <p:spPr>
          <a:xfrm>
            <a:off x="483204" y="4707344"/>
            <a:ext cx="555136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6743A42A-E47F-4F2A-AF29-D78D645AECB2}"/>
              </a:ext>
            </a:extLst>
          </p:cNvPr>
          <p:cNvCxnSpPr>
            <a:cxnSpLocks/>
          </p:cNvCxnSpPr>
          <p:nvPr/>
        </p:nvCxnSpPr>
        <p:spPr>
          <a:xfrm>
            <a:off x="4941522" y="3895752"/>
            <a:ext cx="1070341" cy="7709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F5B40A5C-D236-458A-A82F-DB673B87EF16}"/>
              </a:ext>
            </a:extLst>
          </p:cNvPr>
          <p:cNvCxnSpPr>
            <a:cxnSpLocks/>
          </p:cNvCxnSpPr>
          <p:nvPr/>
        </p:nvCxnSpPr>
        <p:spPr>
          <a:xfrm flipV="1">
            <a:off x="4941094" y="4964018"/>
            <a:ext cx="1098218" cy="8363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7E119B4-305B-4B71-8B09-9CDDB9672863}"/>
              </a:ext>
            </a:extLst>
          </p:cNvPr>
          <p:cNvSpPr txBox="1"/>
          <p:nvPr/>
        </p:nvSpPr>
        <p:spPr>
          <a:xfrm>
            <a:off x="4925835" y="4594686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sum up</a:t>
            </a:r>
            <a:endParaRPr lang="zh-TW" altLang="en-US" dirty="0"/>
          </a:p>
        </p:txBody>
      </p:sp>
      <p:sp>
        <p:nvSpPr>
          <p:cNvPr id="20" name="箭號: 向右 19">
            <a:extLst>
              <a:ext uri="{FF2B5EF4-FFF2-40B4-BE49-F238E27FC236}">
                <a16:creationId xmlns:a16="http://schemas.microsoft.com/office/drawing/2014/main" id="{421D76B2-C1E1-45B3-B98E-BE18CC9B6CA8}"/>
              </a:ext>
            </a:extLst>
          </p:cNvPr>
          <p:cNvSpPr/>
          <p:nvPr/>
        </p:nvSpPr>
        <p:spPr>
          <a:xfrm>
            <a:off x="6039312" y="4707344"/>
            <a:ext cx="555136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EB65E0B-8EDA-4B61-92B1-CAB1111B9A52}"/>
                  </a:ext>
                </a:extLst>
              </p:cNvPr>
              <p:cNvSpPr/>
              <p:nvPr/>
            </p:nvSpPr>
            <p:spPr>
              <a:xfrm>
                <a:off x="6795695" y="4548519"/>
                <a:ext cx="67678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40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EB65E0B-8EDA-4B61-92B1-CAB1111B9A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5695" y="4548519"/>
                <a:ext cx="676787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641112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5491" name="Rectangle 1027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1"/>
                              </m:r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)∈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1"/>
                              </m:r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)∈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altLang="zh-TW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</m:e>
                        </m:nary>
                      </m:den>
                    </m:f>
                  </m:oMath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575491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5492" name="Rectangle 102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/>
              <a:t>8.8.3 Equal-Weighted Least-Squares Fitting Problem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8098C6-C779-4335-A4A0-B2CC52EC49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14D82B-FCBC-48C1-83C8-5F7CD9A91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140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796FEED-87C5-4FDF-9D99-18B51203D23A}"/>
              </a:ext>
            </a:extLst>
          </p:cNvPr>
          <p:cNvSpPr/>
          <p:nvPr/>
        </p:nvSpPr>
        <p:spPr>
          <a:xfrm>
            <a:off x="1652011" y="2749336"/>
            <a:ext cx="2664296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42D9DE6E-076B-4665-AA4A-7896CAED7059}"/>
              </a:ext>
            </a:extLst>
          </p:cNvPr>
          <p:cNvSpPr/>
          <p:nvPr/>
        </p:nvSpPr>
        <p:spPr>
          <a:xfrm>
            <a:off x="483204" y="4707344"/>
            <a:ext cx="555136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6743A42A-E47F-4F2A-AF29-D78D645AECB2}"/>
              </a:ext>
            </a:extLst>
          </p:cNvPr>
          <p:cNvCxnSpPr>
            <a:cxnSpLocks/>
          </p:cNvCxnSpPr>
          <p:nvPr/>
        </p:nvCxnSpPr>
        <p:spPr>
          <a:xfrm>
            <a:off x="6649551" y="3967760"/>
            <a:ext cx="1070341" cy="7709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F5B40A5C-D236-458A-A82F-DB673B87EF16}"/>
              </a:ext>
            </a:extLst>
          </p:cNvPr>
          <p:cNvCxnSpPr>
            <a:cxnSpLocks/>
          </p:cNvCxnSpPr>
          <p:nvPr/>
        </p:nvCxnSpPr>
        <p:spPr>
          <a:xfrm flipV="1">
            <a:off x="6649123" y="5036026"/>
            <a:ext cx="1098218" cy="8363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7E119B4-305B-4B71-8B09-9CDDB9672863}"/>
              </a:ext>
            </a:extLst>
          </p:cNvPr>
          <p:cNvSpPr txBox="1"/>
          <p:nvPr/>
        </p:nvSpPr>
        <p:spPr>
          <a:xfrm>
            <a:off x="6633864" y="466669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sum up</a:t>
            </a:r>
            <a:endParaRPr lang="zh-TW" altLang="en-US" dirty="0"/>
          </a:p>
        </p:txBody>
      </p:sp>
      <p:sp>
        <p:nvSpPr>
          <p:cNvPr id="20" name="箭號: 向右 19">
            <a:extLst>
              <a:ext uri="{FF2B5EF4-FFF2-40B4-BE49-F238E27FC236}">
                <a16:creationId xmlns:a16="http://schemas.microsoft.com/office/drawing/2014/main" id="{421D76B2-C1E1-45B3-B98E-BE18CC9B6CA8}"/>
              </a:ext>
            </a:extLst>
          </p:cNvPr>
          <p:cNvSpPr/>
          <p:nvPr/>
        </p:nvSpPr>
        <p:spPr>
          <a:xfrm>
            <a:off x="7747341" y="4779352"/>
            <a:ext cx="555136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EB65E0B-8EDA-4B61-92B1-CAB1111B9A52}"/>
                  </a:ext>
                </a:extLst>
              </p:cNvPr>
              <p:cNvSpPr/>
              <p:nvPr/>
            </p:nvSpPr>
            <p:spPr>
              <a:xfrm>
                <a:off x="8391733" y="4597792"/>
                <a:ext cx="67678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EB65E0B-8EDA-4B61-92B1-CAB1111B9A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1733" y="4597792"/>
                <a:ext cx="676788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E7C46FF3-161E-4DC7-BFC4-C3C818CBD5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1810662"/>
              </p:ext>
            </p:extLst>
          </p:nvPr>
        </p:nvGraphicFramePr>
        <p:xfrm>
          <a:off x="1111926" y="3748625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7F708914-2258-4506-A661-D1526F6C1AEF}"/>
                  </a:ext>
                </a:extLst>
              </p:cNvPr>
              <p:cNvSpPr/>
              <p:nvPr/>
            </p:nvSpPr>
            <p:spPr>
              <a:xfrm>
                <a:off x="2010498" y="5909219"/>
                <a:ext cx="3628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7F708914-2258-4506-A661-D1526F6C1A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0498" y="5909219"/>
                <a:ext cx="36285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AEF79384-0DF5-4093-8082-533536388C88}"/>
              </a:ext>
            </a:extLst>
          </p:cNvPr>
          <p:cNvSpPr/>
          <p:nvPr/>
        </p:nvSpPr>
        <p:spPr>
          <a:xfrm>
            <a:off x="3512808" y="4718435"/>
            <a:ext cx="555136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F8EF24DE-D732-4123-BBD8-D9E8BE25AA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7242633"/>
              </p:ext>
            </p:extLst>
          </p:nvPr>
        </p:nvGraphicFramePr>
        <p:xfrm>
          <a:off x="4308940" y="3753313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  <p:sp>
        <p:nvSpPr>
          <p:cNvPr id="8" name="矩形 7">
            <a:extLst>
              <a:ext uri="{FF2B5EF4-FFF2-40B4-BE49-F238E27FC236}">
                <a16:creationId xmlns:a16="http://schemas.microsoft.com/office/drawing/2014/main" id="{D8D28127-E83A-4CC2-B325-9D9DE9EA7AFF}"/>
              </a:ext>
            </a:extLst>
          </p:cNvPr>
          <p:cNvSpPr/>
          <p:nvPr/>
        </p:nvSpPr>
        <p:spPr>
          <a:xfrm>
            <a:off x="3345439" y="4346050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square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8069335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5491" name="Rectangle 1027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𝐿𝑒𝑡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𝑟𝑐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 </m:t>
                    </m:r>
                  </m:oMath>
                </a14:m>
                <a:endParaRPr lang="en-US" altLang="zh-TW" sz="2400" b="0" dirty="0"/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−3.4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altLang="zh-TW" sz="2400" b="0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−3.4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                                        </m:t>
                      </m:r>
                    </m:oMath>
                  </m:oMathPara>
                </a14:m>
                <a:endParaRPr lang="en-US" altLang="zh-TW" sz="2400" dirty="0"/>
              </a:p>
              <a:p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𝐿𝑒𝑡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575491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  <a:blipFill>
                <a:blip r:embed="rId3"/>
                <a:stretch>
                  <a:fillRect l="-2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5492" name="Rectangle 102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/>
              <a:t>8.8.3 Equal-Weighted Least-Squares Fitting Problem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8098C6-C779-4335-A4A0-B2CC52EC49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14D82B-FCBC-48C1-83C8-5F7CD9A91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141</a:t>
            </a:fld>
            <a:endParaRPr lang="zh-TW" altLang="en-US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2B9AD84F-9650-4A6A-AC85-A8F52D033614}"/>
              </a:ext>
            </a:extLst>
          </p:cNvPr>
          <p:cNvGraphicFramePr>
            <a:graphicFrameLocks noGrp="1"/>
          </p:cNvGraphicFramePr>
          <p:nvPr/>
        </p:nvGraphicFramePr>
        <p:xfrm>
          <a:off x="2339752" y="3861048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5482A533-4B58-4BC6-8786-7D40C24E7330}"/>
              </a:ext>
            </a:extLst>
          </p:cNvPr>
          <p:cNvSpPr/>
          <p:nvPr/>
        </p:nvSpPr>
        <p:spPr>
          <a:xfrm>
            <a:off x="3419872" y="2132856"/>
            <a:ext cx="576184" cy="5229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CB607C1F-BBF9-4D1B-B4CE-13CCEAFB7E35}"/>
                  </a:ext>
                </a:extLst>
              </p:cNvPr>
              <p:cNvSpPr/>
              <p:nvPr/>
            </p:nvSpPr>
            <p:spPr>
              <a:xfrm>
                <a:off x="4943555" y="3682266"/>
                <a:ext cx="3594317" cy="23387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1"/>
                                </m:r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)∈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1"/>
                                </m:r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)∈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en-US" altLang="zh-TW" sz="2000" dirty="0"/>
              </a:p>
              <a:p>
                <a:endParaRPr lang="en-US" altLang="zh-TW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50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</m:t>
                      </m:r>
                    </m:oMath>
                  </m:oMathPara>
                </a14:m>
                <a:endParaRPr lang="en-US" altLang="zh-TW" sz="2000" b="0" dirty="0"/>
              </a:p>
              <a:p>
                <a:endParaRPr lang="en-US" altLang="zh-TW" sz="20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=0.8                                   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CB607C1F-BBF9-4D1B-B4CE-13CCEAFB7E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3555" y="3682266"/>
                <a:ext cx="3594317" cy="23387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975919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5491" name="Rectangle 1027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𝐿𝑒𝑡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𝑟𝑐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 </m:t>
                    </m:r>
                  </m:oMath>
                </a14:m>
                <a:endParaRPr lang="en-US" altLang="zh-TW" sz="2400" b="0" dirty="0"/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−3.4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altLang="zh-TW" sz="2400" b="0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−3.4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                                        </m:t>
                      </m:r>
                    </m:oMath>
                  </m:oMathPara>
                </a14:m>
                <a:endParaRPr lang="en-US" altLang="zh-TW" sz="2400" dirty="0"/>
              </a:p>
              <a:p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𝐿𝑒𝑡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575491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  <a:blipFill>
                <a:blip r:embed="rId3"/>
                <a:stretch>
                  <a:fillRect l="-2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5492" name="Rectangle 102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/>
              <a:t>8.8.3 Equal-Weighted Least-Squares Fitting Problem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8098C6-C779-4335-A4A0-B2CC52EC49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14D82B-FCBC-48C1-83C8-5F7CD9A91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142</a:t>
            </a:fld>
            <a:endParaRPr lang="zh-TW" altLang="en-US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2B9AD84F-9650-4A6A-AC85-A8F52D033614}"/>
              </a:ext>
            </a:extLst>
          </p:cNvPr>
          <p:cNvGraphicFramePr>
            <a:graphicFrameLocks noGrp="1"/>
          </p:cNvGraphicFramePr>
          <p:nvPr/>
        </p:nvGraphicFramePr>
        <p:xfrm>
          <a:off x="2339752" y="3861048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5482A533-4B58-4BC6-8786-7D40C24E7330}"/>
              </a:ext>
            </a:extLst>
          </p:cNvPr>
          <p:cNvSpPr/>
          <p:nvPr/>
        </p:nvSpPr>
        <p:spPr>
          <a:xfrm>
            <a:off x="6759428" y="2153040"/>
            <a:ext cx="836908" cy="5229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4E16089D-B4D9-4DA0-987A-5D33813327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2683730"/>
              </p:ext>
            </p:extLst>
          </p:nvPr>
        </p:nvGraphicFramePr>
        <p:xfrm>
          <a:off x="5590456" y="3861048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89F5D534-DD12-4E64-B33F-0FC7F08D729F}"/>
                  </a:ext>
                </a:extLst>
              </p:cNvPr>
              <p:cNvSpPr/>
              <p:nvPr/>
            </p:nvSpPr>
            <p:spPr>
              <a:xfrm>
                <a:off x="6523979" y="6048616"/>
                <a:ext cx="4708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89F5D534-DD12-4E64-B33F-0FC7F08D7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979" y="6048616"/>
                <a:ext cx="47089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178020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5491" name="Rectangle 1027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1"/>
                              </m:r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)∈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1"/>
                              </m:r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)∈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altLang="zh-TW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  <m:sup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</m:e>
                        </m:nary>
                      </m:den>
                    </m:f>
                  </m:oMath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575491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5492" name="Rectangle 102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/>
              <a:t>8.8.3 Equal-Weighted Least-Squares Fitting Problem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8098C6-C779-4335-A4A0-B2CC52EC49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14D82B-FCBC-48C1-83C8-5F7CD9A91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143</a:t>
            </a:fld>
            <a:endParaRPr lang="zh-TW" altLang="en-US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2B9AD84F-9650-4A6A-AC85-A8F52D0336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514634"/>
              </p:ext>
            </p:extLst>
          </p:nvPr>
        </p:nvGraphicFramePr>
        <p:xfrm>
          <a:off x="1184159" y="3771360"/>
          <a:ext cx="360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1*(-2)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5*(-4)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5*(-1)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6*(-2)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5*0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1*(-2)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5*(-1)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1*(-4)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5*(-2)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5796FEED-87C5-4FDF-9D99-18B51203D23A}"/>
              </a:ext>
            </a:extLst>
          </p:cNvPr>
          <p:cNvSpPr/>
          <p:nvPr/>
        </p:nvSpPr>
        <p:spPr>
          <a:xfrm>
            <a:off x="1619672" y="2397443"/>
            <a:ext cx="2664296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42D9DE6E-076B-4665-AA4A-7896CAED7059}"/>
              </a:ext>
            </a:extLst>
          </p:cNvPr>
          <p:cNvSpPr/>
          <p:nvPr/>
        </p:nvSpPr>
        <p:spPr>
          <a:xfrm>
            <a:off x="483204" y="4707344"/>
            <a:ext cx="555136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6743A42A-E47F-4F2A-AF29-D78D645AECB2}"/>
              </a:ext>
            </a:extLst>
          </p:cNvPr>
          <p:cNvCxnSpPr>
            <a:cxnSpLocks/>
          </p:cNvCxnSpPr>
          <p:nvPr/>
        </p:nvCxnSpPr>
        <p:spPr>
          <a:xfrm>
            <a:off x="4941522" y="3895752"/>
            <a:ext cx="1070341" cy="7709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F5B40A5C-D236-458A-A82F-DB673B87EF16}"/>
              </a:ext>
            </a:extLst>
          </p:cNvPr>
          <p:cNvCxnSpPr>
            <a:cxnSpLocks/>
          </p:cNvCxnSpPr>
          <p:nvPr/>
        </p:nvCxnSpPr>
        <p:spPr>
          <a:xfrm flipV="1">
            <a:off x="4941094" y="4964018"/>
            <a:ext cx="1098218" cy="8363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7E119B4-305B-4B71-8B09-9CDDB9672863}"/>
              </a:ext>
            </a:extLst>
          </p:cNvPr>
          <p:cNvSpPr txBox="1"/>
          <p:nvPr/>
        </p:nvSpPr>
        <p:spPr>
          <a:xfrm>
            <a:off x="4925835" y="4594686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sum up</a:t>
            </a:r>
            <a:endParaRPr lang="zh-TW" altLang="en-US" dirty="0"/>
          </a:p>
        </p:txBody>
      </p:sp>
      <p:sp>
        <p:nvSpPr>
          <p:cNvPr id="20" name="箭號: 向右 19">
            <a:extLst>
              <a:ext uri="{FF2B5EF4-FFF2-40B4-BE49-F238E27FC236}">
                <a16:creationId xmlns:a16="http://schemas.microsoft.com/office/drawing/2014/main" id="{421D76B2-C1E1-45B3-B98E-BE18CC9B6CA8}"/>
              </a:ext>
            </a:extLst>
          </p:cNvPr>
          <p:cNvSpPr/>
          <p:nvPr/>
        </p:nvSpPr>
        <p:spPr>
          <a:xfrm>
            <a:off x="6039312" y="4707344"/>
            <a:ext cx="555136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EB65E0B-8EDA-4B61-92B1-CAB1111B9A52}"/>
                  </a:ext>
                </a:extLst>
              </p:cNvPr>
              <p:cNvSpPr/>
              <p:nvPr/>
            </p:nvSpPr>
            <p:spPr>
              <a:xfrm>
                <a:off x="6795695" y="4548519"/>
                <a:ext cx="43954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EB65E0B-8EDA-4B61-92B1-CAB1111B9A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5695" y="4548519"/>
                <a:ext cx="439544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257602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5491" name="Rectangle 1027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1"/>
                              </m:r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)∈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1"/>
                              </m:r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)∈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altLang="zh-TW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  <m:sup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</m:e>
                        </m:nary>
                      </m:den>
                    </m:f>
                  </m:oMath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575491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5492" name="Rectangle 102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/>
              <a:t>8.8.3 Equal-Weighted Least-Squares Fitting Problem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8098C6-C779-4335-A4A0-B2CC52EC49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14D82B-FCBC-48C1-83C8-5F7CD9A91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144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796FEED-87C5-4FDF-9D99-18B51203D23A}"/>
              </a:ext>
            </a:extLst>
          </p:cNvPr>
          <p:cNvSpPr/>
          <p:nvPr/>
        </p:nvSpPr>
        <p:spPr>
          <a:xfrm>
            <a:off x="1652011" y="2749336"/>
            <a:ext cx="2664296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42D9DE6E-076B-4665-AA4A-7896CAED7059}"/>
              </a:ext>
            </a:extLst>
          </p:cNvPr>
          <p:cNvSpPr/>
          <p:nvPr/>
        </p:nvSpPr>
        <p:spPr>
          <a:xfrm>
            <a:off x="483204" y="4707344"/>
            <a:ext cx="555136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6743A42A-E47F-4F2A-AF29-D78D645AECB2}"/>
              </a:ext>
            </a:extLst>
          </p:cNvPr>
          <p:cNvCxnSpPr>
            <a:cxnSpLocks/>
          </p:cNvCxnSpPr>
          <p:nvPr/>
        </p:nvCxnSpPr>
        <p:spPr>
          <a:xfrm>
            <a:off x="6649551" y="3967760"/>
            <a:ext cx="1070341" cy="7709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F5B40A5C-D236-458A-A82F-DB673B87EF16}"/>
              </a:ext>
            </a:extLst>
          </p:cNvPr>
          <p:cNvCxnSpPr>
            <a:cxnSpLocks/>
          </p:cNvCxnSpPr>
          <p:nvPr/>
        </p:nvCxnSpPr>
        <p:spPr>
          <a:xfrm flipV="1">
            <a:off x="6649123" y="5036026"/>
            <a:ext cx="1098218" cy="8363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7E119B4-305B-4B71-8B09-9CDDB9672863}"/>
              </a:ext>
            </a:extLst>
          </p:cNvPr>
          <p:cNvSpPr txBox="1"/>
          <p:nvPr/>
        </p:nvSpPr>
        <p:spPr>
          <a:xfrm>
            <a:off x="6633864" y="466669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sum up</a:t>
            </a:r>
            <a:endParaRPr lang="zh-TW" altLang="en-US" dirty="0"/>
          </a:p>
        </p:txBody>
      </p:sp>
      <p:sp>
        <p:nvSpPr>
          <p:cNvPr id="20" name="箭號: 向右 19">
            <a:extLst>
              <a:ext uri="{FF2B5EF4-FFF2-40B4-BE49-F238E27FC236}">
                <a16:creationId xmlns:a16="http://schemas.microsoft.com/office/drawing/2014/main" id="{421D76B2-C1E1-45B3-B98E-BE18CC9B6CA8}"/>
              </a:ext>
            </a:extLst>
          </p:cNvPr>
          <p:cNvSpPr/>
          <p:nvPr/>
        </p:nvSpPr>
        <p:spPr>
          <a:xfrm>
            <a:off x="7747341" y="4779352"/>
            <a:ext cx="555136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EB65E0B-8EDA-4B61-92B1-CAB1111B9A52}"/>
                  </a:ext>
                </a:extLst>
              </p:cNvPr>
              <p:cNvSpPr/>
              <p:nvPr/>
            </p:nvSpPr>
            <p:spPr>
              <a:xfrm>
                <a:off x="8327078" y="4597792"/>
                <a:ext cx="84670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00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EB65E0B-8EDA-4B61-92B1-CAB1111B9A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7078" y="4597792"/>
                <a:ext cx="846707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E7C46FF3-161E-4DC7-BFC4-C3C818CBD5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370356"/>
              </p:ext>
            </p:extLst>
          </p:nvPr>
        </p:nvGraphicFramePr>
        <p:xfrm>
          <a:off x="1111926" y="3748625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7F708914-2258-4506-A661-D1526F6C1AEF}"/>
                  </a:ext>
                </a:extLst>
              </p:cNvPr>
              <p:cNvSpPr/>
              <p:nvPr/>
            </p:nvSpPr>
            <p:spPr>
              <a:xfrm>
                <a:off x="2010498" y="5909219"/>
                <a:ext cx="3628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7F708914-2258-4506-A661-D1526F6C1A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0498" y="5909219"/>
                <a:ext cx="36285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AEF79384-0DF5-4093-8082-533536388C88}"/>
              </a:ext>
            </a:extLst>
          </p:cNvPr>
          <p:cNvSpPr/>
          <p:nvPr/>
        </p:nvSpPr>
        <p:spPr>
          <a:xfrm>
            <a:off x="3368792" y="4718435"/>
            <a:ext cx="555136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F8EF24DE-D732-4123-BBD8-D9E8BE25AA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452415"/>
              </p:ext>
            </p:extLst>
          </p:nvPr>
        </p:nvGraphicFramePr>
        <p:xfrm>
          <a:off x="4067944" y="3753313"/>
          <a:ext cx="252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4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  <p:sp>
        <p:nvSpPr>
          <p:cNvPr id="8" name="矩形 7">
            <a:extLst>
              <a:ext uri="{FF2B5EF4-FFF2-40B4-BE49-F238E27FC236}">
                <a16:creationId xmlns:a16="http://schemas.microsoft.com/office/drawing/2014/main" id="{D8D28127-E83A-4CC2-B325-9D9DE9EA7AFF}"/>
              </a:ext>
            </a:extLst>
          </p:cNvPr>
          <p:cNvSpPr/>
          <p:nvPr/>
        </p:nvSpPr>
        <p:spPr>
          <a:xfrm>
            <a:off x="3226242" y="4355812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square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813517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5491" name="Rectangle 1027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𝐿𝑒𝑡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𝑟𝑐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 </m:t>
                    </m:r>
                  </m:oMath>
                </a14:m>
                <a:endParaRPr lang="en-US" altLang="zh-TW" sz="2400" b="0" dirty="0"/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−3.4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altLang="zh-TW" sz="2400" b="0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−3.4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                                        </m:t>
                      </m:r>
                    </m:oMath>
                  </m:oMathPara>
                </a14:m>
                <a:endParaRPr lang="en-US" altLang="zh-TW" sz="2400" dirty="0"/>
              </a:p>
              <a:p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𝐿𝑒𝑡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575491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  <a:blipFill>
                <a:blip r:embed="rId3"/>
                <a:stretch>
                  <a:fillRect l="-2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5492" name="Rectangle 102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/>
              <a:t>8.8.3 Equal-Weighted Least-Squares Fitting Problem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8098C6-C779-4335-A4A0-B2CC52EC49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14D82B-FCBC-48C1-83C8-5F7CD9A91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145</a:t>
            </a:fld>
            <a:endParaRPr lang="zh-TW" altLang="en-US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2B9AD84F-9650-4A6A-AC85-A8F52D033614}"/>
              </a:ext>
            </a:extLst>
          </p:cNvPr>
          <p:cNvGraphicFramePr>
            <a:graphicFrameLocks noGrp="1"/>
          </p:cNvGraphicFramePr>
          <p:nvPr/>
        </p:nvGraphicFramePr>
        <p:xfrm>
          <a:off x="2339752" y="3861048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5482A533-4B58-4BC6-8786-7D40C24E7330}"/>
              </a:ext>
            </a:extLst>
          </p:cNvPr>
          <p:cNvSpPr/>
          <p:nvPr/>
        </p:nvSpPr>
        <p:spPr>
          <a:xfrm>
            <a:off x="6759428" y="2153040"/>
            <a:ext cx="836908" cy="5229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044ADE78-E84B-42C9-9C06-12EC864E68F8}"/>
                  </a:ext>
                </a:extLst>
              </p:cNvPr>
              <p:cNvSpPr/>
              <p:nvPr/>
            </p:nvSpPr>
            <p:spPr>
              <a:xfrm>
                <a:off x="4943555" y="3682266"/>
                <a:ext cx="3635675" cy="23653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1"/>
                                </m:r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)∈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1"/>
                                </m:r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)∈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  <m:sup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en-US" altLang="zh-TW" sz="2000" dirty="0"/>
              </a:p>
              <a:p>
                <a:endParaRPr lang="en-US" altLang="zh-TW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</m:t>
                      </m:r>
                    </m:oMath>
                  </m:oMathPara>
                </a14:m>
                <a:endParaRPr lang="en-US" altLang="zh-TW" sz="2000" b="0" dirty="0"/>
              </a:p>
              <a:p>
                <a:endParaRPr lang="en-US" altLang="zh-TW" sz="20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=0.03                                   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044ADE78-E84B-42C9-9C06-12EC864E68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3555" y="3682266"/>
                <a:ext cx="3635675" cy="23653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721969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8.8.4 Directional Derivative Edge Finder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52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84213" y="2041525"/>
                <a:ext cx="7991475" cy="4483100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800" dirty="0"/>
                  <a:t>Review:</a:t>
                </a:r>
              </a:p>
              <a:p>
                <a:pPr lvl="1" eaLnBrk="1" hangingPunct="1"/>
                <a:r>
                  <a:rPr lang="en-US" altLang="zh-TW" sz="2400" dirty="0"/>
                  <a:t>z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TW" sz="2400" dirty="0"/>
                      <m:t>ero</m:t>
                    </m:r>
                    <m:r>
                      <m:rPr>
                        <m:nor/>
                      </m:rPr>
                      <a:rPr lang="en-US" altLang="zh-TW" sz="2400" dirty="0"/>
                      <m:t>−</m:t>
                    </m:r>
                    <m:r>
                      <m:rPr>
                        <m:nor/>
                      </m:rPr>
                      <a:rPr lang="en-US" altLang="zh-TW" sz="2400" dirty="0"/>
                      <m:t>crossing</m:t>
                    </m:r>
                    <m:r>
                      <m:rPr>
                        <m:nor/>
                      </m:rPr>
                      <a:rPr lang="en-US" altLang="zh-TW" sz="2400" dirty="0"/>
                      <m:t> </m:t>
                    </m:r>
                    <m:r>
                      <m:rPr>
                        <m:nor/>
                      </m:rPr>
                      <a:rPr lang="en-US" altLang="zh-TW" sz="2400" dirty="0"/>
                      <m:t>edge</m:t>
                    </m:r>
                    <m:r>
                      <m:rPr>
                        <m:nor/>
                      </m:rPr>
                      <a:rPr lang="en-US" altLang="zh-TW" sz="2400" dirty="0"/>
                      <m:t> </m:t>
                    </m:r>
                    <m:r>
                      <m:rPr>
                        <m:nor/>
                      </m:rPr>
                      <a:rPr lang="en-US" altLang="zh-TW" sz="2400" dirty="0"/>
                      <m:t>detector</m:t>
                    </m:r>
                    <m:r>
                      <m:rPr>
                        <m:nor/>
                      </m:rPr>
                      <a:rPr lang="en-US" altLang="zh-TW" sz="2400" dirty="0"/>
                      <m:t>: </m:t>
                    </m:r>
                    <m:r>
                      <m:rPr>
                        <m:nor/>
                      </m:rPr>
                      <a:rPr lang="en-US" altLang="zh-TW" sz="2400" dirty="0"/>
                      <m:t>looks</m:t>
                    </m:r>
                    <m:r>
                      <m:rPr>
                        <m:nor/>
                      </m:rPr>
                      <a:rPr lang="en-US" altLang="zh-TW" sz="2400" dirty="0"/>
                      <m:t> </m:t>
                    </m:r>
                    <m:r>
                      <m:rPr>
                        <m:nor/>
                      </m:rPr>
                      <a:rPr lang="en-US" altLang="zh-TW" sz="2400" dirty="0"/>
                      <m:t>for</m:t>
                    </m:r>
                    <m:r>
                      <m:rPr>
                        <m:nor/>
                      </m:rPr>
                      <a:rPr lang="en-US" altLang="zh-TW" sz="2400" dirty="0"/>
                      <m:t> </m:t>
                    </m:r>
                    <m:r>
                      <m:rPr>
                        <m:nor/>
                      </m:rPr>
                      <a:rPr lang="en-US" altLang="zh-TW" sz="2400" dirty="0"/>
                      <m:t>relative</m:t>
                    </m:r>
                    <m:r>
                      <m:rPr>
                        <m:nor/>
                      </m:rPr>
                      <a:rPr lang="en-US" altLang="zh-TW" sz="2400" dirty="0"/>
                      <m:t> </m:t>
                    </m:r>
                    <m:r>
                      <m:rPr>
                        <m:nor/>
                      </m:rPr>
                      <a:rPr lang="en-US" altLang="zh-TW" sz="2400" dirty="0"/>
                      <m:t>maxima</m:t>
                    </m:r>
                    <m:r>
                      <m:rPr>
                        <m:nor/>
                      </m:rPr>
                      <a:rPr lang="en-US" altLang="zh-TW" sz="2400" dirty="0"/>
                      <m:t> </m:t>
                    </m:r>
                    <m:r>
                      <m:rPr>
                        <m:nor/>
                      </m:rPr>
                      <a:rPr lang="en-US" altLang="zh-TW" sz="2400" dirty="0"/>
                      <m:t>in</m:t>
                    </m:r>
                    <m:r>
                      <m:rPr>
                        <m:nor/>
                      </m:rPr>
                      <a:rPr lang="en-US" altLang="zh-TW" sz="2400" dirty="0"/>
                      <m:t> </m:t>
                    </m:r>
                    <m:r>
                      <m:rPr>
                        <m:nor/>
                      </m:rPr>
                      <a:rPr lang="en-US" altLang="zh-TW" sz="2400" dirty="0"/>
                      <m:t>first</m:t>
                    </m:r>
                    <m:r>
                      <m:rPr>
                        <m:nor/>
                      </m:rPr>
                      <a:rPr lang="en-US" altLang="zh-TW" sz="2400" dirty="0"/>
                      <m:t> </m:t>
                    </m:r>
                    <m:r>
                      <m:rPr>
                        <m:nor/>
                      </m:rPr>
                      <a:rPr lang="en-US" altLang="zh-TW" sz="2400" dirty="0"/>
                      <m:t>derivative</m:t>
                    </m:r>
                  </m:oMath>
                </a14:m>
                <a:endParaRPr lang="en-US" altLang="zh-TW" sz="2600" dirty="0"/>
              </a:p>
              <a:p>
                <a:pPr eaLnBrk="1" hangingPunct="1"/>
                <a:endParaRPr lang="en-US" altLang="zh-TW" sz="2600" dirty="0"/>
              </a:p>
              <a:p>
                <a:pPr eaLnBrk="1" hangingPunct="1"/>
                <a:endParaRPr lang="en-US" altLang="zh-TW" sz="2600" dirty="0"/>
              </a:p>
              <a:p>
                <a:pPr eaLnBrk="1" hangingPunct="1"/>
                <a:endParaRPr lang="en-US" altLang="zh-TW" sz="2600" dirty="0"/>
              </a:p>
            </p:txBody>
          </p:sp>
        </mc:Choice>
        <mc:Fallback xmlns="">
          <p:sp>
            <p:nvSpPr>
              <p:cNvPr id="2765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84213" y="2041525"/>
                <a:ext cx="7991475" cy="4483100"/>
              </a:xfrm>
              <a:blipFill>
                <a:blip r:embed="rId3"/>
                <a:stretch>
                  <a:fillRect l="-634" t="-141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12D6FF2-EC70-4EEF-8570-617970F30C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8.8.4 Directional Derivative Edge Finder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52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576263" y="2017713"/>
                <a:ext cx="4211762" cy="3715543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800" dirty="0"/>
                  <a:t>Directional Derivative: </a:t>
                </a:r>
              </a:p>
              <a:p>
                <a:pPr lvl="1" eaLnBrk="1" hangingPunct="1"/>
                <a:r>
                  <a:rPr lang="en-US" altLang="zh-TW" sz="2400" dirty="0"/>
                  <a:t>To cut the surface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2400" dirty="0"/>
                  <a:t> with a plane that is oriented in the desired direction.</a:t>
                </a:r>
              </a:p>
              <a:p>
                <a:pPr lvl="1" eaLnBrk="1" hangingPunct="1"/>
                <a:r>
                  <a:rPr lang="en-US" altLang="zh-TW" sz="2400" dirty="0"/>
                  <a:t>The intersection results in a curve. The derivative of the curve is the direction derivative.</a:t>
                </a:r>
              </a:p>
              <a:p>
                <a:pPr marL="0" indent="0" eaLnBrk="1" hangingPunct="1">
                  <a:buNone/>
                </a:pPr>
                <a:endParaRPr lang="en-US" altLang="zh-TW" sz="2800" dirty="0"/>
              </a:p>
              <a:p>
                <a:pPr marL="0" indent="0" eaLnBrk="1" hangingPunct="1">
                  <a:buNone/>
                </a:pPr>
                <a:endParaRPr lang="en-US" altLang="zh-TW" sz="2600" dirty="0"/>
              </a:p>
              <a:p>
                <a:pPr eaLnBrk="1" hangingPunct="1"/>
                <a:endParaRPr lang="en-US" altLang="zh-TW" sz="2600" dirty="0"/>
              </a:p>
            </p:txBody>
          </p:sp>
        </mc:Choice>
        <mc:Fallback xmlns="">
          <p:sp>
            <p:nvSpPr>
              <p:cNvPr id="2765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576263" y="2017713"/>
                <a:ext cx="4211762" cy="3715543"/>
              </a:xfrm>
              <a:blipFill>
                <a:blip r:embed="rId3"/>
                <a:stretch>
                  <a:fillRect l="-1304" t="-1806" r="-4058" b="-6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12D6FF2-EC70-4EEF-8570-617970F30C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4FEB30B-8309-4FCC-9259-D07151E5F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5" y="2130590"/>
            <a:ext cx="4107138" cy="3026602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BA11C372-8F35-4F7D-A70C-C0221E9F5E59}"/>
              </a:ext>
            </a:extLst>
          </p:cNvPr>
          <p:cNvSpPr txBox="1"/>
          <p:nvPr/>
        </p:nvSpPr>
        <p:spPr>
          <a:xfrm>
            <a:off x="977341" y="5967831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buNone/>
            </a:pPr>
            <a:r>
              <a:rPr lang="en-US" altLang="zh-TW" sz="1800" dirty="0"/>
              <a:t>Source: </a:t>
            </a:r>
            <a:r>
              <a:rPr lang="en-US" altLang="zh-TW" sz="1800" dirty="0">
                <a:hlinkClick r:id="rId5"/>
              </a:rPr>
              <a:t>Directional Derivative – GeoGebra</a:t>
            </a:r>
            <a:endParaRPr lang="en-US" altLang="zh-TW" sz="1800" dirty="0"/>
          </a:p>
        </p:txBody>
      </p:sp>
    </p:spTree>
    <p:extLst>
      <p:ext uri="{BB962C8B-B14F-4D97-AF65-F5344CB8AC3E}">
        <p14:creationId xmlns:p14="http://schemas.microsoft.com/office/powerpoint/2010/main" val="143364626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8.8.4 Directional Derivative Edge Finder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52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84213" y="2041525"/>
                <a:ext cx="7991475" cy="4483100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We transfer the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r>
                  <a:rPr lang="en-US" altLang="zh-TW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into polar coordinate system.</a:t>
                </a:r>
              </a:p>
              <a:p>
                <a:pPr marL="0" indent="0" eaLnBrk="1" hangingPunct="1">
                  <a:buNone/>
                </a:pPr>
                <a:endParaRPr lang="en-US" altLang="zh-TW" sz="2800" i="1" dirty="0">
                  <a:latin typeface="Cambria Math" panose="02040503050406030204" pitchFamily="18" charset="0"/>
                </a:endParaRP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TW" sz="2800" b="0" i="0" smtClean="0">
                          <a:latin typeface="Cambria Math" panose="02040503050406030204" pitchFamily="18" charset="0"/>
                        </a:rPr>
                        <m:t>→ </m:t>
                      </m:r>
                      <m:sSub>
                        <m:sSubPr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zh-TW" altLang="en-US" sz="28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TW" altLang="en-US" sz="2800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TW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row</a:t>
                </a:r>
              </a:p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column</a:t>
                </a:r>
              </a:p>
              <a:p>
                <a:pPr eaLnBrk="1" hangingPunct="1"/>
                <a14:m>
                  <m:oMath xmlns:m="http://schemas.openxmlformats.org/officeDocument/2006/math">
                    <m:r>
                      <a:rPr lang="zh-TW" altLang="en-US" sz="28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radius in polar coordinate</a:t>
                </a:r>
              </a:p>
              <a:p>
                <a:pPr eaLnBrk="1" hangingPunct="1"/>
                <a14:m>
                  <m:oMath xmlns:m="http://schemas.openxmlformats.org/officeDocument/2006/math">
                    <m:r>
                      <a:rPr lang="zh-TW" altLang="en-US" sz="280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altLang="zh-TW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: angle in polar coordinate, clockwise from column axis</a:t>
                </a:r>
              </a:p>
              <a:p>
                <a:pPr eaLnBrk="1" hangingPunct="1"/>
                <a:endParaRPr lang="en-US" altLang="zh-TW" sz="2600" dirty="0"/>
              </a:p>
              <a:p>
                <a:pPr eaLnBrk="1" hangingPunct="1"/>
                <a:endParaRPr lang="en-US" altLang="zh-TW" sz="2600" dirty="0"/>
              </a:p>
              <a:p>
                <a:pPr eaLnBrk="1" hangingPunct="1"/>
                <a:endParaRPr lang="en-US" altLang="zh-TW" sz="2600" dirty="0"/>
              </a:p>
              <a:p>
                <a:pPr eaLnBrk="1" hangingPunct="1"/>
                <a:endParaRPr lang="en-US" altLang="zh-TW" sz="2600" dirty="0"/>
              </a:p>
            </p:txBody>
          </p:sp>
        </mc:Choice>
        <mc:Fallback xmlns="">
          <p:sp>
            <p:nvSpPr>
              <p:cNvPr id="2765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84213" y="2041525"/>
                <a:ext cx="7991475" cy="4483100"/>
              </a:xfrm>
              <a:blipFill>
                <a:blip r:embed="rId3"/>
                <a:stretch>
                  <a:fillRect l="-610" t="-1361" b="-122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12D6FF2-EC70-4EEF-8570-617970F30C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1415590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8.2 Relative Maxima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lvl="1" indent="0" eaLnBrk="1" hangingPunct="1">
              <a:buNone/>
            </a:pPr>
            <a:endParaRPr lang="en-US" dirty="0">
              <a:ea typeface="+mn-lt"/>
              <a:cs typeface="+mn-lt"/>
            </a:endParaRPr>
          </a:p>
          <a:p>
            <a:endParaRPr lang="en-US" altLang="zh-TW" dirty="0">
              <a:cs typeface="Arial"/>
            </a:endParaRPr>
          </a:p>
          <a:p>
            <a:pPr marL="0" indent="0" eaLnBrk="1" hangingPunct="1">
              <a:buNone/>
            </a:pPr>
            <a:endParaRPr lang="en-US" altLang="zh-TW" dirty="0">
              <a:cs typeface="Arial"/>
            </a:endParaRPr>
          </a:p>
          <a:p>
            <a:pPr eaLnBrk="1" hangingPunct="1"/>
            <a:endParaRPr lang="en-US" altLang="zh-TW" dirty="0"/>
          </a:p>
        </p:txBody>
      </p:sp>
      <p:pic>
        <p:nvPicPr>
          <p:cNvPr id="3" name="圖片 5">
            <a:extLst>
              <a:ext uri="{FF2B5EF4-FFF2-40B4-BE49-F238E27FC236}">
                <a16:creationId xmlns:a16="http://schemas.microsoft.com/office/drawing/2014/main" id="{AB54DEA7-03F2-42F9-A538-BB3DE10DC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5" y="1900238"/>
            <a:ext cx="3100387" cy="471487"/>
          </a:xfrm>
          <a:prstGeom prst="rect">
            <a:avLst/>
          </a:prstGeom>
        </p:spPr>
      </p:pic>
      <p:pic>
        <p:nvPicPr>
          <p:cNvPr id="13" name="圖片 13" descr="一張含有 地圖, 文字 的圖片&#10;&#10;描述是以非常高的可信度產生">
            <a:extLst>
              <a:ext uri="{FF2B5EF4-FFF2-40B4-BE49-F238E27FC236}">
                <a16:creationId xmlns:a16="http://schemas.microsoft.com/office/drawing/2014/main" id="{05857760-7256-45DB-9E0E-0A74B9B81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88" y="2312767"/>
            <a:ext cx="7458075" cy="1875278"/>
          </a:xfrm>
          <a:prstGeom prst="rect">
            <a:avLst/>
          </a:prstGeom>
        </p:spPr>
      </p:pic>
      <p:pic>
        <p:nvPicPr>
          <p:cNvPr id="15" name="圖片 15" descr="一張含有 地圖, 文字, 滑雪 的圖片&#10;&#10;描述是以非常高的可信度產生">
            <a:extLst>
              <a:ext uri="{FF2B5EF4-FFF2-40B4-BE49-F238E27FC236}">
                <a16:creationId xmlns:a16="http://schemas.microsoft.com/office/drawing/2014/main" id="{A3E1E80E-C2D6-4C0B-8F9F-9F71D5043D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50" y="4580248"/>
            <a:ext cx="7200900" cy="1740865"/>
          </a:xfrm>
          <a:prstGeom prst="rect">
            <a:avLst/>
          </a:prstGeom>
        </p:spPr>
      </p:pic>
      <p:pic>
        <p:nvPicPr>
          <p:cNvPr id="7" name="圖片 7">
            <a:extLst>
              <a:ext uri="{FF2B5EF4-FFF2-40B4-BE49-F238E27FC236}">
                <a16:creationId xmlns:a16="http://schemas.microsoft.com/office/drawing/2014/main" id="{5D336DF7-4FD8-4A5E-B21E-B992DD8B97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451" y="4343400"/>
            <a:ext cx="2562225" cy="471488"/>
          </a:xfrm>
          <a:prstGeom prst="rect">
            <a:avLst/>
          </a:prstGeom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EB740D1-A0A1-4D5C-AA1D-5B447A2672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4A83C96-D05F-482A-8C2F-F3956B1249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067031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8.8.4 Directional Derivative Edge Finder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52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84213" y="2041525"/>
                <a:ext cx="7991475" cy="2467595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We can easily replace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zh-TW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with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𝑠𝑖𝑛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𝑐𝑜𝑠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zh-TW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respectively.</a:t>
                </a: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𝑠𝑖𝑛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altLang="zh-TW" sz="2800" i="1" dirty="0">
                  <a:latin typeface="Cambria Math" panose="02040503050406030204" pitchFamily="18" charset="0"/>
                </a:endParaRPr>
              </a:p>
              <a:p>
                <a:pPr eaLnBrk="1" hangingPunct="1"/>
                <a:endParaRPr lang="en-US" altLang="zh-TW" sz="2800" dirty="0">
                  <a:latin typeface="Calibri" panose="020F0502020204030204" pitchFamily="34" charset="0"/>
                </a:endParaRPr>
              </a:p>
              <a:p>
                <a:pPr eaLnBrk="1" hangingPunct="1"/>
                <a:r>
                  <a:rPr lang="en-US" altLang="zh-TW" sz="2800" dirty="0">
                    <a:latin typeface="Calibri" panose="020F0502020204030204" pitchFamily="34" charset="0"/>
                  </a:rPr>
                  <a:t>We define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altLang="zh-TW" sz="2800" dirty="0"/>
                  <a:t> with </a:t>
                </a:r>
              </a:p>
            </p:txBody>
          </p:sp>
        </mc:Choice>
        <mc:Fallback xmlns="">
          <p:sp>
            <p:nvSpPr>
              <p:cNvPr id="2765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84213" y="2041525"/>
                <a:ext cx="7991475" cy="2467595"/>
              </a:xfrm>
              <a:blipFill>
                <a:blip r:embed="rId3"/>
                <a:stretch>
                  <a:fillRect l="-610" t="-2469" b="-419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12D6FF2-EC70-4EEF-8570-617970F30C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F25C4BB4-B6BC-4FD1-90F5-07D37DA715A6}"/>
                  </a:ext>
                </a:extLst>
              </p:cNvPr>
              <p:cNvSpPr/>
              <p:nvPr/>
            </p:nvSpPr>
            <p:spPr>
              <a:xfrm>
                <a:off x="3702532" y="3668963"/>
                <a:ext cx="4973156" cy="12529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𝑠𝑖𝑛</m:t>
                      </m:r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</m:oMath>
                  </m:oMathPara>
                </a14:m>
                <a:endParaRPr lang="en-US" altLang="zh-TW" sz="2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F25C4BB4-B6BC-4FD1-90F5-07D37DA715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2532" y="3668963"/>
                <a:ext cx="4973156" cy="12529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C138F770-7736-4B6B-A78D-FCADA7BBFAC8}"/>
                  </a:ext>
                </a:extLst>
              </p:cNvPr>
              <p:cNvSpPr/>
              <p:nvPr/>
            </p:nvSpPr>
            <p:spPr>
              <a:xfrm>
                <a:off x="892663" y="5373216"/>
                <a:ext cx="7574574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2400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2400" dirty="0"/>
                  <a:t>represents the sum of weight that involves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altLang="zh-TW" sz="2400" dirty="0"/>
                  <a:t>,</a:t>
                </a:r>
              </a:p>
              <a:p>
                <a:r>
                  <a:rPr lang="en-US" altLang="zh-TW" sz="2400" dirty="0"/>
                  <a:t>   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2400" dirty="0"/>
                  <a:t>represents the sum of weight that involves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zh-TW" sz="2400" dirty="0"/>
                  <a:t>.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C138F770-7736-4B6B-A78D-FCADA7BBFA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663" y="5373216"/>
                <a:ext cx="7574574" cy="830997"/>
              </a:xfrm>
              <a:prstGeom prst="rect">
                <a:avLst/>
              </a:prstGeom>
              <a:blipFill>
                <a:blip r:embed="rId5"/>
                <a:stretch>
                  <a:fillRect l="-1207" t="-5109" r="-402" b="-1605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439655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8.8.4 Directional Derivative Edge Finder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52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84213" y="2041525"/>
                <a:ext cx="8208267" cy="2107555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TW" sz="2800" i="1" smtClean="0">
                        <a:latin typeface="Cambria Math" panose="02040503050406030204" pitchFamily="18" charset="0"/>
                      </a:rPr>
                      <m:t>𝐿𝑒𝑡</m:t>
                    </m:r>
                    <m:r>
                      <a:rPr lang="en-US" altLang="zh-TW" sz="280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𝑟𝑐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d>
                      <m:dPr>
                        <m:ctrlPr>
                          <a:rPr lang="en-US" altLang="zh-TW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TW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altLang="zh-TW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−3.4</m:t>
                        </m:r>
                        <m:r>
                          <a:rPr lang="en-US" altLang="zh-TW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r>
                      <a:rPr lang="en-US" altLang="zh-TW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altLang="zh-TW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9</m:t>
                        </m:r>
                      </m:sub>
                    </m:sSub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−3.4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TW" sz="2800" i="1" dirty="0">
                  <a:latin typeface="Cambria Math" panose="02040503050406030204" pitchFamily="18" charset="0"/>
                </a:endParaRPr>
              </a:p>
              <a:p>
                <a:pPr marL="0" indent="0" algn="r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sz="2800" b="0" i="0" smtClean="0">
                          <a:latin typeface="Cambria Math" panose="02040503050406030204" pitchFamily="18" charset="0"/>
                        </a:rPr>
                        <m:t>=1−3.4−2=−4.4</m:t>
                      </m:r>
                    </m:oMath>
                  </m:oMathPara>
                </a14:m>
                <a:endParaRPr lang="en-US" altLang="zh-TW" sz="2800" b="0" dirty="0"/>
              </a:p>
              <a:p>
                <a:pPr marL="0" indent="0" algn="r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TW" sz="2800" b="0" i="0" smtClean="0">
                          <a:latin typeface="Cambria Math" panose="02040503050406030204" pitchFamily="18" charset="0"/>
                        </a:rPr>
                        <m:t>=1−2−3.4=−4.4</m:t>
                      </m:r>
                    </m:oMath>
                  </m:oMathPara>
                </a14:m>
                <a:endParaRPr lang="en-US" altLang="zh-TW" sz="2800" b="0" dirty="0"/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altLang="zh-TW" sz="2800" dirty="0"/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                                        </m:t>
                      </m:r>
                    </m:oMath>
                  </m:oMathPara>
                </a14:m>
                <a:endParaRPr lang="en-US" altLang="zh-TW" sz="2800" dirty="0"/>
              </a:p>
              <a:p>
                <a:pPr marL="0" indent="0" eaLnBrk="1" hangingPunct="1">
                  <a:buNone/>
                </a:pPr>
                <a:endParaRPr lang="en-US" altLang="zh-TW" sz="2800" dirty="0"/>
              </a:p>
            </p:txBody>
          </p:sp>
        </mc:Choice>
        <mc:Fallback xmlns="">
          <p:sp>
            <p:nvSpPr>
              <p:cNvPr id="2765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84213" y="2041525"/>
                <a:ext cx="8208267" cy="2107555"/>
              </a:xfrm>
              <a:blipFill>
                <a:blip r:embed="rId3"/>
                <a:stretch>
                  <a:fillRect l="-617" b="-1227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12D6FF2-EC70-4EEF-8570-617970F30C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C138F770-7736-4B6B-A78D-FCADA7BBFAC8}"/>
                  </a:ext>
                </a:extLst>
              </p:cNvPr>
              <p:cNvSpPr/>
              <p:nvPr/>
            </p:nvSpPr>
            <p:spPr>
              <a:xfrm>
                <a:off x="892663" y="5373216"/>
                <a:ext cx="7574574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2400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2400" dirty="0"/>
                  <a:t>represents the sum of weight that involves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altLang="zh-TW" sz="2400" dirty="0"/>
                  <a:t>,</a:t>
                </a:r>
              </a:p>
              <a:p>
                <a:r>
                  <a:rPr lang="en-US" altLang="zh-TW" sz="2400" dirty="0"/>
                  <a:t>   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2400" dirty="0"/>
                  <a:t>represents the sum of weight that involves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zh-TW" sz="2400" dirty="0"/>
                  <a:t>.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C138F770-7736-4B6B-A78D-FCADA7BBFA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663" y="5373216"/>
                <a:ext cx="7574574" cy="830997"/>
              </a:xfrm>
              <a:prstGeom prst="rect">
                <a:avLst/>
              </a:prstGeom>
              <a:blipFill>
                <a:blip r:embed="rId5"/>
                <a:stretch>
                  <a:fillRect l="-1207" t="-5109" r="-402" b="-1605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>
            <a:extLst>
              <a:ext uri="{FF2B5EF4-FFF2-40B4-BE49-F238E27FC236}">
                <a16:creationId xmlns:a16="http://schemas.microsoft.com/office/drawing/2014/main" id="{9512952C-89A5-452A-8325-A7B43FA88109}"/>
              </a:ext>
            </a:extLst>
          </p:cNvPr>
          <p:cNvSpPr/>
          <p:nvPr/>
        </p:nvSpPr>
        <p:spPr>
          <a:xfrm>
            <a:off x="4276031" y="2338481"/>
            <a:ext cx="288032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DA93F08-BB41-4B9D-9604-940E1811C184}"/>
              </a:ext>
            </a:extLst>
          </p:cNvPr>
          <p:cNvSpPr/>
          <p:nvPr/>
        </p:nvSpPr>
        <p:spPr>
          <a:xfrm>
            <a:off x="6011863" y="2994889"/>
            <a:ext cx="288032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4AA1170-3148-478D-8103-B8A949FF8DA2}"/>
              </a:ext>
            </a:extLst>
          </p:cNvPr>
          <p:cNvSpPr/>
          <p:nvPr/>
        </p:nvSpPr>
        <p:spPr>
          <a:xfrm>
            <a:off x="2388127" y="3602349"/>
            <a:ext cx="288032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89323EE-0FCB-4F6A-90FF-C106557422F6}"/>
              </a:ext>
            </a:extLst>
          </p:cNvPr>
          <p:cNvSpPr/>
          <p:nvPr/>
        </p:nvSpPr>
        <p:spPr>
          <a:xfrm>
            <a:off x="5220072" y="2368209"/>
            <a:ext cx="266967" cy="33070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758D6DD-6398-4793-ABC6-D9B2D730FB0E}"/>
              </a:ext>
            </a:extLst>
          </p:cNvPr>
          <p:cNvSpPr/>
          <p:nvPr/>
        </p:nvSpPr>
        <p:spPr>
          <a:xfrm>
            <a:off x="1414096" y="3602349"/>
            <a:ext cx="266967" cy="33070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C2A2852-4951-4A58-B097-E554B99FCDBF}"/>
              </a:ext>
            </a:extLst>
          </p:cNvPr>
          <p:cNvSpPr/>
          <p:nvPr/>
        </p:nvSpPr>
        <p:spPr>
          <a:xfrm>
            <a:off x="6011863" y="3664905"/>
            <a:ext cx="266967" cy="33070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969061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8.8.4 Directional Derivative Edge Finder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sz="3200" dirty="0"/>
                  <a:t>Relative Maximum</a:t>
                </a:r>
              </a:p>
              <a:p>
                <a:pPr lvl="1"/>
                <a:r>
                  <a:rPr lang="en-US" altLang="zh-TW" sz="2400" dirty="0"/>
                  <a:t>For some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zh-TW" altLang="en-US" sz="2400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</m:d>
                    <m:r>
                      <a:rPr lang="en-US" altLang="zh-TW" sz="2400" b="0" i="0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24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400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altLang="zh-TW" sz="2400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TW" sz="2400" dirty="0"/>
                  <a:t>is slightly smaller than the length of the side of a pixel. (Ex.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=1.0</m:t>
                    </m:r>
                  </m:oMath>
                </a14:m>
                <a:r>
                  <a:rPr lang="en-US" altLang="zh-TW" sz="2400" dirty="0"/>
                  <a:t>)</a:t>
                </a:r>
              </a:p>
              <a:p>
                <a:pPr marL="344487" lvl="1" indent="0">
                  <a:buNone/>
                </a:pPr>
                <a:endParaRPr lang="en-US" altLang="zh-TW" sz="240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3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TW" sz="320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zh-TW" altLang="en-US" sz="3200">
                            <a:latin typeface="Cambria Math" panose="02040503050406030204" pitchFamily="18" charset="0"/>
                          </a:rPr>
                          <m:t>α</m:t>
                        </m:r>
                      </m:sub>
                      <m:sup>
                        <m:r>
                          <a:rPr lang="en-US" altLang="zh-TW" sz="3200">
                            <a:latin typeface="Cambria Math" panose="02040503050406030204" pitchFamily="18" charset="0"/>
                          </a:rPr>
                          <m:t>′′′</m:t>
                        </m:r>
                      </m:sup>
                    </m:sSubSup>
                    <m:d>
                      <m:dPr>
                        <m:ctrlPr>
                          <a:rPr lang="en-US" altLang="zh-TW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zh-TW" altLang="en-US" sz="3200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</m:d>
                    <m:r>
                      <a:rPr lang="en-US" altLang="zh-TW" sz="320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endParaRPr lang="en-US" altLang="zh-TW" sz="3200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3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TW" sz="320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zh-TW" altLang="en-US" sz="3200">
                            <a:latin typeface="Cambria Math" panose="02040503050406030204" pitchFamily="18" charset="0"/>
                          </a:rPr>
                          <m:t>α</m:t>
                        </m:r>
                      </m:sub>
                      <m:sup>
                        <m:r>
                          <a:rPr lang="en-US" altLang="zh-TW" sz="3200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  <m:d>
                      <m:dPr>
                        <m:ctrlPr>
                          <a:rPr lang="en-US" altLang="zh-TW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zh-TW" altLang="en-US" sz="3200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</m:d>
                    <m:r>
                      <a:rPr lang="en-US" altLang="zh-TW" sz="320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TW" sz="3200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3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TW" sz="320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zh-TW" altLang="en-US" sz="3200">
                            <a:latin typeface="Cambria Math" panose="02040503050406030204" pitchFamily="18" charset="0"/>
                          </a:rPr>
                          <m:t>α</m:t>
                        </m:r>
                      </m:sub>
                      <m:sup>
                        <m:r>
                          <a:rPr lang="en-US" altLang="zh-TW" sz="320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US" altLang="zh-TW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zh-TW" altLang="en-US" sz="3200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</m:d>
                    <m:r>
                      <a:rPr lang="en-US" altLang="zh-TW" sz="3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endParaRPr lang="en-US" altLang="zh-TW" sz="3200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15" t="-1796" r="-118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B2462A-78E2-439A-9B04-2CF176C58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02002E-90E1-4A1A-953C-EC3519EC0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151</a:t>
            </a:fld>
            <a:endParaRPr lang="zh-TW" altLang="en-US"/>
          </a:p>
        </p:txBody>
      </p:sp>
      <p:sp>
        <p:nvSpPr>
          <p:cNvPr id="4" name="箭號: 向右 3">
            <a:extLst>
              <a:ext uri="{FF2B5EF4-FFF2-40B4-BE49-F238E27FC236}">
                <a16:creationId xmlns:a16="http://schemas.microsoft.com/office/drawing/2014/main" id="{5D8DB06A-5C16-492D-87D7-41F2EF3FDB0F}"/>
              </a:ext>
            </a:extLst>
          </p:cNvPr>
          <p:cNvSpPr/>
          <p:nvPr/>
        </p:nvSpPr>
        <p:spPr>
          <a:xfrm>
            <a:off x="3779912" y="4509119"/>
            <a:ext cx="720080" cy="23966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B4F6B4A-0F56-4102-A161-E8841EB2EE60}"/>
              </a:ext>
            </a:extLst>
          </p:cNvPr>
          <p:cNvSpPr txBox="1"/>
          <p:nvPr/>
        </p:nvSpPr>
        <p:spPr>
          <a:xfrm>
            <a:off x="4950466" y="4151896"/>
            <a:ext cx="39277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The pixel is marked as edge candidate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21384952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8.8.4 Directional Derivative Edge Finder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sz="3200" dirty="0"/>
                  <a:t>Analyzing </a:t>
                </a:r>
              </a:p>
              <a:p>
                <a:pPr lvl="1"/>
                <a:r>
                  <a:rPr lang="en-US" altLang="zh-TW" sz="2400" dirty="0"/>
                  <a:t>Transfer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so that the inflection point is at the origin, and the essence hasn’t changed.</a:t>
                </a:r>
              </a:p>
              <a:p>
                <a:pPr marL="344487" lvl="1" indent="0">
                  <a:buNone/>
                </a:pPr>
                <a:endParaRPr lang="en-US" altLang="zh-TW" sz="11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        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zh-TW" altLang="en-US" sz="28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altLang="zh-TW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p>
                      <m:sSupPr>
                        <m:ctrlPr>
                          <a:rPr lang="en-US" altLang="zh-TW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zh-TW" sz="2800" dirty="0"/>
                  <a:t> </a:t>
                </a:r>
              </a:p>
              <a:p>
                <a:pPr marL="0" indent="0">
                  <a:buNone/>
                </a:pPr>
                <a:endParaRPr lang="en-US" altLang="zh-TW" sz="1200" dirty="0"/>
              </a:p>
              <a:p>
                <a:pPr marL="0" indent="0">
                  <a:buNone/>
                </a:pPr>
                <a:r>
                  <a:rPr lang="en-US" altLang="zh-TW" sz="2800" b="0" dirty="0"/>
                  <a:t>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      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zh-TW" altLang="en-US" sz="28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sz="2800" dirty="0"/>
              </a:p>
              <a:p>
                <a:pPr marL="0" indent="0">
                  <a:buNone/>
                </a:pPr>
                <a:endParaRPr lang="en-US" altLang="zh-TW" sz="1600" dirty="0"/>
              </a:p>
              <a:p>
                <a:pPr marL="0" indent="0">
                  <a:buNone/>
                </a:pPr>
                <a:r>
                  <a:rPr lang="en-US" altLang="zh-TW" sz="2800" b="0" dirty="0"/>
                  <a:t>    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𝑤h𝑒𝑟𝑒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−3</m:t>
                            </m:r>
                            <m:sSub>
                              <m:sSubPr>
                                <m:ctrlP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1.5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1.5</m:t>
                            </m:r>
                          </m:sup>
                        </m:sSup>
                        <m:sSubSup>
                          <m:sSubSupPr>
                            <m:ctrlP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sSubSup>
                              <m:sSubSupPr>
                                <m:ctrlP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−3</m:t>
                            </m:r>
                            <m:sSub>
                              <m:sSubPr>
                                <m:ctrlP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rad>
                  </m:oMath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15" t="-17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B2462A-78E2-439A-9B04-2CF176C58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02002E-90E1-4A1A-953C-EC3519EC0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152</a:t>
            </a:fld>
            <a:endParaRPr lang="zh-TW" altLang="en-US"/>
          </a:p>
        </p:txBody>
      </p:sp>
      <p:sp>
        <p:nvSpPr>
          <p:cNvPr id="4" name="箭號: 向右 3">
            <a:extLst>
              <a:ext uri="{FF2B5EF4-FFF2-40B4-BE49-F238E27FC236}">
                <a16:creationId xmlns:a16="http://schemas.microsoft.com/office/drawing/2014/main" id="{313CB3B8-1A6F-431F-83B2-CD1F6190C0E8}"/>
              </a:ext>
            </a:extLst>
          </p:cNvPr>
          <p:cNvSpPr/>
          <p:nvPr/>
        </p:nvSpPr>
        <p:spPr>
          <a:xfrm>
            <a:off x="610940" y="4581128"/>
            <a:ext cx="432048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EE82E0C2-E6C3-45B2-8D75-FDFA2BD3BC8B}"/>
              </a:ext>
            </a:extLst>
          </p:cNvPr>
          <p:cNvGrpSpPr/>
          <p:nvPr/>
        </p:nvGrpSpPr>
        <p:grpSpPr>
          <a:xfrm>
            <a:off x="7117711" y="3284984"/>
            <a:ext cx="1415349" cy="1730261"/>
            <a:chOff x="6324326" y="3354265"/>
            <a:chExt cx="1415349" cy="1730261"/>
          </a:xfrm>
        </p:grpSpPr>
        <p:sp>
          <p:nvSpPr>
            <p:cNvPr id="8" name="橢圓 7">
              <a:extLst>
                <a:ext uri="{FF2B5EF4-FFF2-40B4-BE49-F238E27FC236}">
                  <a16:creationId xmlns:a16="http://schemas.microsoft.com/office/drawing/2014/main" id="{53CC5F13-4409-4A07-8913-048437C9555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6942108" y="4227605"/>
              <a:ext cx="78132" cy="7813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手繪多邊形: 圖案 13">
              <a:extLst>
                <a:ext uri="{FF2B5EF4-FFF2-40B4-BE49-F238E27FC236}">
                  <a16:creationId xmlns:a16="http://schemas.microsoft.com/office/drawing/2014/main" id="{980298FF-C24A-4DC1-98EB-EAF07755BA37}"/>
                </a:ext>
              </a:extLst>
            </p:cNvPr>
            <p:cNvSpPr/>
            <p:nvPr/>
          </p:nvSpPr>
          <p:spPr>
            <a:xfrm>
              <a:off x="6324326" y="3354265"/>
              <a:ext cx="1415349" cy="1730261"/>
            </a:xfrm>
            <a:custGeom>
              <a:avLst/>
              <a:gdLst>
                <a:gd name="connsiteX0" fmla="*/ 0 w 1901537"/>
                <a:gd name="connsiteY0" fmla="*/ 567513 h 1730261"/>
                <a:gd name="connsiteX1" fmla="*/ 571500 w 1901537"/>
                <a:gd name="connsiteY1" fmla="*/ 1720904 h 1730261"/>
                <a:gd name="connsiteX2" fmla="*/ 1226128 w 1901537"/>
                <a:gd name="connsiteY2" fmla="*/ 6404 h 1730261"/>
                <a:gd name="connsiteX3" fmla="*/ 1859973 w 1901537"/>
                <a:gd name="connsiteY3" fmla="*/ 1097450 h 1730261"/>
                <a:gd name="connsiteX4" fmla="*/ 1859973 w 1901537"/>
                <a:gd name="connsiteY4" fmla="*/ 1097450 h 1730261"/>
                <a:gd name="connsiteX5" fmla="*/ 1901537 w 1901537"/>
                <a:gd name="connsiteY5" fmla="*/ 1190968 h 1730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1537" h="1730261">
                  <a:moveTo>
                    <a:pt x="0" y="567513"/>
                  </a:moveTo>
                  <a:cubicBezTo>
                    <a:pt x="183572" y="1190967"/>
                    <a:pt x="367145" y="1814422"/>
                    <a:pt x="571500" y="1720904"/>
                  </a:cubicBezTo>
                  <a:cubicBezTo>
                    <a:pt x="775855" y="1627386"/>
                    <a:pt x="1011383" y="110313"/>
                    <a:pt x="1226128" y="6404"/>
                  </a:cubicBezTo>
                  <a:cubicBezTo>
                    <a:pt x="1440874" y="-97505"/>
                    <a:pt x="1859973" y="1097450"/>
                    <a:pt x="1859973" y="1097450"/>
                  </a:cubicBezTo>
                  <a:lnTo>
                    <a:pt x="1859973" y="1097450"/>
                  </a:lnTo>
                  <a:lnTo>
                    <a:pt x="1901537" y="1190968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3329263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8.8.4 Directional Derivative Edge Finder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6"/>
                <a:ext cx="8229600" cy="2914888"/>
              </a:xfrm>
            </p:spPr>
            <p:txBody>
              <a:bodyPr/>
              <a:lstStyle/>
              <a:p>
                <a:r>
                  <a:rPr lang="en-US" altLang="zh-TW" sz="3200" dirty="0"/>
                  <a:t>Analyzing (Continue.)</a:t>
                </a:r>
              </a:p>
              <a:p>
                <a:pPr marL="0" indent="0">
                  <a:buNone/>
                </a:pPr>
                <a:endParaRPr lang="en-US" altLang="zh-TW" sz="1200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altLang="zh-TW" sz="2800" b="0" dirty="0"/>
                  <a:t>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      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TW" altLang="en-US" sz="28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p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TW" sz="2800" b="0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altLang="zh-TW" sz="2800" dirty="0"/>
                  <a:t> </a:t>
                </a:r>
                <a14:m>
                  <m:oMath xmlns:m="http://schemas.openxmlformats.org/officeDocument/2006/math">
                    <m:r>
                      <a:rPr lang="en-US" altLang="zh-TW" sz="2800" b="0" i="0" smtClean="0">
                        <a:latin typeface="Cambria Math" panose="02040503050406030204" pitchFamily="18" charset="0"/>
                      </a:rPr>
                      <m:t>      </m:t>
                    </m:r>
                    <m:sSubSup>
                      <m:sSubSupPr>
                        <m:ctrlPr>
                          <a:rPr lang="en-US" altLang="zh-TW" sz="2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zh-TW" altLang="en-US" sz="280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  <m:sup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TW" altLang="en-US" sz="28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p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altLang="zh-TW" sz="2800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altLang="zh-TW" sz="2800" b="0" dirty="0"/>
                  <a:t>    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  <m: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−6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𝐶</m:t>
                    </m:r>
                    <m:sSup>
                      <m:sSup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zh-TW" altLang="en-US" sz="2800" i="1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US" altLang="zh-TW" sz="28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6"/>
                <a:ext cx="8229600" cy="2914888"/>
              </a:xfrm>
              <a:blipFill>
                <a:blip r:embed="rId3"/>
                <a:stretch>
                  <a:fillRect l="-815" t="-272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B2462A-78E2-439A-9B04-2CF176C58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02002E-90E1-4A1A-953C-EC3519EC0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153</a:t>
            </a:fld>
            <a:endParaRPr lang="zh-TW" altLang="en-US"/>
          </a:p>
        </p:txBody>
      </p:sp>
      <p:sp>
        <p:nvSpPr>
          <p:cNvPr id="7" name="左大括弧 6">
            <a:extLst>
              <a:ext uri="{FF2B5EF4-FFF2-40B4-BE49-F238E27FC236}">
                <a16:creationId xmlns:a16="http://schemas.microsoft.com/office/drawing/2014/main" id="{B900F4EB-B6B8-45D9-BC3D-DF36AC508552}"/>
              </a:ext>
            </a:extLst>
          </p:cNvPr>
          <p:cNvSpPr/>
          <p:nvPr/>
        </p:nvSpPr>
        <p:spPr>
          <a:xfrm>
            <a:off x="854304" y="3284897"/>
            <a:ext cx="215404" cy="1512168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9E536380-6504-49B9-B5DE-55E86B51D01C}"/>
                  </a:ext>
                </a:extLst>
              </p:cNvPr>
              <p:cNvSpPr/>
              <p:nvPr/>
            </p:nvSpPr>
            <p:spPr>
              <a:xfrm>
                <a:off x="461291" y="5021029"/>
                <a:ext cx="8221418" cy="11708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TW" sz="2400" dirty="0"/>
                  <a:t>The locations of the relative maximum depend only on</a:t>
                </a:r>
                <a14:m>
                  <m:oMath xmlns:m="http://schemas.openxmlformats.org/officeDocument/2006/math">
                    <m:r>
                      <a:rPr lang="en-US" altLang="zh-TW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zh-TW" sz="24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zh-TW" sz="2400" b="0" dirty="0"/>
              </a:p>
              <a:p>
                <a:pPr>
                  <a:lnSpc>
                    <a:spcPct val="150000"/>
                  </a:lnSpc>
                </a:pPr>
                <a:r>
                  <a:rPr lang="en-US" altLang="zh-TW" sz="2400" dirty="0"/>
                  <a:t>They are located at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±1/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ad>
                      <m:radPr>
                        <m:degHide m:val="on"/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altLang="zh-TW" sz="2400" b="0" i="0" dirty="0">
                    <a:latin typeface="Cambria Math" panose="02040503050406030204" pitchFamily="18" charset="0"/>
                  </a:rPr>
                  <a:t>. (Obtained by solving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en-US" altLang="zh-TW" sz="2400" b="0" i="0" dirty="0">
                    <a:latin typeface="Cambria Math" panose="02040503050406030204" pitchFamily="18" charset="0"/>
                  </a:rPr>
                  <a:t>=0)</a:t>
                </a: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9E536380-6504-49B9-B5DE-55E86B51D0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291" y="5021029"/>
                <a:ext cx="8221418" cy="1170833"/>
              </a:xfrm>
              <a:prstGeom prst="rect">
                <a:avLst/>
              </a:prstGeom>
              <a:blipFill>
                <a:blip r:embed="rId4"/>
                <a:stretch>
                  <a:fillRect l="-1187" r="-148" b="-1145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476746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8.8.4 Directional Derivative Edge Finder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6"/>
                <a:ext cx="8229600" cy="2914888"/>
              </a:xfrm>
            </p:spPr>
            <p:txBody>
              <a:bodyPr/>
              <a:lstStyle/>
              <a:p>
                <a:r>
                  <a:rPr lang="en-US" altLang="zh-TW" sz="3200" dirty="0"/>
                  <a:t>Analyzing (Continue.)</a:t>
                </a:r>
              </a:p>
              <a:p>
                <a:pPr marL="0" indent="0">
                  <a:buNone/>
                </a:pPr>
                <a:endParaRPr lang="en-US" altLang="zh-TW" sz="1200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altLang="zh-TW" sz="2800" b="0" dirty="0"/>
                  <a:t>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      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TW" altLang="en-US" sz="28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p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TW" sz="2800" b="0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altLang="zh-TW" sz="2800" dirty="0"/>
                  <a:t> </a:t>
                </a:r>
                <a14:m>
                  <m:oMath xmlns:m="http://schemas.openxmlformats.org/officeDocument/2006/math">
                    <m:r>
                      <a:rPr lang="en-US" altLang="zh-TW" sz="2800" b="0" i="0" smtClean="0">
                        <a:latin typeface="Cambria Math" panose="02040503050406030204" pitchFamily="18" charset="0"/>
                      </a:rPr>
                      <m:t>      </m:t>
                    </m:r>
                    <m:sSubSup>
                      <m:sSubSupPr>
                        <m:ctrlPr>
                          <a:rPr lang="en-US" altLang="zh-TW" sz="2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zh-TW" altLang="en-US" sz="280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  <m:sup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TW" altLang="en-US" sz="28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p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altLang="zh-TW" sz="2800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altLang="zh-TW" sz="2800" b="0" dirty="0"/>
                  <a:t>    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  <m: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−6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𝐶</m:t>
                    </m:r>
                    <m:sSup>
                      <m:sSup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zh-TW" altLang="en-US" sz="2800" i="1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US" altLang="zh-TW" sz="28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6"/>
                <a:ext cx="8229600" cy="2914888"/>
              </a:xfrm>
              <a:blipFill>
                <a:blip r:embed="rId3"/>
                <a:stretch>
                  <a:fillRect l="-815" t="-272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B2462A-78E2-439A-9B04-2CF176C58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02002E-90E1-4A1A-953C-EC3519EC0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154</a:t>
            </a:fld>
            <a:endParaRPr lang="zh-TW" altLang="en-US"/>
          </a:p>
        </p:txBody>
      </p:sp>
      <p:sp>
        <p:nvSpPr>
          <p:cNvPr id="7" name="左大括弧 6">
            <a:extLst>
              <a:ext uri="{FF2B5EF4-FFF2-40B4-BE49-F238E27FC236}">
                <a16:creationId xmlns:a16="http://schemas.microsoft.com/office/drawing/2014/main" id="{B900F4EB-B6B8-45D9-BC3D-DF36AC508552}"/>
              </a:ext>
            </a:extLst>
          </p:cNvPr>
          <p:cNvSpPr/>
          <p:nvPr/>
        </p:nvSpPr>
        <p:spPr>
          <a:xfrm>
            <a:off x="854304" y="3284897"/>
            <a:ext cx="215404" cy="1512168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9E536380-6504-49B9-B5DE-55E86B51D01C}"/>
                  </a:ext>
                </a:extLst>
              </p:cNvPr>
              <p:cNvSpPr/>
              <p:nvPr/>
            </p:nvSpPr>
            <p:spPr>
              <a:xfrm>
                <a:off x="251520" y="5021029"/>
                <a:ext cx="9158276" cy="12323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TW" sz="2400" dirty="0"/>
                  <a:t>The height of the relative maximum depends only on</a:t>
                </a:r>
                <a14:m>
                  <m:oMath xmlns:m="http://schemas.openxmlformats.org/officeDocument/2006/math">
                    <m:r>
                      <a:rPr lang="en-US" altLang="zh-TW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zh-TW" sz="24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zh-TW" sz="2400" b="0" dirty="0"/>
              </a:p>
              <a:p>
                <a:pPr>
                  <a:lnSpc>
                    <a:spcPct val="150000"/>
                  </a:lnSpc>
                </a:pPr>
                <a:r>
                  <a:rPr lang="en-US" altLang="zh-TW" sz="2400" dirty="0"/>
                  <a:t>Their heights are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altLang="zh-TW" sz="2400" b="0" i="0" dirty="0">
                    <a:latin typeface="Cambria Math" panose="02040503050406030204" pitchFamily="18" charset="0"/>
                  </a:rPr>
                  <a:t>. (Obtained by computing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zh-TW" altLang="en-US" sz="240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±1/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rad>
                          <m:radPr>
                            <m:degHide m:val="on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e>
                    </m:d>
                  </m:oMath>
                </a14:m>
                <a:r>
                  <a:rPr lang="en-US" altLang="zh-TW" sz="2400" b="0" i="0" dirty="0">
                    <a:latin typeface="Cambria Math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9E536380-6504-49B9-B5DE-55E86B51D0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5021029"/>
                <a:ext cx="9158276" cy="1232325"/>
              </a:xfrm>
              <a:prstGeom prst="rect">
                <a:avLst/>
              </a:prstGeom>
              <a:blipFill>
                <a:blip r:embed="rId4"/>
                <a:stretch>
                  <a:fillRect l="-998" b="-84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088343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8.8.4 Directional Derivative Edge Finder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6"/>
                <a:ext cx="8229600" cy="1099442"/>
              </a:xfrm>
            </p:spPr>
            <p:txBody>
              <a:bodyPr/>
              <a:lstStyle/>
              <a:p>
                <a:r>
                  <a:rPr lang="en-US" altLang="zh-TW" sz="2800" dirty="0"/>
                  <a:t>Use the ideal step edge as experiments, we obtain: (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zh-TW" sz="2800" dirty="0"/>
                  <a:t> = size of neighborhood)</a:t>
                </a:r>
              </a:p>
              <a:p>
                <a:endParaRPr lang="en-US" altLang="zh-TW" sz="28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6"/>
                <a:ext cx="8229600" cy="1099442"/>
              </a:xfrm>
              <a:blipFill>
                <a:blip r:embed="rId3"/>
                <a:stretch>
                  <a:fillRect l="-593" t="-6111" b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B2462A-78E2-439A-9B04-2CF176C58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02002E-90E1-4A1A-953C-EC3519EC0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155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B9F852BC-D078-4CE5-AB06-DE91C200DACD}"/>
                  </a:ext>
                </a:extLst>
              </p:cNvPr>
              <p:cNvSpPr/>
              <p:nvPr/>
            </p:nvSpPr>
            <p:spPr>
              <a:xfrm>
                <a:off x="1259632" y="3553719"/>
                <a:ext cx="2414187" cy="17695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3.16257</m:t>
                      </m:r>
                    </m:oMath>
                  </m:oMathPara>
                </a14:m>
                <a:endParaRPr lang="en-US" altLang="zh-TW" sz="2800" b="0" dirty="0"/>
              </a:p>
              <a:p>
                <a:endParaRPr lang="en-US" altLang="zh-TW" sz="28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1.793157</m:t>
                          </m:r>
                        </m:num>
                        <m:den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B9F852BC-D078-4CE5-AB06-DE91C200DA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3553719"/>
                <a:ext cx="2414187" cy="17695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左大括弧 8">
            <a:extLst>
              <a:ext uri="{FF2B5EF4-FFF2-40B4-BE49-F238E27FC236}">
                <a16:creationId xmlns:a16="http://schemas.microsoft.com/office/drawing/2014/main" id="{21E64CEA-0C23-4CE8-A3A3-9593760EA2D0}"/>
              </a:ext>
            </a:extLst>
          </p:cNvPr>
          <p:cNvSpPr/>
          <p:nvPr/>
        </p:nvSpPr>
        <p:spPr>
          <a:xfrm>
            <a:off x="1115616" y="3769743"/>
            <a:ext cx="144016" cy="129540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ED32A282-051E-4FE5-89F7-0A2A062AF6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3952669"/>
              </p:ext>
            </p:extLst>
          </p:nvPr>
        </p:nvGraphicFramePr>
        <p:xfrm>
          <a:off x="5105018" y="3172234"/>
          <a:ext cx="3060000" cy="288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12000">
                  <a:extLst>
                    <a:ext uri="{9D8B030D-6E8A-4147-A177-3AD203B41FA5}">
                      <a16:colId xmlns:a16="http://schemas.microsoft.com/office/drawing/2014/main" val="1816758003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369667156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650105128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131282592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185787866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-1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-1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0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extLst>
                  <a:ext uri="{0D108BD9-81ED-4DB2-BD59-A6C34878D82A}">
                    <a16:rowId xmlns:a16="http://schemas.microsoft.com/office/drawing/2014/main" val="915332009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-1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-1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0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extLst>
                  <a:ext uri="{0D108BD9-81ED-4DB2-BD59-A6C34878D82A}">
                    <a16:rowId xmlns:a16="http://schemas.microsoft.com/office/drawing/2014/main" val="1908865928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-1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-1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0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extLst>
                  <a:ext uri="{0D108BD9-81ED-4DB2-BD59-A6C34878D82A}">
                    <a16:rowId xmlns:a16="http://schemas.microsoft.com/office/drawing/2014/main" val="2979517936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-1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-1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0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extLst>
                  <a:ext uri="{0D108BD9-81ED-4DB2-BD59-A6C34878D82A}">
                    <a16:rowId xmlns:a16="http://schemas.microsoft.com/office/drawing/2014/main" val="754387387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-1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-1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0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extLst>
                  <a:ext uri="{0D108BD9-81ED-4DB2-BD59-A6C34878D82A}">
                    <a16:rowId xmlns:a16="http://schemas.microsoft.com/office/drawing/2014/main" val="1454628900"/>
                  </a:ext>
                </a:extLst>
              </a:tr>
            </a:tbl>
          </a:graphicData>
        </a:graphic>
      </p:graphicFrame>
      <p:sp>
        <p:nvSpPr>
          <p:cNvPr id="11" name="文字方塊 10">
            <a:extLst>
              <a:ext uri="{FF2B5EF4-FFF2-40B4-BE49-F238E27FC236}">
                <a16:creationId xmlns:a16="http://schemas.microsoft.com/office/drawing/2014/main" id="{4D9E07EF-C4D9-4BC5-8685-B651AE1E8FD4}"/>
              </a:ext>
            </a:extLst>
          </p:cNvPr>
          <p:cNvSpPr txBox="1"/>
          <p:nvPr/>
        </p:nvSpPr>
        <p:spPr>
          <a:xfrm>
            <a:off x="5754007" y="6068045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ideal step edge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6814193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8.8.4 Directional Derivative Edge Finder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6"/>
            <a:ext cx="8229600" cy="1099442"/>
          </a:xfrm>
        </p:spPr>
        <p:txBody>
          <a:bodyPr/>
          <a:lstStyle/>
          <a:p>
            <a:r>
              <a:rPr lang="en-US" altLang="zh-TW" sz="2800" dirty="0"/>
              <a:t>We use this as our standard for edge detection,</a:t>
            </a:r>
            <a:br>
              <a:rPr lang="en-US" altLang="zh-TW" sz="2800" dirty="0"/>
            </a:br>
            <a:r>
              <a:rPr lang="en-US" altLang="zh-TW" sz="2800" dirty="0"/>
              <a:t>we let: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B2462A-78E2-439A-9B04-2CF176C58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02002E-90E1-4A1A-953C-EC3519EC0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156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B9F852BC-D078-4CE5-AB06-DE91C200DACD}"/>
                  </a:ext>
                </a:extLst>
              </p:cNvPr>
              <p:cNvSpPr/>
              <p:nvPr/>
            </p:nvSpPr>
            <p:spPr>
              <a:xfrm>
                <a:off x="457200" y="3035911"/>
                <a:ext cx="8229599" cy="7861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𝐸𝑑𝑔𝑒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𝑐𝑜𝑛𝑡𝑟𝑎𝑠𝑡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3.16257</m:t>
                          </m:r>
                        </m:den>
                      </m:f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𝐸𝑑𝑔𝑒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𝑠𝑐𝑎𝑙𝑒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1.793157</m:t>
                          </m:r>
                        </m:den>
                      </m:f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B9F852BC-D078-4CE5-AB06-DE91C200DA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035911"/>
                <a:ext cx="8229599" cy="7861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BA2CF773-0A27-4226-BA54-70155D2E1756}"/>
                  </a:ext>
                </a:extLst>
              </p:cNvPr>
              <p:cNvSpPr txBox="1"/>
              <p:nvPr/>
            </p:nvSpPr>
            <p:spPr>
              <a:xfrm>
                <a:off x="395536" y="3988435"/>
                <a:ext cx="8643682" cy="16858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TW" sz="2400" dirty="0"/>
                  <a:t>For an edge,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𝐸𝑑𝑔𝑒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𝑐𝑜𝑛𝑡𝑟𝑎𝑠𝑡</m:t>
                    </m:r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is bigger than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altLang="zh-TW" sz="2400" dirty="0"/>
                  <a:t> times the image’s dynamic range (Highest pixel value – lowest pixel value).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TW" sz="2400" dirty="0"/>
                  <a:t>Also,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𝐸𝑑𝑔𝑒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𝑠𝑐𝑎𝑙𝑒</m:t>
                    </m:r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is restricted between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𝑙𝑏</m:t>
                    </m:r>
                  </m:oMath>
                </a14:m>
                <a:r>
                  <a:rPr lang="en-US" altLang="zh-TW" sz="2400" dirty="0"/>
                  <a:t>~</a:t>
                </a:r>
                <a14:m>
                  <m:oMath xmlns:m="http://schemas.openxmlformats.org/officeDocument/2006/math"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𝑢𝑏</m:t>
                    </m:r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BA2CF773-0A27-4226-BA54-70155D2E17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3988435"/>
                <a:ext cx="8643682" cy="1685846"/>
              </a:xfrm>
              <a:prstGeom prst="rect">
                <a:avLst/>
              </a:prstGeom>
              <a:blipFill>
                <a:blip r:embed="rId4"/>
                <a:stretch>
                  <a:fillRect l="-1128" r="-1269" b="-758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2F3B5E53-8E4C-4183-883D-805548D4EA0C}"/>
                  </a:ext>
                </a:extLst>
              </p:cNvPr>
              <p:cNvSpPr txBox="1"/>
              <p:nvPr/>
            </p:nvSpPr>
            <p:spPr>
              <a:xfrm>
                <a:off x="684213" y="5840628"/>
                <a:ext cx="433503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000" dirty="0"/>
                  <a:t>(Usually, 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=0.05, 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𝑙𝑏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=0.4, 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𝑢𝑏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=1.1</m:t>
                    </m:r>
                  </m:oMath>
                </a14:m>
                <a:r>
                  <a:rPr lang="en-US" altLang="zh-TW" sz="2000" dirty="0"/>
                  <a:t>)</a:t>
                </a:r>
                <a:endParaRPr lang="zh-TW" altLang="en-US" sz="2000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2F3B5E53-8E4C-4183-883D-805548D4EA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213" y="5840628"/>
                <a:ext cx="4335033" cy="400110"/>
              </a:xfrm>
              <a:prstGeom prst="rect">
                <a:avLst/>
              </a:prstGeom>
              <a:blipFill>
                <a:blip r:embed="rId5"/>
                <a:stretch>
                  <a:fillRect l="-1406" t="-6061" r="-703" b="-2727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510651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8.8.4 Directional Derivative Edge Finder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595387"/>
          </a:xfrm>
        </p:spPr>
        <p:txBody>
          <a:bodyPr/>
          <a:lstStyle/>
          <a:p>
            <a:r>
              <a:rPr lang="en-US" altLang="zh-TW" sz="3200" dirty="0"/>
              <a:t>Ex: Lena.bmp</a:t>
            </a:r>
          </a:p>
          <a:p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B2462A-78E2-439A-9B04-2CF176C58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02002E-90E1-4A1A-953C-EC3519EC0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157</a:t>
            </a:fld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79C0222-0B32-47AF-9D77-7F4A6CD5C4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852936"/>
            <a:ext cx="3251941" cy="325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3217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8.8.4 Directional Derivative Edge Finder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595387"/>
          </a:xfrm>
        </p:spPr>
        <p:txBody>
          <a:bodyPr/>
          <a:lstStyle/>
          <a:p>
            <a:r>
              <a:rPr lang="en-US" altLang="zh-TW" sz="3200" dirty="0"/>
              <a:t>Ex:</a:t>
            </a:r>
          </a:p>
          <a:p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B2462A-78E2-439A-9B04-2CF176C58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02002E-90E1-4A1A-953C-EC3519EC0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158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6B2DCFE5-88CD-4482-887E-7A22F7C16943}"/>
                  </a:ext>
                </a:extLst>
              </p:cNvPr>
              <p:cNvSpPr/>
              <p:nvPr/>
            </p:nvSpPr>
            <p:spPr>
              <a:xfrm>
                <a:off x="3020962" y="5762149"/>
                <a:ext cx="328859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=0.1,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𝑙𝑏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=0.4,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𝑢𝑏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=1.1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6B2DCFE5-88CD-4482-887E-7A22F7C169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962" y="5762149"/>
                <a:ext cx="3288592" cy="369332"/>
              </a:xfrm>
              <a:prstGeom prst="rect">
                <a:avLst/>
              </a:prstGeom>
              <a:blipFill>
                <a:blip r:embed="rId3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圖片 7">
            <a:extLst>
              <a:ext uri="{FF2B5EF4-FFF2-40B4-BE49-F238E27FC236}">
                <a16:creationId xmlns:a16="http://schemas.microsoft.com/office/drawing/2014/main" id="{084BC55A-106A-4453-8A62-3D3EE666DA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038" y="2852936"/>
            <a:ext cx="2913460" cy="291346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77A681A2-A08A-4F52-AC31-770D6FAD17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2" y="2852936"/>
            <a:ext cx="2913460" cy="29134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6488C6B8-D5CC-4E0F-8DC8-4BE45A3D0864}"/>
                  </a:ext>
                </a:extLst>
              </p:cNvPr>
              <p:cNvSpPr/>
              <p:nvPr/>
            </p:nvSpPr>
            <p:spPr>
              <a:xfrm>
                <a:off x="-80064" y="5803766"/>
                <a:ext cx="328859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=0.05,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𝑙𝑏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=0.4,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𝑢𝑏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=1.1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6488C6B8-D5CC-4E0F-8DC8-4BE45A3D08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0064" y="5803766"/>
                <a:ext cx="3288592" cy="369332"/>
              </a:xfrm>
              <a:prstGeom prst="rect">
                <a:avLst/>
              </a:prstGeom>
              <a:blipFill>
                <a:blip r:embed="rId6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圖片 13">
            <a:extLst>
              <a:ext uri="{FF2B5EF4-FFF2-40B4-BE49-F238E27FC236}">
                <a16:creationId xmlns:a16="http://schemas.microsoft.com/office/drawing/2014/main" id="{BA49160F-1E92-4DE5-AB94-6EA2AE4C48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270" y="2852936"/>
            <a:ext cx="2913460" cy="29134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787AEA91-32C6-4734-80BD-B4497D6C1F06}"/>
                  </a:ext>
                </a:extLst>
              </p:cNvPr>
              <p:cNvSpPr/>
              <p:nvPr/>
            </p:nvSpPr>
            <p:spPr>
              <a:xfrm>
                <a:off x="5935474" y="5762149"/>
                <a:ext cx="328859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=0.15,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𝑙𝑏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=0.4,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𝑢𝑏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=1.1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787AEA91-32C6-4734-80BD-B4497D6C1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5474" y="5762149"/>
                <a:ext cx="3288592" cy="369332"/>
              </a:xfrm>
              <a:prstGeom prst="rect">
                <a:avLst/>
              </a:prstGeom>
              <a:blipFill>
                <a:blip r:embed="rId8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2036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4411663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800" dirty="0"/>
                  <a:t>One-dimensional observation sequence </a:t>
                </a:r>
              </a:p>
              <a:p>
                <a:pPr marL="0" indent="0" eaLnBrk="1" hangingPunct="1">
                  <a:buNone/>
                </a:pPr>
                <a:r>
                  <a:rPr lang="en-US" altLang="zh-TW" sz="1400" dirty="0"/>
                  <a:t>	</a:t>
                </a:r>
                <a:endParaRPr lang="zh-TW" altLang="en-US" sz="1400" dirty="0"/>
              </a:p>
              <a:p>
                <a:pPr marL="0" indent="0" eaLnBrk="1" hangingPunct="1">
                  <a:buNone/>
                </a:pPr>
                <a:r>
                  <a:rPr lang="zh-TW" altLang="en-US" dirty="0"/>
                  <a:t>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US" altLang="zh-TW" b="0" i="0" smtClean="0">
                            <a:latin typeface="Cambria Math" panose="02040503050406030204" pitchFamily="18" charset="0"/>
                          </a:rPr>
                          <m:t>1 </m:t>
                        </m:r>
                      </m:sub>
                    </m:sSub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US" altLang="zh-TW" b="0" i="0" smtClean="0">
                            <a:latin typeface="Cambria Math" panose="02040503050406030204" pitchFamily="18" charset="0"/>
                          </a:rPr>
                          <m:t>2 </m:t>
                        </m:r>
                      </m:sub>
                    </m:sSub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US" altLang="zh-TW" b="0" i="0" smtClean="0">
                            <a:latin typeface="Cambria Math" panose="02040503050406030204" pitchFamily="18" charset="0"/>
                          </a:rPr>
                          <m:t>3 </m:t>
                        </m:r>
                      </m:sub>
                    </m:sSub>
                  </m:oMath>
                </a14:m>
                <a:r>
                  <a:rPr lang="en-US" altLang="zh-TW" dirty="0"/>
                  <a:t>,……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altLang="zh-TW" b="0" i="0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endParaRPr lang="zh-TW" altLang="en-US" b="0" dirty="0"/>
              </a:p>
              <a:p>
                <a:pPr marL="0" indent="0" eaLnBrk="1" hangingPunct="1">
                  <a:buNone/>
                </a:pPr>
                <a:endParaRPr lang="zh-TW" altLang="en-US" sz="1800" dirty="0"/>
              </a:p>
              <a:p>
                <a:pPr eaLnBrk="1" hangingPunct="1"/>
                <a:r>
                  <a:rPr lang="en-US" altLang="zh-TW" sz="2400" dirty="0"/>
                  <a:t>To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find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the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relative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maxima,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we can least-squares fit a quadratic function</a:t>
                </a:r>
                <a:endParaRPr lang="zh-TW" altLang="en-US" sz="2400" dirty="0"/>
              </a:p>
              <a:p>
                <a:pPr eaLnBrk="1" hangingPunct="1"/>
                <a:endParaRPr lang="en-US" altLang="zh-TW" sz="2000" dirty="0"/>
              </a:p>
              <a:p>
                <a:pPr marL="344487" lvl="1" indent="0" eaLnBrk="1" hangingPunct="1">
                  <a:buNone/>
                </a:pPr>
                <a:r>
                  <a:rPr lang="en-US" altLang="zh-TW" dirty="0"/>
                  <a:t>	</a:t>
                </a:r>
                <a:r>
                  <a:rPr lang="zh-TW" altLang="en-US" dirty="0"/>
                  <a:t>             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3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30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  <m:sSup>
                      <m:sSupPr>
                        <m:ctrlPr>
                          <a:rPr lang="en-US" altLang="zh-TW" sz="3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30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TW" sz="3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3000" b="0" i="0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3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30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  <m:r>
                      <m:rPr>
                        <m:sty m:val="p"/>
                      </m:rPr>
                      <a:rPr lang="en-US" altLang="zh-TW" sz="3000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zh-TW" sz="3000" b="0" i="0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3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30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acc>
                  </m:oMath>
                </a14:m>
                <a:r>
                  <a:rPr lang="en-US" altLang="zh-TW" sz="3000" dirty="0"/>
                  <a:t> ,</a:t>
                </a:r>
                <a:endParaRPr lang="zh-TW" altLang="en-US" sz="3000" dirty="0"/>
              </a:p>
              <a:p>
                <a:pPr marL="344487" lvl="1" indent="0" eaLnBrk="1" hangingPunct="1">
                  <a:buNone/>
                </a:pPr>
                <a:endParaRPr lang="zh-TW" altLang="en-US" sz="1400" dirty="0"/>
              </a:p>
              <a:p>
                <a:pPr marL="344487" lvl="1" indent="0" eaLnBrk="1" hangingPunct="1">
                  <a:buNone/>
                </a:pPr>
                <a:r>
                  <a:rPr lang="en-US" altLang="zh-TW" sz="2000" dirty="0"/>
                  <a:t>where </a:t>
                </a:r>
                <a14:m>
                  <m:oMath xmlns:m="http://schemas.openxmlformats.org/officeDocument/2006/math">
                    <m:r>
                      <a:rPr lang="en-US" altLang="zh-TW" sz="20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zh-TW" sz="2000" b="0" i="0" smtClean="0">
                        <a:latin typeface="Cambria Math" panose="02040503050406030204" pitchFamily="18" charset="0"/>
                      </a:rPr>
                      <m:t>k</m:t>
                    </m:r>
                    <m:r>
                      <a:rPr lang="en-US" altLang="zh-TW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US" altLang="zh-TW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a:rPr lang="en-US" altLang="zh-TW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US" altLang="zh-TW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</m:t>
                    </m:r>
                  </m:oMath>
                </a14:m>
                <a:r>
                  <a:rPr lang="en-US" altLang="zh-TW" sz="2000" dirty="0"/>
                  <a:t> , to each group of 2k+1 successive observations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4411663"/>
              </a:xfrm>
              <a:blipFill>
                <a:blip r:embed="rId3"/>
                <a:stretch>
                  <a:fillRect l="-593" t="-151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C3334F0-A6CB-431B-A2B8-38A877F54C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5AE174A-C619-4450-A0C1-188D150BA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721402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8.8.4 Directional Derivative Edge Finder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595387"/>
          </a:xfrm>
        </p:spPr>
        <p:txBody>
          <a:bodyPr/>
          <a:lstStyle/>
          <a:p>
            <a:r>
              <a:rPr lang="en-US" altLang="zh-TW" sz="3200" dirty="0"/>
              <a:t>(Gradient-based)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B2462A-78E2-439A-9B04-2CF176C58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02002E-90E1-4A1A-953C-EC3519EC0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159</a:t>
            </a:fld>
            <a:endParaRPr lang="zh-TW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93BFB3A3-6F24-45A2-AE6A-F247D0DD0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036" y="2855942"/>
            <a:ext cx="2913460" cy="291346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69236219-ADAD-44A6-AD95-93FDDD69A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855942"/>
            <a:ext cx="2913460" cy="291346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56111999-5B62-4742-92ED-D2806D0F6B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270" y="2855942"/>
            <a:ext cx="2913460" cy="291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71664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8.8.4 Directional Derivative Edge Finder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595387"/>
          </a:xfrm>
        </p:spPr>
        <p:txBody>
          <a:bodyPr/>
          <a:lstStyle/>
          <a:p>
            <a:r>
              <a:rPr lang="en-US" altLang="zh-TW" sz="3200" dirty="0"/>
              <a:t>Ex:</a:t>
            </a:r>
          </a:p>
          <a:p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B2462A-78E2-439A-9B04-2CF176C58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02002E-90E1-4A1A-953C-EC3519EC0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160</a:t>
            </a:fld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676DCB7-37E9-467A-A87A-EE13556D0E53}"/>
              </a:ext>
            </a:extLst>
          </p:cNvPr>
          <p:cNvSpPr txBox="1"/>
          <p:nvPr/>
        </p:nvSpPr>
        <p:spPr>
          <a:xfrm>
            <a:off x="1346106" y="5799731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Handsome young man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F02E5BD8-4195-4FD9-A337-E86EF799F201}"/>
                  </a:ext>
                </a:extLst>
              </p:cNvPr>
              <p:cNvSpPr/>
              <p:nvPr/>
            </p:nvSpPr>
            <p:spPr>
              <a:xfrm>
                <a:off x="4887524" y="5955859"/>
                <a:ext cx="328859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=0.1,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𝑙𝑏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=0.4,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𝑢𝑏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=1.1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F02E5BD8-4195-4FD9-A337-E86EF799F2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7524" y="5955859"/>
                <a:ext cx="3288592" cy="369332"/>
              </a:xfrm>
              <a:prstGeom prst="rect">
                <a:avLst/>
              </a:prstGeom>
              <a:blipFill>
                <a:blip r:embed="rId3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圖片 14">
            <a:extLst>
              <a:ext uri="{FF2B5EF4-FFF2-40B4-BE49-F238E27FC236}">
                <a16:creationId xmlns:a16="http://schemas.microsoft.com/office/drawing/2014/main" id="{C78CD4B1-2560-4C8F-BEE6-B8DB01809E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652" y="2645845"/>
            <a:ext cx="3153886" cy="3153886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F7780262-E8B8-4689-BDE4-C48685ED63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106" y="2651378"/>
            <a:ext cx="3153886" cy="315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02570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8.8.4 Directional Derivative Edge Finder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161</a:t>
            </a:fld>
            <a:endParaRPr lang="zh-TW" altLang="en-US"/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8480B410-6202-4324-B81A-BDA033596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67395"/>
          </a:xfrm>
        </p:spPr>
        <p:txBody>
          <a:bodyPr/>
          <a:lstStyle/>
          <a:p>
            <a:r>
              <a:rPr lang="en-US" altLang="zh-TW" sz="2800" dirty="0"/>
              <a:t>Ex:</a:t>
            </a:r>
            <a:r>
              <a:rPr lang="zh-TW" altLang="en-US" sz="2800" dirty="0"/>
              <a:t> </a:t>
            </a:r>
            <a:r>
              <a:rPr lang="en" altLang="zh-TW" sz="2800" dirty="0"/>
              <a:t>gradient-based</a:t>
            </a:r>
            <a:endParaRPr lang="en-US" altLang="zh-TW" dirty="0"/>
          </a:p>
        </p:txBody>
      </p:sp>
      <p:sp>
        <p:nvSpPr>
          <p:cNvPr id="22" name="箭號: 向右 21">
            <a:extLst>
              <a:ext uri="{FF2B5EF4-FFF2-40B4-BE49-F238E27FC236}">
                <a16:creationId xmlns:a16="http://schemas.microsoft.com/office/drawing/2014/main" id="{77954D40-6786-403D-BA98-5C71126F06F6}"/>
              </a:ext>
            </a:extLst>
          </p:cNvPr>
          <p:cNvSpPr/>
          <p:nvPr/>
        </p:nvSpPr>
        <p:spPr>
          <a:xfrm>
            <a:off x="3852896" y="4365030"/>
            <a:ext cx="648072" cy="2160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9FACCEEE-F6AB-47D4-ACCC-2FE960A1B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43" y="2567551"/>
            <a:ext cx="2960553" cy="359495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E0A395C-0006-4BCC-93F3-3405DD16A6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344" y="2562988"/>
            <a:ext cx="2960552" cy="359952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F1658134-A3E0-4FF1-86CD-3EFEA60F571A}"/>
              </a:ext>
            </a:extLst>
          </p:cNvPr>
          <p:cNvSpPr txBox="1"/>
          <p:nvPr/>
        </p:nvSpPr>
        <p:spPr>
          <a:xfrm>
            <a:off x="1119712" y="6065124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Handsome young man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78142839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8.8.4 Directional Derivative Edge Finder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595387"/>
          </a:xfrm>
        </p:spPr>
        <p:txBody>
          <a:bodyPr/>
          <a:lstStyle/>
          <a:p>
            <a:r>
              <a:rPr lang="en-US" altLang="zh-TW" sz="3200" dirty="0"/>
              <a:t>Ex:</a:t>
            </a:r>
            <a:r>
              <a:rPr lang="zh-TW" altLang="en-US" sz="3200" dirty="0"/>
              <a:t> </a:t>
            </a:r>
            <a:r>
              <a:rPr lang="en-US" altLang="zh-TW" sz="3200" dirty="0"/>
              <a:t>zero-cross</a:t>
            </a:r>
          </a:p>
          <a:p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B2462A-78E2-439A-9B04-2CF176C58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02002E-90E1-4A1A-953C-EC3519EC0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162</a:t>
            </a:fld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676DCB7-37E9-467A-A87A-EE13556D0E53}"/>
              </a:ext>
            </a:extLst>
          </p:cNvPr>
          <p:cNvSpPr txBox="1"/>
          <p:nvPr/>
        </p:nvSpPr>
        <p:spPr>
          <a:xfrm>
            <a:off x="1641589" y="5799731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Ugly old man.jpg</a:t>
            </a:r>
            <a:endParaRPr lang="zh-TW" altLang="en-US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D20CAAD1-9601-41C3-862C-FE5D1242C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635908"/>
            <a:ext cx="2667000" cy="323850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FBB798EE-F223-4937-BD7D-950ED54104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514" y="2669916"/>
            <a:ext cx="2628900" cy="3200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9BAB8FA4-79E6-4FEB-BE7C-052CCAB7000E}"/>
                  </a:ext>
                </a:extLst>
              </p:cNvPr>
              <p:cNvSpPr/>
              <p:nvPr/>
            </p:nvSpPr>
            <p:spPr>
              <a:xfrm>
                <a:off x="4887524" y="5955859"/>
                <a:ext cx="328859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=0.1,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𝑙𝑏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=0.4,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𝑢𝑏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=1.1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9BAB8FA4-79E6-4FEB-BE7C-052CCAB700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7524" y="5955859"/>
                <a:ext cx="3288592" cy="369332"/>
              </a:xfrm>
              <a:prstGeom prst="rect">
                <a:avLst/>
              </a:prstGeom>
              <a:blipFill>
                <a:blip r:embed="rId5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9426756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 Introduction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8.2</a:t>
            </a: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Relative Maxima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8.3 Sloped Facet Parameter and Error Estimation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8.4 Facet-Based Peak Noise Removal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8.5 Iterated Facet Model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8.6 Gradient-Based Facet Edge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8.7 Bayesian Approach to Gradient Edge 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8.8 Zero-Crossing Edge Detector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8.9 Integrated Directional Derivative Gradient Operator</a:t>
            </a:r>
            <a:endParaRPr lang="en-US" sz="2000" b="1" dirty="0"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8.10 Corner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8.11 Isotropic Derivative Magnitudes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8.12 Ridges and Ravines on Digital Images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8.13 Topographic Primal Sketch</a:t>
            </a:r>
            <a:endParaRPr lang="zh-TW" sz="24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6D61023-E1E6-4F1E-BC9B-D423337C93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8C4382A-E52B-4EAB-9F5F-A8E07E5D72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471139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527745-08CB-6CE0-BC97-A677B0A8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D6BED10-38B5-C025-6078-4FC17F7C9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/>
              <a:t>Break</a:t>
            </a:r>
            <a:endParaRPr kumimoji="1"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DCB82F7-37CB-38F4-EC70-323AC196B4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84B2240-08B0-7D69-13D1-A46058E0B1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3829397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8.9 Integrated Directional Derivative Gradient Operator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7848600" cy="4411663"/>
          </a:xfrm>
        </p:spPr>
        <p:txBody>
          <a:bodyPr/>
          <a:lstStyle/>
          <a:p>
            <a:pPr eaLnBrk="1" hangingPunct="1"/>
            <a:r>
              <a:rPr lang="en-US" altLang="zh-TW" sz="2600" dirty="0"/>
              <a:t>integrated directional derivative gradient operator </a:t>
            </a:r>
          </a:p>
          <a:p>
            <a:pPr lvl="1" eaLnBrk="1" hangingPunct="1"/>
            <a:r>
              <a:rPr lang="en-US" altLang="zh-TW" sz="2200" dirty="0"/>
              <a:t>an operator that measures the integrated directional derivative strength as the integral of first directional derivative </a:t>
            </a:r>
            <a:r>
              <a:rPr lang="en-US" altLang="zh-TW" sz="2200" b="1" dirty="0">
                <a:solidFill>
                  <a:srgbClr val="0000FF"/>
                </a:solidFill>
              </a:rPr>
              <a:t>taken over a square area</a:t>
            </a:r>
          </a:p>
          <a:p>
            <a:pPr lvl="1" eaLnBrk="1" hangingPunct="1"/>
            <a:r>
              <a:rPr lang="en-US" altLang="zh-TW" sz="2200" dirty="0"/>
              <a:t>more accurate step edge direction</a:t>
            </a:r>
          </a:p>
          <a:p>
            <a:pPr eaLnBrk="1" hangingPunct="1"/>
            <a:endParaRPr lang="en-US" altLang="zh-TW" sz="2600" dirty="0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3657EB26-8760-496A-AFC7-5383AAE101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0E2EA89-E3C1-422F-AC74-98AD15FE1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4102112"/>
            <a:ext cx="7886700" cy="75976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D371FB2-822A-40EF-B2D3-E98648CB5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180" y="5010503"/>
            <a:ext cx="8768455" cy="1261064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057DA3F9-F065-47E9-A559-1E59CF4A1E24}"/>
              </a:ext>
            </a:extLst>
          </p:cNvPr>
          <p:cNvSpPr txBox="1"/>
          <p:nvPr/>
        </p:nvSpPr>
        <p:spPr>
          <a:xfrm>
            <a:off x="7918222" y="6357939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Journals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 Introduction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8.2</a:t>
            </a: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Relative Maxima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8.3 Sloped Facet Parameter and Error Estimation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8.4 Facet-Based Peak Noise Removal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8.5 Iterated Facet Model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8.6 Gradient-Based Facet Edge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8.7 Bayesian Approach to Gradient Edge 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8.8 Zero-Crossing Edge Detector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8.9 Integrated Directional Derivative Gradient Operator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8.10 Corner Detection</a:t>
            </a:r>
            <a:endParaRPr lang="en-US" sz="2000" dirty="0"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8.11 Isotropic Derivative Magnitudes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8.12 Ridges and Ravines on Digital Images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8.13 Topographic Primal Sketch</a:t>
            </a:r>
            <a:endParaRPr lang="zh-TW" sz="24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F8D7B95-CFB7-4EE5-A86E-692DFD985A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9F553DD-9424-4CDB-BBE4-A6F0718D59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6805056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8.10 Corner Detection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2041673"/>
            <a:ext cx="7991475" cy="4411663"/>
          </a:xfrm>
        </p:spPr>
        <p:txBody>
          <a:bodyPr/>
          <a:lstStyle/>
          <a:p>
            <a:pPr eaLnBrk="1" hangingPunct="1"/>
            <a:r>
              <a:rPr lang="en-US" altLang="zh-TW" sz="2800" dirty="0"/>
              <a:t>purpose</a:t>
            </a:r>
          </a:p>
          <a:p>
            <a:pPr lvl="1" eaLnBrk="1" hangingPunct="1"/>
            <a:r>
              <a:rPr lang="en-US" altLang="zh-TW" sz="2400" dirty="0"/>
              <a:t>corners: to detect buildings in </a:t>
            </a:r>
            <a:r>
              <a:rPr lang="en-US" altLang="zh-TW" sz="2400" dirty="0">
                <a:solidFill>
                  <a:srgbClr val="0000FF"/>
                </a:solidFill>
              </a:rPr>
              <a:t>aerial images</a:t>
            </a:r>
          </a:p>
          <a:p>
            <a:pPr lvl="1" eaLnBrk="1" hangingPunct="1"/>
            <a:r>
              <a:rPr lang="en-US" altLang="zh-TW" sz="2400" dirty="0"/>
              <a:t>corner points: to determine displacement vectors from image pair</a:t>
            </a:r>
          </a:p>
          <a:p>
            <a:pPr eaLnBrk="1" hangingPunct="1"/>
            <a:r>
              <a:rPr lang="en-US" altLang="zh-TW" sz="2800" dirty="0"/>
              <a:t>corners with two conditions</a:t>
            </a:r>
          </a:p>
          <a:p>
            <a:pPr lvl="1" eaLnBrk="1" hangingPunct="1"/>
            <a:r>
              <a:rPr lang="en-US" altLang="zh-TW" sz="2400" dirty="0"/>
              <a:t>the occurrence of an edge </a:t>
            </a:r>
          </a:p>
          <a:p>
            <a:pPr lvl="1" eaLnBrk="1" hangingPunct="1"/>
            <a:r>
              <a:rPr lang="en-US" altLang="zh-TW" sz="2400" dirty="0"/>
              <a:t>significant changes in edge direction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20B7C895-1871-4F3C-BDBB-E8DEA29B88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C6033DB-8DED-4FCF-829E-6E9A56479FD6}"/>
              </a:ext>
            </a:extLst>
          </p:cNvPr>
          <p:cNvSpPr txBox="1"/>
          <p:nvPr/>
        </p:nvSpPr>
        <p:spPr>
          <a:xfrm>
            <a:off x="467544" y="5517232"/>
            <a:ext cx="7991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Edge direction: is defined as the direction that is orthogonal to the estimated gradient direction and in which, </a:t>
            </a:r>
            <a:r>
              <a:rPr lang="en-US" altLang="zh-TW" b="1" u="sng" dirty="0"/>
              <a:t>if one walked along the edge, the higher-valued area would be to the right</a:t>
            </a:r>
            <a:endParaRPr lang="zh-TW" altLang="en-US" b="1" u="sng" dirty="0"/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4"/>
          <p:cNvSpPr>
            <a:spLocks noGrp="1" noChangeArrowheads="1"/>
          </p:cNvSpPr>
          <p:nvPr>
            <p:ph type="title"/>
          </p:nvPr>
        </p:nvSpPr>
        <p:spPr>
          <a:xfrm>
            <a:off x="433388" y="-609600"/>
            <a:ext cx="8101012" cy="1295400"/>
          </a:xfrm>
          <a:noFill/>
        </p:spPr>
        <p:txBody>
          <a:bodyPr/>
          <a:lstStyle/>
          <a:p>
            <a:pPr algn="ctr" eaLnBrk="1" hangingPunct="1"/>
            <a:r>
              <a:rPr lang="en-US" altLang="zh-TW" dirty="0"/>
              <a:t>Aerial Images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8D4E5FB-322A-4896-A1F4-4F23600A1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168</a:t>
            </a:fld>
            <a:endParaRPr lang="zh-TW" altLang="en-US"/>
          </a:p>
        </p:txBody>
      </p:sp>
      <p:pic>
        <p:nvPicPr>
          <p:cNvPr id="364546" name="Picture 2">
            <a:extLst>
              <a:ext uri="{FF2B5EF4-FFF2-40B4-BE49-F238E27FC236}">
                <a16:creationId xmlns:a16="http://schemas.microsoft.com/office/drawing/2014/main" id="{04A61B1A-EE85-46B9-BB86-AE40FBEAF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568" y="685800"/>
            <a:ext cx="6102864" cy="610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80F6C92B-527E-4DBF-A262-EA6333DC9D65}"/>
              </a:ext>
            </a:extLst>
          </p:cNvPr>
          <p:cNvSpPr txBox="1"/>
          <p:nvPr/>
        </p:nvSpPr>
        <p:spPr>
          <a:xfrm>
            <a:off x="-10277" y="6174085"/>
            <a:ext cx="14285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u="sng" dirty="0">
                <a:hlinkClick r:id="rId4"/>
              </a:rPr>
              <a:t>Blackwell’s |</a:t>
            </a:r>
          </a:p>
          <a:p>
            <a:r>
              <a:rPr lang="en-US" altLang="zh-TW" u="sng" dirty="0">
                <a:hlinkClick r:id="rId4"/>
              </a:rPr>
              <a:t> Book store‎</a:t>
            </a:r>
            <a:endParaRPr lang="en-US" altLang="zh-TW" u="sng" dirty="0">
              <a:hlinkClick r:id="rId5"/>
            </a:endParaRPr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667395"/>
              </a:xfrm>
            </p:spPr>
            <p:txBody>
              <a:bodyPr/>
              <a:lstStyle/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TW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TW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zh-TW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altLang="zh-TW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altLang="zh-TW" sz="2800" dirty="0"/>
                  <a:t> = (3, 4, 5, 2, 7, 8),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altLang="zh-TW" sz="28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667395"/>
              </a:xfrm>
              <a:blipFill>
                <a:blip r:embed="rId3"/>
                <a:stretch>
                  <a:fillRect t="-10092" b="-367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C3334F0-A6CB-431B-A2B8-38A877F54C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5AE174A-C619-4450-A0C1-188D150BA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4573838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8D4E5FB-322A-4896-A1F4-4F23600A1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169</a:t>
            </a:fld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0F6C92B-527E-4DBF-A262-EA6333DC9D65}"/>
              </a:ext>
            </a:extLst>
          </p:cNvPr>
          <p:cNvSpPr txBox="1"/>
          <p:nvPr/>
        </p:nvSpPr>
        <p:spPr>
          <a:xfrm>
            <a:off x="166059" y="6339959"/>
            <a:ext cx="328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zh-TW" dirty="0">
                <a:hlinkClick r:id="rId3"/>
              </a:rPr>
              <a:t>Digital Image Processing, 4/e</a:t>
            </a:r>
            <a:endParaRPr lang="zh-TW" alt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0A50380-6C57-4788-9473-33E563F2F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kern="0"/>
              <a:t>8.10 Corner Detection</a:t>
            </a:r>
            <a:endParaRPr lang="en-US" altLang="zh-TW" kern="0" dirty="0"/>
          </a:p>
        </p:txBody>
      </p:sp>
      <p:pic>
        <p:nvPicPr>
          <p:cNvPr id="373762" name="Picture 2">
            <a:extLst>
              <a:ext uri="{FF2B5EF4-FFF2-40B4-BE49-F238E27FC236}">
                <a16:creationId xmlns:a16="http://schemas.microsoft.com/office/drawing/2014/main" id="{CABE2B86-1824-40A2-93FA-F8333DC46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872" y="2595787"/>
            <a:ext cx="7144254" cy="38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359936E2-EC69-4756-AFD4-E86662D44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2" y="1928297"/>
            <a:ext cx="7991475" cy="1140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zh-TW" sz="2400" kern="0" dirty="0"/>
              <a:t>corner points: to determine displacement vectors from image pair</a:t>
            </a:r>
          </a:p>
          <a:p>
            <a:pPr eaLnBrk="1" hangingPunct="1"/>
            <a:endParaRPr lang="en-US" altLang="zh-TW" sz="2600" kern="0" dirty="0"/>
          </a:p>
        </p:txBody>
      </p:sp>
    </p:spTree>
    <p:extLst>
      <p:ext uri="{BB962C8B-B14F-4D97-AF65-F5344CB8AC3E}">
        <p14:creationId xmlns:p14="http://schemas.microsoft.com/office/powerpoint/2010/main" val="3356735458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8D4E5FB-322A-4896-A1F4-4F23600A1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170</a:t>
            </a:fld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0F6C92B-527E-4DBF-A262-EA6333DC9D65}"/>
              </a:ext>
            </a:extLst>
          </p:cNvPr>
          <p:cNvSpPr txBox="1"/>
          <p:nvPr/>
        </p:nvSpPr>
        <p:spPr>
          <a:xfrm>
            <a:off x="166059" y="6339959"/>
            <a:ext cx="328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zh-TW" dirty="0">
                <a:hlinkClick r:id="rId3"/>
              </a:rPr>
              <a:t>Digital Image Processing, 4/e</a:t>
            </a:r>
            <a:endParaRPr lang="zh-TW" alt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0A50380-6C57-4788-9473-33E563F2F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kern="0"/>
              <a:t>8.10 Corner Detection</a:t>
            </a:r>
            <a:endParaRPr lang="en-US" altLang="zh-TW" kern="0" dirty="0"/>
          </a:p>
        </p:txBody>
      </p:sp>
      <p:pic>
        <p:nvPicPr>
          <p:cNvPr id="374786" name="Picture 2">
            <a:extLst>
              <a:ext uri="{FF2B5EF4-FFF2-40B4-BE49-F238E27FC236}">
                <a16:creationId xmlns:a16="http://schemas.microsoft.com/office/drawing/2014/main" id="{76CC4768-9CA6-45C1-A42D-631A04907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2" y="2793807"/>
            <a:ext cx="8279451" cy="304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11F991C7-2ACF-47A6-9D6A-A2E33B72F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1" y="1883599"/>
            <a:ext cx="7991475" cy="1820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zh-TW" sz="2400" kern="0" dirty="0"/>
              <a:t>corner points: to determine displacement vectors from image pair</a:t>
            </a:r>
          </a:p>
          <a:p>
            <a:pPr eaLnBrk="1" hangingPunct="1"/>
            <a:endParaRPr lang="en-US" altLang="zh-TW" sz="2600" kern="0" dirty="0"/>
          </a:p>
        </p:txBody>
      </p:sp>
    </p:spTree>
    <p:extLst>
      <p:ext uri="{BB962C8B-B14F-4D97-AF65-F5344CB8AC3E}">
        <p14:creationId xmlns:p14="http://schemas.microsoft.com/office/powerpoint/2010/main" val="4188854322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8D4E5FB-322A-4896-A1F4-4F23600A1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171</a:t>
            </a:fld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0F6C92B-527E-4DBF-A262-EA6333DC9D65}"/>
              </a:ext>
            </a:extLst>
          </p:cNvPr>
          <p:cNvSpPr txBox="1"/>
          <p:nvPr/>
        </p:nvSpPr>
        <p:spPr>
          <a:xfrm>
            <a:off x="166059" y="6339959"/>
            <a:ext cx="328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zh-TW" dirty="0">
                <a:hlinkClick r:id="rId3"/>
              </a:rPr>
              <a:t>Digital Image Processing, 4/e</a:t>
            </a:r>
            <a:endParaRPr lang="zh-TW" alt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0A50380-6C57-4788-9473-33E563F2F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kern="0" dirty="0"/>
              <a:t>8.10 Corner Detection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14380A3-84E6-4090-8928-C2A5E0C33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2" y="1928297"/>
            <a:ext cx="7991475" cy="171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zh-TW" sz="2800" kern="0" dirty="0"/>
              <a:t>corners with two conditions</a:t>
            </a:r>
          </a:p>
          <a:p>
            <a:pPr lvl="1" eaLnBrk="1" hangingPunct="1"/>
            <a:r>
              <a:rPr lang="en-US" altLang="zh-TW" sz="2400" kern="0" dirty="0"/>
              <a:t>the occurrence of an edge </a:t>
            </a:r>
          </a:p>
          <a:p>
            <a:pPr lvl="1" eaLnBrk="1" hangingPunct="1"/>
            <a:r>
              <a:rPr lang="en-US" altLang="zh-TW" sz="2400" kern="0" dirty="0"/>
              <a:t>significant changes in edge direction</a:t>
            </a:r>
          </a:p>
        </p:txBody>
      </p:sp>
      <p:pic>
        <p:nvPicPr>
          <p:cNvPr id="375812" name="Picture 4">
            <a:extLst>
              <a:ext uri="{FF2B5EF4-FFF2-40B4-BE49-F238E27FC236}">
                <a16:creationId xmlns:a16="http://schemas.microsoft.com/office/drawing/2014/main" id="{0D9CD46E-6B5F-42F0-BA54-03041F7A9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696" y="3277301"/>
            <a:ext cx="6954605" cy="303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25570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8.10 Corner Detection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66161" y="1850646"/>
                <a:ext cx="8712967" cy="1742038"/>
              </a:xfrm>
            </p:spPr>
            <p:txBody>
              <a:bodyPr/>
              <a:lstStyle/>
              <a:p>
                <a:r>
                  <a:rPr lang="en-US" altLang="zh-TW" sz="2400" dirty="0"/>
                  <a:t>Detection Method:</a:t>
                </a:r>
              </a:p>
              <a:p>
                <a:pPr marL="806450" lvl="1" indent="-457200">
                  <a:buClrTx/>
                  <a:buFont typeface="+mj-lt"/>
                  <a:buAutoNum type="arabicPeriod"/>
                </a:pPr>
                <a:r>
                  <a:rPr lang="en-US" altLang="zh-TW" sz="2000" dirty="0">
                    <a:solidFill>
                      <a:schemeClr val="tx1"/>
                    </a:solidFill>
                  </a:rPr>
                  <a:t>Given 3 points,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0 ,0</m:t>
                        </m:r>
                      </m:e>
                    </m:d>
                    <m:r>
                      <a:rPr lang="en-US" altLang="zh-TW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ctrlPr>
                          <a:rPr lang="en-US" altLang="zh-TW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TW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ctrlPr>
                          <a:rPr lang="en-US" altLang="zh-TW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TW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altLang="zh-TW" sz="2000" dirty="0">
                  <a:solidFill>
                    <a:schemeClr val="tx1"/>
                  </a:solidFill>
                </a:endParaRPr>
              </a:p>
              <a:p>
                <a:pPr marL="806450" lvl="1" indent="-457200">
                  <a:buClrTx/>
                  <a:buFont typeface="+mj-lt"/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TW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ctrlPr>
                          <a:rPr lang="en-US" altLang="zh-TW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TW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TW" sz="2000" dirty="0">
                    <a:solidFill>
                      <a:schemeClr val="tx1"/>
                    </a:solidFill>
                  </a:rPr>
                  <a:t> equidistant to the origin</a:t>
                </a:r>
              </a:p>
              <a:p>
                <a:pPr marL="806450" lvl="1" indent="-457200">
                  <a:buClrTx/>
                  <a:buFont typeface="+mj-lt"/>
                  <a:buAutoNum type="arabicPeriod" startAt="3"/>
                </a:pPr>
                <a:r>
                  <a:rPr lang="en-US" altLang="zh-TW" sz="2000" dirty="0">
                    <a:solidFill>
                      <a:schemeClr val="tx1"/>
                    </a:solidFill>
                  </a:rPr>
                  <a:t>Given a threshold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altLang="zh-TW" sz="2000" dirty="0">
                    <a:solidFill>
                      <a:schemeClr val="tx1"/>
                    </a:solidFill>
                  </a:rPr>
                  <a:t>.</a:t>
                </a:r>
              </a:p>
              <a:p>
                <a:pPr marL="806450" lvl="1" indent="-457200">
                  <a:buClrTx/>
                  <a:buFont typeface="+mj-lt"/>
                  <a:buAutoNum type="arabicPeriod" startAt="3"/>
                </a:pPr>
                <a14:m>
                  <m:oMath xmlns:m="http://schemas.openxmlformats.org/officeDocument/2006/math">
                    <m:r>
                      <a:rPr lang="en-US" altLang="zh-TW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zh-TW" alt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zh-TW" altLang="en-US" sz="2000" i="1">
                        <a:latin typeface="Cambria Math" panose="02040503050406030204" pitchFamily="18" charset="0"/>
                      </a:rPr>
                      <m:t>𝜃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&gt;</m:t>
                    </m:r>
                    <m:r>
                      <m:rPr>
                        <m:sty m:val="p"/>
                      </m:rPr>
                      <a:rPr lang="el-GR" altLang="zh-TW" sz="2000" i="1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altLang="zh-TW" sz="2000" dirty="0"/>
                  <a:t>.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6161" y="1850646"/>
                <a:ext cx="8712967" cy="1742038"/>
              </a:xfrm>
              <a:blipFill>
                <a:blip r:embed="rId3"/>
                <a:stretch>
                  <a:fillRect l="-350" t="-2456" b="-1719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11" y="4216099"/>
            <a:ext cx="3331578" cy="2256875"/>
          </a:xfrm>
          <a:prstGeom prst="rect">
            <a:avLst/>
          </a:prstGeom>
        </p:spPr>
      </p:pic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3AD44B2-5FA1-432E-BDA4-48089521E9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25A985E-3957-44D8-81F3-5EE3AB120F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172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E8C371A2-4CCA-4928-8B7B-D72761C84843}"/>
                  </a:ext>
                </a:extLst>
              </p:cNvPr>
              <p:cNvSpPr/>
              <p:nvPr/>
            </p:nvSpPr>
            <p:spPr>
              <a:xfrm>
                <a:off x="1016948" y="3810149"/>
                <a:ext cx="686854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2400" b="0" i="0" smtClean="0">
                        <a:latin typeface="Cambria Math" panose="02040503050406030204" pitchFamily="18" charset="0"/>
                      </a:rPr>
                      <m:t>IsCorner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|"/>
                        <m:endChr m:val="|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  <m:d>
                          <m:d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  <m:d>
                          <m:d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</a:rPr>
                      <m:t>&gt;</m:t>
                    </m:r>
                    <m:r>
                      <m:rPr>
                        <m:sty m:val="p"/>
                      </m:rPr>
                      <a:rPr lang="el-GR" altLang="zh-TW" sz="2400" i="1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?</m:t>
                    </m:r>
                    <m:r>
                      <m:rPr>
                        <m:sty m:val="p"/>
                      </m:rPr>
                      <a:rPr lang="en-US" altLang="zh-TW" sz="2400" b="0" i="0" smtClean="0">
                        <a:latin typeface="Cambria Math" panose="02040503050406030204" pitchFamily="18" charset="0"/>
                      </a:rPr>
                      <m:t>True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en-US" altLang="zh-TW" sz="2400" b="0" i="0" smtClean="0">
                        <a:latin typeface="Cambria Math" panose="02040503050406030204" pitchFamily="18" charset="0"/>
                      </a:rPr>
                      <m:t>False</m:t>
                    </m:r>
                  </m:oMath>
                </a14:m>
                <a:r>
                  <a:rPr lang="zh-TW" altLang="en-US" sz="2400" dirty="0"/>
                  <a:t> </a:t>
                </a: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E8C371A2-4CCA-4928-8B7B-D72761C848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948" y="3810149"/>
                <a:ext cx="6868547" cy="461665"/>
              </a:xfrm>
              <a:prstGeom prst="rect">
                <a:avLst/>
              </a:prstGeom>
              <a:blipFill>
                <a:blip r:embed="rId5"/>
                <a:stretch>
                  <a:fillRect l="-266" b="-3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6401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 Introduction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8.2</a:t>
            </a: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Relative Maxima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8.3 Sloped Facet Parameter and Error Estimation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8.4 Facet-Based Peak Noise Removal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8.5 Iterated Facet Model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8.6 Gradient-Based Facet Edge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8.7 Bayesian Approach to Gradient Edge 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8.8 Zero-Crossing Edge Detector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8.9 Integrated Directional Derivative Gradient Operator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8.10 Corner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8.11 Isotropic Derivative Magnitudes</a:t>
            </a:r>
            <a:endParaRPr lang="en-US" sz="2000" dirty="0"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8.12 Ridges and Ravines on Digital Images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8.13 Topographic Primal Sketch</a:t>
            </a:r>
            <a:endParaRPr lang="zh-TW" sz="24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11EC63C-58CB-423F-B27D-5FF990F5E3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C96E2B5-6D9B-4199-A76D-842238F640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118093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8.11 Isotropic Derivative Magnitudes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820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84213" y="2041526"/>
                <a:ext cx="8229600" cy="3390862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400" dirty="0"/>
                  <a:t>A </a:t>
                </a:r>
                <a:r>
                  <a:rPr lang="en-US" altLang="zh-TW" sz="2400" dirty="0">
                    <a:solidFill>
                      <a:srgbClr val="0000FF"/>
                    </a:solidFill>
                  </a:rPr>
                  <a:t>gradient edge</a:t>
                </a:r>
                <a:r>
                  <a:rPr lang="en-US" altLang="zh-TW" sz="2400" dirty="0"/>
                  <a:t> can be understood as arising from a first-order isotropic derivative magnitude</a:t>
                </a:r>
              </a:p>
              <a:p>
                <a:pPr eaLnBrk="1" hangingPunct="1"/>
                <a:r>
                  <a:rPr lang="en-US" altLang="zh-TW" sz="2400" dirty="0"/>
                  <a:t>Consider the two-dimensional function.</a:t>
                </a:r>
              </a:p>
              <a:p>
                <a:pPr eaLnBrk="1" hangingPunct="1"/>
                <a:endParaRPr lang="en-US" altLang="zh-TW" sz="2400" dirty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zh-TW" alt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TW" alt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zh-TW" alt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TW" alt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zh-TW" alt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zh-TW" alt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zh-TW" alt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zh-TW" alt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TW" alt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zh-TW" alt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zh-TW" alt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zh-TW" alt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TW" alt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zh-TW" alt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zh-TW" alt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zh-TW" altLang="en-US" sz="2400" dirty="0"/>
              </a:p>
              <a:p>
                <a:pPr marL="0" indent="0" eaLnBrk="1" hangingPunct="1">
                  <a:buNone/>
                </a:pPr>
                <a:endParaRPr lang="en-US" altLang="zh-TW" sz="2400" dirty="0"/>
              </a:p>
              <a:p>
                <a:pPr eaLnBrk="1" hangingPunct="1"/>
                <a:r>
                  <a:rPr lang="en-US" altLang="zh-TW" sz="2400" dirty="0"/>
                  <a:t>rotate the coordinate system by</a:t>
                </a:r>
                <a14:m>
                  <m:oMath xmlns:m="http://schemas.openxmlformats.org/officeDocument/2006/math">
                    <m:r>
                      <a:rPr lang="zh-TW" altLang="en-US" sz="2400" b="0" i="0" smtClean="0">
                        <a:latin typeface="Cambria Math" charset="0"/>
                      </a:rPr>
                      <m:t> </m:t>
                    </m:r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zh-TW" altLang="en-US" sz="2400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altLang="zh-TW" sz="2400" dirty="0"/>
                  <a:t>and call the resulting function </a:t>
                </a:r>
                <a:r>
                  <a:rPr lang="en-US" altLang="zh-TW" sz="2400" i="1" dirty="0"/>
                  <a:t>g</a:t>
                </a:r>
                <a:r>
                  <a:rPr lang="en-US" altLang="zh-TW" sz="2400" dirty="0"/>
                  <a:t> in the new (</a:t>
                </a:r>
                <a:r>
                  <a:rPr lang="en-US" altLang="zh-TW" sz="2400" i="1" dirty="0"/>
                  <a:t>r’,</a:t>
                </a:r>
                <a:r>
                  <a:rPr lang="zh-TW" altLang="en-US" sz="2400" i="1" dirty="0"/>
                  <a:t> </a:t>
                </a:r>
                <a:r>
                  <a:rPr lang="en-US" altLang="zh-TW" sz="2400" i="1" dirty="0"/>
                  <a:t>c’</a:t>
                </a:r>
                <a:r>
                  <a:rPr lang="en-US" altLang="zh-TW" sz="2400" dirty="0"/>
                  <a:t>) coordinate</a:t>
                </a:r>
              </a:p>
            </p:txBody>
          </p:sp>
        </mc:Choice>
        <mc:Fallback xmlns="">
          <p:sp>
            <p:nvSpPr>
              <p:cNvPr id="3482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84213" y="2041526"/>
                <a:ext cx="8229600" cy="3390862"/>
              </a:xfrm>
              <a:blipFill>
                <a:blip r:embed="rId3"/>
                <a:stretch>
                  <a:fillRect l="-308" t="-1493" b="-186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669DD4B0-7828-4311-98CC-DC841B6B25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DFDCBE5-6436-4AD2-B0BE-9305DD0E25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174</a:t>
            </a:fld>
            <a:endParaRPr lang="zh-TW" altLang="en-US"/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8.11 Isotropic Derivative Magnitudes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820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84213" y="2041525"/>
                <a:ext cx="8229600" cy="883419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400" dirty="0"/>
                  <a:t>(Continue. ) rotate the coordinate system by</a:t>
                </a:r>
                <a14:m>
                  <m:oMath xmlns:m="http://schemas.openxmlformats.org/officeDocument/2006/math">
                    <m:r>
                      <a:rPr lang="zh-TW" altLang="en-US" sz="2400" b="0" i="0" smtClean="0">
                        <a:latin typeface="Cambria Math" charset="0"/>
                      </a:rPr>
                      <m:t> </m:t>
                    </m:r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zh-TW" altLang="en-US" sz="2400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altLang="zh-TW" sz="2400" dirty="0"/>
                  <a:t>and call the resulting function </a:t>
                </a:r>
                <a:r>
                  <a:rPr lang="en-US" altLang="zh-TW" sz="2400" i="1" dirty="0"/>
                  <a:t>g</a:t>
                </a:r>
                <a:r>
                  <a:rPr lang="en-US" altLang="zh-TW" sz="2400" dirty="0"/>
                  <a:t> in the new (</a:t>
                </a:r>
                <a:r>
                  <a:rPr lang="en-US" altLang="zh-TW" sz="2400" i="1" dirty="0" err="1"/>
                  <a:t>r’,c</a:t>
                </a:r>
                <a:r>
                  <a:rPr lang="en-US" altLang="zh-TW" sz="2400" i="1" dirty="0"/>
                  <a:t>’</a:t>
                </a:r>
                <a:r>
                  <a:rPr lang="en-US" altLang="zh-TW" sz="2400" dirty="0"/>
                  <a:t>) coordinate </a:t>
                </a:r>
              </a:p>
            </p:txBody>
          </p:sp>
        </mc:Choice>
        <mc:Fallback xmlns="">
          <p:sp>
            <p:nvSpPr>
              <p:cNvPr id="3482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84213" y="2041525"/>
                <a:ext cx="8229600" cy="883419"/>
              </a:xfrm>
              <a:blipFill>
                <a:blip r:embed="rId3"/>
                <a:stretch>
                  <a:fillRect l="-296" t="-4828" b="-96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684213" y="3517558"/>
                <a:ext cx="763346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𝑟𝑐𝑜𝑠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𝑐𝑠𝑖𝑛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𝑟𝑠𝑖𝑛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𝑐𝑐𝑜𝑠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altLang="zh-TW" sz="2800" dirty="0"/>
              </a:p>
              <a:p>
                <a:endParaRPr lang="zh-TW" altLang="en-US" sz="20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213" y="3517558"/>
                <a:ext cx="7633468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3D12E389-E24E-4598-85C4-EE4E3AAAF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4C1BD26-FB29-4717-84CA-9311EAC81E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175</a:t>
            </a:fld>
            <a:endParaRPr lang="zh-TW" altLang="en-US"/>
          </a:p>
        </p:txBody>
      </p:sp>
      <p:sp>
        <p:nvSpPr>
          <p:cNvPr id="10" name="箭號: 向右 9">
            <a:extLst>
              <a:ext uri="{FF2B5EF4-FFF2-40B4-BE49-F238E27FC236}">
                <a16:creationId xmlns:a16="http://schemas.microsoft.com/office/drawing/2014/main" id="{6E1B69CB-4F57-431F-B851-A18341EBF27B}"/>
              </a:ext>
            </a:extLst>
          </p:cNvPr>
          <p:cNvSpPr/>
          <p:nvPr/>
        </p:nvSpPr>
        <p:spPr>
          <a:xfrm>
            <a:off x="684213" y="3789040"/>
            <a:ext cx="431428" cy="7200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F76BF07A-DCFC-42E5-BE7E-43E73D66CD3D}"/>
                  </a:ext>
                </a:extLst>
              </p:cNvPr>
              <p:cNvSpPr txBox="1"/>
              <p:nvPr/>
            </p:nvSpPr>
            <p:spPr>
              <a:xfrm>
                <a:off x="1206531" y="4296203"/>
                <a:ext cx="7773925" cy="1466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80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8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8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8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sz="28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8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8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zh-TW" sz="2800" i="1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2800" i="1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sz="2800" i="1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p>
                        <m:sSupPr>
                          <m:ctrlP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altLang="zh-TW" sz="2800" dirty="0">
                  <a:solidFill>
                    <a:schemeClr val="tx1">
                      <a:alpha val="20000"/>
                    </a:schemeClr>
                  </a:solidFill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altLang="zh-TW" sz="2800" dirty="0">
                    <a:solidFill>
                      <a:schemeClr val="tx1">
                        <a:alpha val="20000"/>
                      </a:schemeClr>
                    </a:solidFill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800" i="1">
                        <a:solidFill>
                          <a:schemeClr val="tx1">
                            <a:alpha val="2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800" i="1">
                                <a:solidFill>
                                  <a:schemeClr val="tx1">
                                    <a:alpha val="2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i="1">
                                <a:solidFill>
                                  <a:schemeClr val="tx1">
                                    <a:alpha val="2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2800" i="1">
                                <a:solidFill>
                                  <a:schemeClr val="tx1">
                                    <a:alpha val="2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𝑐𝑜𝑠</m:t>
                        </m:r>
                        <m: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TW" sz="2800" i="1">
                                <a:solidFill>
                                  <a:schemeClr val="tx1">
                                    <a:alpha val="2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i="1">
                                <a:solidFill>
                                  <a:schemeClr val="tx1">
                                    <a:alpha val="2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2800" i="1">
                                <a:solidFill>
                                  <a:schemeClr val="tx1">
                                    <a:alpha val="2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𝑠𝑖𝑛</m:t>
                        </m:r>
                        <m: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TW" sz="2800" i="1">
                        <a:solidFill>
                          <a:schemeClr val="tx1">
                            <a:alpha val="20000"/>
                          </a:schemeClr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2800" i="1">
                        <a:solidFill>
                          <a:schemeClr val="tx1">
                            <a:alpha val="2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800" i="1">
                                <a:solidFill>
                                  <a:schemeClr val="tx1">
                                    <a:alpha val="2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i="1">
                                <a:solidFill>
                                  <a:schemeClr val="tx1">
                                    <a:alpha val="2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2800" i="1">
                                <a:solidFill>
                                  <a:schemeClr val="tx1">
                                    <a:alpha val="2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𝑠𝑖𝑛</m:t>
                        </m:r>
                        <m: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TW" sz="2800" i="1">
                                <a:solidFill>
                                  <a:schemeClr val="tx1">
                                    <a:alpha val="2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i="1">
                                <a:solidFill>
                                  <a:schemeClr val="tx1">
                                    <a:alpha val="2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2800" i="1">
                                <a:solidFill>
                                  <a:schemeClr val="tx1">
                                    <a:alpha val="2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𝑐𝑜𝑠</m:t>
                        </m:r>
                        <m: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TW" sz="2800" i="1">
                        <a:solidFill>
                          <a:schemeClr val="tx1">
                            <a:alpha val="20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altLang="zh-TW" sz="2800" dirty="0">
                  <a:solidFill>
                    <a:schemeClr val="tx1">
                      <a:alpha val="2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F76BF07A-DCFC-42E5-BE7E-43E73D66CD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531" y="4296203"/>
                <a:ext cx="7773925" cy="1466748"/>
              </a:xfrm>
              <a:prstGeom prst="rect">
                <a:avLst/>
              </a:prstGeom>
              <a:blipFill>
                <a:blip r:embed="rId5"/>
                <a:stretch>
                  <a:fillRect l="-1647" b="-108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82F68CCD-9519-44D8-8F14-109C370CFFCA}"/>
              </a:ext>
            </a:extLst>
          </p:cNvPr>
          <p:cNvSpPr/>
          <p:nvPr/>
        </p:nvSpPr>
        <p:spPr>
          <a:xfrm>
            <a:off x="684213" y="4725144"/>
            <a:ext cx="431428" cy="72008"/>
          </a:xfrm>
          <a:prstGeom prst="rightArrow">
            <a:avLst/>
          </a:prstGeom>
          <a:solidFill>
            <a:schemeClr val="tx1">
              <a:alpha val="20000"/>
            </a:schemeClr>
          </a:soli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080904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8.11 Isotropic Derivative Magnitudes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820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84213" y="2041525"/>
                <a:ext cx="8229600" cy="883419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400" dirty="0"/>
                  <a:t>(Continue. ) rotate the coordinate system by</a:t>
                </a:r>
                <a14:m>
                  <m:oMath xmlns:m="http://schemas.openxmlformats.org/officeDocument/2006/math">
                    <m:r>
                      <a:rPr lang="zh-TW" altLang="en-US" sz="2400" b="0" i="0" smtClean="0">
                        <a:latin typeface="Cambria Math" charset="0"/>
                      </a:rPr>
                      <m:t> </m:t>
                    </m:r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zh-TW" altLang="en-US" sz="2400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altLang="zh-TW" sz="2400" dirty="0"/>
                  <a:t>and call the resulting function </a:t>
                </a:r>
                <a:r>
                  <a:rPr lang="en-US" altLang="zh-TW" sz="2400" i="1" dirty="0"/>
                  <a:t>g</a:t>
                </a:r>
                <a:r>
                  <a:rPr lang="en-US" altLang="zh-TW" sz="2400" dirty="0"/>
                  <a:t> in the new (</a:t>
                </a:r>
                <a:r>
                  <a:rPr lang="en-US" altLang="zh-TW" sz="2400" i="1" dirty="0" err="1"/>
                  <a:t>r’,c</a:t>
                </a:r>
                <a:r>
                  <a:rPr lang="en-US" altLang="zh-TW" sz="2400" i="1" dirty="0"/>
                  <a:t>’</a:t>
                </a:r>
                <a:r>
                  <a:rPr lang="en-US" altLang="zh-TW" sz="2400" dirty="0"/>
                  <a:t>) coordinate </a:t>
                </a:r>
              </a:p>
            </p:txBody>
          </p:sp>
        </mc:Choice>
        <mc:Fallback xmlns="">
          <p:sp>
            <p:nvSpPr>
              <p:cNvPr id="3482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84213" y="2041525"/>
                <a:ext cx="8229600" cy="883419"/>
              </a:xfrm>
              <a:blipFill>
                <a:blip r:embed="rId3"/>
                <a:stretch>
                  <a:fillRect l="-296" t="-4828" b="-96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684213" y="3517558"/>
                <a:ext cx="763346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𝑟𝑐𝑜𝑠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𝑐𝑠𝑖𝑛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𝑟𝑠𝑖𝑛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𝑐𝑐𝑜𝑠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altLang="zh-TW" sz="2800" dirty="0"/>
              </a:p>
              <a:p>
                <a:endParaRPr lang="zh-TW" altLang="en-US" sz="20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213" y="3517558"/>
                <a:ext cx="7633468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3D12E389-E24E-4598-85C4-EE4E3AAAF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4C1BD26-FB29-4717-84CA-9311EAC81E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176</a:t>
            </a:fld>
            <a:endParaRPr lang="zh-TW" altLang="en-US"/>
          </a:p>
        </p:txBody>
      </p:sp>
      <p:sp>
        <p:nvSpPr>
          <p:cNvPr id="10" name="箭號: 向右 9">
            <a:extLst>
              <a:ext uri="{FF2B5EF4-FFF2-40B4-BE49-F238E27FC236}">
                <a16:creationId xmlns:a16="http://schemas.microsoft.com/office/drawing/2014/main" id="{6E1B69CB-4F57-431F-B851-A18341EBF27B}"/>
              </a:ext>
            </a:extLst>
          </p:cNvPr>
          <p:cNvSpPr/>
          <p:nvPr/>
        </p:nvSpPr>
        <p:spPr>
          <a:xfrm>
            <a:off x="684213" y="3789040"/>
            <a:ext cx="431428" cy="7200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F76BF07A-DCFC-42E5-BE7E-43E73D66CD3D}"/>
                  </a:ext>
                </a:extLst>
              </p:cNvPr>
              <p:cNvSpPr txBox="1"/>
              <p:nvPr/>
            </p:nvSpPr>
            <p:spPr>
              <a:xfrm>
                <a:off x="1206531" y="4296203"/>
                <a:ext cx="7773925" cy="1466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p>
                        <m:sSup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altLang="zh-TW" sz="2800" dirty="0"/>
              </a:p>
              <a:p>
                <a:pPr>
                  <a:lnSpc>
                    <a:spcPct val="200000"/>
                  </a:lnSpc>
                </a:pPr>
                <a:r>
                  <a:rPr lang="en-US" altLang="zh-TW" sz="2800" dirty="0"/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800" i="1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𝑐𝑜𝑠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𝑠𝑖𝑛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𝑠𝑖𝑛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𝑐𝑜𝑠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altLang="zh-TW" sz="2800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F76BF07A-DCFC-42E5-BE7E-43E73D66CD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531" y="4296203"/>
                <a:ext cx="7773925" cy="1466748"/>
              </a:xfrm>
              <a:prstGeom prst="rect">
                <a:avLst/>
              </a:prstGeom>
              <a:blipFill>
                <a:blip r:embed="rId5"/>
                <a:stretch>
                  <a:fillRect l="-1647" b="-108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82F68CCD-9519-44D8-8F14-109C370CFFCA}"/>
              </a:ext>
            </a:extLst>
          </p:cNvPr>
          <p:cNvSpPr/>
          <p:nvPr/>
        </p:nvSpPr>
        <p:spPr>
          <a:xfrm>
            <a:off x="684213" y="4725144"/>
            <a:ext cx="431428" cy="7200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2304380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8.11 Isotropic Derivative Magnitudes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868" name="Rectangle 11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05780" y="2009836"/>
                <a:ext cx="8532440" cy="4411663"/>
              </a:xfrm>
            </p:spPr>
            <p:txBody>
              <a:bodyPr/>
              <a:lstStyle/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zh-TW" altLang="en-U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zh-TW" altLang="en-US" sz="24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𝑠𝑖𝑛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𝑠𝑖𝑛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</m:oMath>
                </a14:m>
                <a:endParaRPr lang="en-US" altLang="zh-TW" sz="2400" i="1" dirty="0">
                  <a:latin typeface="Cambria Math" panose="02040503050406030204" pitchFamily="18" charset="0"/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eaLnBrk="1" hangingPunct="1"/>
                <a:endParaRPr lang="en-US" altLang="zh-TW" sz="1400" i="1" dirty="0">
                  <a:latin typeface="Cambria Math" panose="02040503050406030204" pitchFamily="18" charset="0"/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eaLnBrk="1" hangingPunct="1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[</m:t>
                        </m:r>
                        <m:f>
                          <m:f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fPr>
                          <m:num>
                            <m:r>
                              <a:rPr lang="zh-TW" altLang="en-US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𝜕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zh-TW" sz="24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altLang="zh-TW" sz="24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num>
                          <m:den>
                            <m:r>
                              <a:rPr lang="zh-TW" altLang="en-US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𝜕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𝑟</m:t>
                            </m:r>
                          </m:den>
                        </m:f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]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p>
                    <m:r>
                      <a:rPr lang="en-US" altLang="zh-TW" sz="24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+</m:t>
                    </m:r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[</m:t>
                        </m:r>
                        <m:f>
                          <m:f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fPr>
                          <m:num>
                            <m:r>
                              <a:rPr lang="zh-TW" altLang="en-US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𝜕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zh-TW" sz="24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altLang="zh-TW" sz="24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num>
                          <m:den>
                            <m:r>
                              <a:rPr lang="zh-TW" altLang="en-US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𝜕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𝑐</m:t>
                            </m:r>
                          </m:den>
                        </m:f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]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p>
                  </m:oMath>
                </a14:m>
                <a:endParaRPr lang="en-US" altLang="zh-TW" sz="2400" i="1" dirty="0">
                  <a:latin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marL="0" indent="0" eaLnBrk="1" hangingPunct="1">
                  <a:buNone/>
                </a:pPr>
                <a:r>
                  <a:rPr lang="en-US" altLang="zh-TW" sz="2400" i="1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      =(k</a:t>
                </a:r>
                <a:r>
                  <a:rPr lang="en-US" altLang="zh-TW" sz="2400" i="1" baseline="-25000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2</a:t>
                </a:r>
                <a:r>
                  <a:rPr lang="en-US" altLang="zh-TW" sz="2400" i="1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cos</a:t>
                </a:r>
                <a14:m>
                  <m:oMath xmlns:m="http://schemas.openxmlformats.org/officeDocument/2006/math"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altLang="zh-TW" sz="2400" i="1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-k</a:t>
                </a:r>
                <a:r>
                  <a:rPr lang="en-US" altLang="zh-TW" sz="2400" i="1" baseline="-25000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3</a:t>
                </a:r>
                <a:r>
                  <a:rPr lang="en-US" altLang="zh-TW" sz="2400" i="1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sin</a:t>
                </a:r>
                <a14:m>
                  <m:oMath xmlns:m="http://schemas.openxmlformats.org/officeDocument/2006/math"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altLang="zh-TW" sz="2400" i="1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)</a:t>
                </a:r>
                <a:r>
                  <a:rPr lang="en-US" altLang="zh-TW" sz="2400" i="1" baseline="30000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2</a:t>
                </a:r>
                <a:r>
                  <a:rPr lang="en-US" altLang="zh-TW" sz="2400" i="1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 + (k</a:t>
                </a:r>
                <a:r>
                  <a:rPr lang="en-US" altLang="zh-TW" sz="2400" i="1" baseline="-25000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2</a:t>
                </a:r>
                <a:r>
                  <a:rPr lang="en-US" altLang="zh-TW" sz="2400" i="1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sin</a:t>
                </a:r>
                <a14:m>
                  <m:oMath xmlns:m="http://schemas.openxmlformats.org/officeDocument/2006/math"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altLang="zh-TW" sz="2400" i="1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+ k</a:t>
                </a:r>
                <a:r>
                  <a:rPr lang="en-US" altLang="zh-TW" sz="2400" i="1" baseline="-25000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3</a:t>
                </a:r>
                <a:r>
                  <a:rPr lang="en-US" altLang="zh-TW" sz="2400" i="1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cos</a:t>
                </a:r>
                <a14:m>
                  <m:oMath xmlns:m="http://schemas.openxmlformats.org/officeDocument/2006/math"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altLang="zh-TW" sz="2400" i="1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)</a:t>
                </a:r>
                <a:r>
                  <a:rPr lang="en-US" altLang="zh-TW" sz="2400" i="1" baseline="30000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2 </a:t>
                </a:r>
              </a:p>
              <a:p>
                <a:pPr marL="0" indent="0" eaLnBrk="1" hangingPunct="1">
                  <a:buNone/>
                </a:pPr>
                <a:r>
                  <a:rPr lang="en-US" altLang="zh-TW" sz="2400" i="1" baseline="30000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     </a:t>
                </a:r>
                <a:r>
                  <a:rPr lang="en-US" altLang="zh-TW" sz="2400" i="1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  =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𝑘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b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bSup>
                    <m:r>
                      <a:rPr lang="en-US" altLang="zh-TW" sz="24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+</m:t>
                    </m:r>
                    <m:sSubSup>
                      <m:sSubSupPr>
                        <m:ctrlP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𝑘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3</m:t>
                        </m:r>
                      </m:sub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bSup>
                    <m:r>
                      <a:rPr lang="en-US" altLang="zh-TW" sz="24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[</m:t>
                        </m:r>
                        <m:f>
                          <m:f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fPr>
                          <m:num>
                            <m:r>
                              <a:rPr lang="zh-TW" altLang="en-US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𝜕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𝑟</m:t>
                                </m:r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, </m:t>
                                </m:r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𝑐</m:t>
                                </m:r>
                              </m:e>
                            </m:d>
                          </m:num>
                          <m:den>
                            <m:r>
                              <a:rPr lang="zh-TW" altLang="en-US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𝜕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𝑟</m:t>
                            </m:r>
                          </m:den>
                        </m:f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]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p>
                    <m:r>
                      <a:rPr lang="en-US" altLang="zh-TW" sz="24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+</m:t>
                    </m:r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[</m:t>
                        </m:r>
                        <m:f>
                          <m:f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fPr>
                          <m:num>
                            <m:r>
                              <a:rPr lang="zh-TW" altLang="en-US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𝜕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𝑟</m:t>
                                </m:r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, </m:t>
                                </m:r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𝑐</m:t>
                                </m:r>
                              </m:e>
                            </m:d>
                          </m:num>
                          <m:den>
                            <m:r>
                              <a:rPr lang="zh-TW" altLang="en-US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𝜕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𝑐</m:t>
                            </m:r>
                          </m:den>
                        </m:f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]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p>
                  </m:oMath>
                </a14:m>
                <a:endParaRPr lang="en-US" altLang="zh-TW" dirty="0"/>
              </a:p>
              <a:p>
                <a:pPr eaLnBrk="1" hangingPunct="1"/>
                <a:endParaRPr lang="en-US" altLang="zh-TW" sz="1800" dirty="0"/>
              </a:p>
              <a:p>
                <a:pPr eaLnBrk="1" hangingPunct="1"/>
                <a:r>
                  <a:rPr lang="en-US" altLang="zh-TW" sz="2400" dirty="0"/>
                  <a:t>The sum of the squares of the first partials is the same constant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𝑘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b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bSup>
                    <m:r>
                      <a:rPr lang="en-US" altLang="zh-TW" sz="24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+</m:t>
                    </m:r>
                    <m:sSubSup>
                      <m:sSubSupPr>
                        <m:ctrlP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𝑘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3</m:t>
                        </m:r>
                      </m:sub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TW" sz="2400" dirty="0"/>
                  <a:t>, the squared gradient magnitude, for the original function or for the rotated function.</a:t>
                </a:r>
              </a:p>
              <a:p>
                <a:pPr eaLnBrk="1" hangingPunct="1"/>
                <a:endParaRPr lang="en-US" altLang="zh-TW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6868" name="Rectangle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5780" y="2009836"/>
                <a:ext cx="8532440" cy="4411663"/>
              </a:xfrm>
              <a:blipFill>
                <a:blip r:embed="rId3"/>
                <a:stretch>
                  <a:fillRect l="-28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5A1303C-3FFF-4193-9DA8-5A7B867B02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041DFA6-E597-4D84-A92F-D80C9C1BE7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177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7">
                <a:extLst>
                  <a:ext uri="{FF2B5EF4-FFF2-40B4-BE49-F238E27FC236}">
                    <a16:creationId xmlns:a16="http://schemas.microsoft.com/office/drawing/2014/main" id="{B7622465-49D8-4D6F-8629-694679856C1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83568" y="6003956"/>
                <a:ext cx="3745094" cy="457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>
                  <a:buFont typeface="Wingdings" panose="05000000000000000000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TW" altLang="en-US" sz="2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zh-TW" altLang="en-US" sz="2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TW" altLang="en-US" sz="2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zh-TW" altLang="en-US" sz="2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TW" altLang="en-US" sz="2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zh-TW" altLang="en-US" sz="2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zh-TW" alt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zh-TW" alt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zh-TW" altLang="en-US" sz="24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TW" alt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zh-TW" alt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zh-TW" altLang="en-US" sz="24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zh-TW" altLang="en-US" sz="24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TW" alt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zh-TW" alt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zh-TW" altLang="en-US" sz="24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zh-TW" altLang="en-US" sz="2400" kern="0" dirty="0"/>
              </a:p>
            </p:txBody>
          </p:sp>
        </mc:Choice>
        <mc:Fallback xmlns="">
          <p:sp>
            <p:nvSpPr>
              <p:cNvPr id="7" name="Object 7">
                <a:extLst>
                  <a:ext uri="{FF2B5EF4-FFF2-40B4-BE49-F238E27FC236}">
                    <a16:creationId xmlns:a16="http://schemas.microsoft.com/office/drawing/2014/main" id="{B7622465-49D8-4D6F-8629-694679856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568" y="6003956"/>
                <a:ext cx="3745094" cy="457200"/>
              </a:xfrm>
              <a:prstGeom prst="rect">
                <a:avLst/>
              </a:prstGeom>
              <a:blipFill>
                <a:blip r:embed="rId4"/>
                <a:stretch>
                  <a:fillRect l="-1303" b="-21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 Introduction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8.2</a:t>
            </a: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Relative Maxima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8.3 Sloped Facet Parameter and Error Estimation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8.4 Facet-Based Peak Noise Removal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8.5 Iterated Facet Model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8.6 Gradient-Based Facet Edge Detection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8.7 Bayesian Approach to Gradient Edge Detection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8.8 Zero-Crossing Edge Detector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8.9 Integrated Directional Derivative Gradient Operator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8.10 Corner Detection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8.11 Isotropic Derivative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b="1">
                <a:latin typeface="Calibri"/>
                <a:cs typeface="Calibri"/>
              </a:rPr>
              <a:t>8.12 Ridges and Ravines on Digital Images</a:t>
            </a:r>
            <a:endParaRPr lang="en-US" sz="2000" b="1"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8.13 Topographic Primal Sketch</a:t>
            </a:r>
            <a:endParaRPr lang="zh-TW" sz="240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E51D41C-2C76-4090-946D-55AD2252B2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D9DF26E-13AA-4775-B9FD-9F0ADD1AA1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178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7365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667395"/>
              </a:xfrm>
            </p:spPr>
            <p:txBody>
              <a:bodyPr/>
              <a:lstStyle/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TW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TW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zh-TW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altLang="zh-TW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altLang="zh-TW" sz="2800" dirty="0"/>
                  <a:t> = (3, 4, 5, 2, 7, 8),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altLang="zh-TW" sz="28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667395"/>
              </a:xfrm>
              <a:blipFill>
                <a:blip r:embed="rId3"/>
                <a:stretch>
                  <a:fillRect t="-10092" b="-367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C3334F0-A6CB-431B-A2B8-38A877F54C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5AE174A-C619-4450-A0C1-188D150BA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17</a:t>
            </a:fld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69CC043-20B3-44E2-92A8-63B18B0E82C2}"/>
              </a:ext>
            </a:extLst>
          </p:cNvPr>
          <p:cNvSpPr txBox="1"/>
          <p:nvPr/>
        </p:nvSpPr>
        <p:spPr>
          <a:xfrm>
            <a:off x="0" y="3269827"/>
            <a:ext cx="27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(-1, 3), (0, 4), (1, 5)</a:t>
            </a:r>
            <a:endParaRPr lang="zh-TW" altLang="en-US" sz="2400" dirty="0"/>
          </a:p>
        </p:txBody>
      </p:sp>
      <p:sp>
        <p:nvSpPr>
          <p:cNvPr id="10" name="左中括弧 9">
            <a:extLst>
              <a:ext uri="{FF2B5EF4-FFF2-40B4-BE49-F238E27FC236}">
                <a16:creationId xmlns:a16="http://schemas.microsoft.com/office/drawing/2014/main" id="{9C779ABB-7EEE-48C0-96F0-FFDAA12708CB}"/>
              </a:ext>
            </a:extLst>
          </p:cNvPr>
          <p:cNvSpPr/>
          <p:nvPr/>
        </p:nvSpPr>
        <p:spPr>
          <a:xfrm rot="16200000">
            <a:off x="4792377" y="2137209"/>
            <a:ext cx="52313" cy="803077"/>
          </a:xfrm>
          <a:prstGeom prst="lef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76AC0568-E002-419D-B554-3C9FD5B29409}"/>
              </a:ext>
            </a:extLst>
          </p:cNvPr>
          <p:cNvCxnSpPr>
            <a:cxnSpLocks/>
          </p:cNvCxnSpPr>
          <p:nvPr/>
        </p:nvCxnSpPr>
        <p:spPr>
          <a:xfrm>
            <a:off x="4507028" y="2559198"/>
            <a:ext cx="0" cy="2365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34AA026B-7D31-4350-8109-8A46F4C92D6E}"/>
              </a:ext>
            </a:extLst>
          </p:cNvPr>
          <p:cNvCxnSpPr>
            <a:cxnSpLocks/>
          </p:cNvCxnSpPr>
          <p:nvPr/>
        </p:nvCxnSpPr>
        <p:spPr>
          <a:xfrm flipH="1" flipV="1">
            <a:off x="1547664" y="2780928"/>
            <a:ext cx="2952329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29991AB1-97FE-4ADA-A4A8-F1C1003929AA}"/>
              </a:ext>
            </a:extLst>
          </p:cNvPr>
          <p:cNvCxnSpPr>
            <a:cxnSpLocks/>
          </p:cNvCxnSpPr>
          <p:nvPr/>
        </p:nvCxnSpPr>
        <p:spPr>
          <a:xfrm>
            <a:off x="1547664" y="2780928"/>
            <a:ext cx="0" cy="4888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D7877034-7A45-4B5D-B659-D1943156DF24}"/>
                  </a:ext>
                </a:extLst>
              </p:cNvPr>
              <p:cNvSpPr/>
              <p:nvPr/>
            </p:nvSpPr>
            <p:spPr>
              <a:xfrm>
                <a:off x="-42184" y="4740301"/>
                <a:ext cx="2619628" cy="4810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m:rPr>
                        <m:sty m:val="p"/>
                      </m:rPr>
                      <a:rPr lang="en-US" altLang="zh-TW" sz="240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TW" sz="2400" dirty="0"/>
                  <a:t>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D7877034-7A45-4B5D-B659-D1943156DF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2184" y="4740301"/>
                <a:ext cx="2619628" cy="4810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B4DD7FEC-1847-45C2-8156-86BF09B869F9}"/>
              </a:ext>
            </a:extLst>
          </p:cNvPr>
          <p:cNvCxnSpPr>
            <a:cxnSpLocks/>
          </p:cNvCxnSpPr>
          <p:nvPr/>
        </p:nvCxnSpPr>
        <p:spPr>
          <a:xfrm>
            <a:off x="1014099" y="3797159"/>
            <a:ext cx="0" cy="9431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1312380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8.12 Ridges and Ravines on Digital Images</a:t>
            </a:r>
          </a:p>
        </p:txBody>
      </p:sp>
      <p:pic>
        <p:nvPicPr>
          <p:cNvPr id="37892" name="Picture 5" descr="山脊線_ridg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9252" y="1875096"/>
            <a:ext cx="6709621" cy="461286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20548C23-8841-4B36-A61D-B6A5F01464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111E0DA-9D48-4197-BF3D-E4BEC2B3B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179</a:t>
            </a:fld>
            <a:endParaRPr lang="zh-TW" altLang="en-US"/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8.12 Ridges and Ravines on Digital Images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7920037" cy="4411663"/>
          </a:xfrm>
        </p:spPr>
        <p:txBody>
          <a:bodyPr/>
          <a:lstStyle/>
          <a:p>
            <a:pPr eaLnBrk="1" hangingPunct="1"/>
            <a:r>
              <a:rPr lang="en-US" altLang="zh-TW" sz="2600" dirty="0"/>
              <a:t>A digital </a:t>
            </a:r>
            <a:r>
              <a:rPr lang="en-US" altLang="zh-TW" sz="2600" b="1" dirty="0">
                <a:solidFill>
                  <a:srgbClr val="0000FF"/>
                </a:solidFill>
              </a:rPr>
              <a:t>ridge</a:t>
            </a:r>
            <a:r>
              <a:rPr lang="en-US" altLang="zh-TW" sz="2600" dirty="0"/>
              <a:t> (ravine) occurs on a digital image when there is a simply </a:t>
            </a:r>
            <a:r>
              <a:rPr lang="en-US" altLang="zh-TW" sz="2600" b="1" dirty="0">
                <a:solidFill>
                  <a:srgbClr val="0000FF"/>
                </a:solidFill>
              </a:rPr>
              <a:t>connected sequence of pixels with gray level intensity values that are significantly higher</a:t>
            </a:r>
            <a:r>
              <a:rPr lang="en-US" altLang="zh-TW" sz="2600" dirty="0"/>
              <a:t> (lower) in the sequence than those neighboring the sequence.</a:t>
            </a:r>
          </a:p>
          <a:p>
            <a:pPr eaLnBrk="1" hangingPunct="1"/>
            <a:endParaRPr lang="en-US" altLang="zh-TW" sz="2600" dirty="0"/>
          </a:p>
          <a:p>
            <a:pPr eaLnBrk="1" hangingPunct="1"/>
            <a:r>
              <a:rPr lang="en-US" altLang="zh-TW" sz="2600" dirty="0"/>
              <a:t>The facet model can be used to help accomplish ridge and ravine identification.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FB15EAF0-D493-4946-902E-A6EF4D7CC7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 Introduction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8.2</a:t>
            </a: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Relative Maxima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8.3 Sloped Facet Parameter and Error Estimation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8.4 Facet-Based Peak Noise Removal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8.5 Iterated Facet Model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8.6 Gradient-Based Facet Edge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8.7 Bayesian Approach to Gradient Edge 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8.8 Zero-Crossing Edge Detector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8.9 Integrated Directional Derivative Gradient Operator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8.10 Corner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8.11 Isotropic Derivative </a:t>
            </a:r>
            <a:r>
              <a:rPr lang="en-US" altLang="zh-TW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Magnitudes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8.12 Ridges and Ravines on Digital Images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8.13 Topographic Primal Sketch</a:t>
            </a:r>
            <a:endParaRPr lang="zh-TW" sz="2400" dirty="0"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826C0AE-7404-4743-9D51-6126B477F9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6C24CBD-A97E-4C69-AE8A-F180B738B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181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1893724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zh-TW" dirty="0"/>
              <a:t>8.13 Topographic Primal Sketch</a:t>
            </a:r>
            <a:br>
              <a:rPr lang="en-US" altLang="zh-TW" dirty="0"/>
            </a:br>
            <a:r>
              <a:rPr lang="en-US" altLang="zh-TW" dirty="0"/>
              <a:t>8.13.1 Introduction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7991475" cy="4411663"/>
          </a:xfrm>
        </p:spPr>
        <p:txBody>
          <a:bodyPr/>
          <a:lstStyle/>
          <a:p>
            <a:pPr eaLnBrk="1" hangingPunct="1"/>
            <a:r>
              <a:rPr lang="en-US" altLang="zh-TW" sz="2600" dirty="0"/>
              <a:t>We can categorize topography using functions. </a:t>
            </a:r>
          </a:p>
          <a:p>
            <a:pPr eaLnBrk="1" hangingPunct="1"/>
            <a:endParaRPr lang="en-US" altLang="zh-TW" sz="2600" dirty="0"/>
          </a:p>
          <a:p>
            <a:pPr eaLnBrk="1" hangingPunct="1"/>
            <a:endParaRPr lang="en-US" altLang="zh-TW" sz="2600" dirty="0"/>
          </a:p>
          <a:p>
            <a:pPr eaLnBrk="1" hangingPunct="1"/>
            <a:r>
              <a:rPr lang="en-US" altLang="zh-TW" sz="2600" dirty="0"/>
              <a:t>Categories: </a:t>
            </a:r>
          </a:p>
          <a:p>
            <a:pPr eaLnBrk="1" hangingPunct="1"/>
            <a:endParaRPr lang="en-US" altLang="zh-TW" sz="2600" dirty="0"/>
          </a:p>
          <a:p>
            <a:pPr eaLnBrk="1" hangingPunct="1"/>
            <a:endParaRPr lang="en-US" altLang="zh-TW" sz="2600" dirty="0"/>
          </a:p>
          <a:p>
            <a:pPr eaLnBrk="1" hangingPunct="1"/>
            <a:endParaRPr lang="en-US" altLang="zh-TW" sz="2600" dirty="0"/>
          </a:p>
          <a:p>
            <a:pPr eaLnBrk="1" hangingPunct="1"/>
            <a:r>
              <a:rPr lang="en-US" altLang="zh-TW" sz="2600" dirty="0"/>
              <a:t>These categories have required invariance</a:t>
            </a:r>
          </a:p>
          <a:p>
            <a:pPr eaLnBrk="1" hangingPunct="1"/>
            <a:endParaRPr lang="en-US" altLang="zh-TW" sz="2600" dirty="0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CB6B745D-6EC3-435D-9B7B-8A5D1B181E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81D5442-38C0-4B40-BA97-A51B2B498580}"/>
              </a:ext>
            </a:extLst>
          </p:cNvPr>
          <p:cNvSpPr txBox="1"/>
          <p:nvPr/>
        </p:nvSpPr>
        <p:spPr>
          <a:xfrm>
            <a:off x="3347864" y="3429000"/>
            <a:ext cx="147963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800" b="1" dirty="0"/>
              <a:t>Peak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800" b="1" dirty="0"/>
              <a:t>Pit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800" b="1" dirty="0"/>
              <a:t>Ridge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800" b="1" dirty="0"/>
              <a:t>Ravine</a:t>
            </a:r>
            <a:endParaRPr lang="zh-TW" altLang="en-US" sz="2800" b="1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8D007AFA-6A7D-4A34-8A86-D726428C27C3}"/>
              </a:ext>
            </a:extLst>
          </p:cNvPr>
          <p:cNvSpPr txBox="1"/>
          <p:nvPr/>
        </p:nvSpPr>
        <p:spPr>
          <a:xfrm>
            <a:off x="5198980" y="3429000"/>
            <a:ext cx="162576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800" b="1" dirty="0"/>
              <a:t>Saddle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800" b="1" dirty="0"/>
              <a:t>Flat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800" b="1" dirty="0"/>
              <a:t>Hillside</a:t>
            </a:r>
            <a:endParaRPr lang="zh-TW" altLang="en-US" sz="2800" b="1" dirty="0"/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xfrm>
            <a:off x="971550" y="476250"/>
            <a:ext cx="8101013" cy="1295400"/>
          </a:xfrm>
          <a:noFill/>
        </p:spPr>
        <p:txBody>
          <a:bodyPr/>
          <a:lstStyle/>
          <a:p>
            <a:pPr eaLnBrk="1" hangingPunct="1"/>
            <a:r>
              <a:rPr lang="en-US" altLang="zh-TW" sz="2800" dirty="0"/>
              <a:t>8.13.2 Mathematical Classification of Topographic Structure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75269" y="1871755"/>
            <a:ext cx="7920037" cy="441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zh-TW" sz="2600" kern="0" dirty="0"/>
              <a:t>We will use the following notation to describe the mathematical properties of our topographic categories for continuous surfaces</a:t>
            </a: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603256" y="3136621"/>
            <a:ext cx="8264060" cy="3454063"/>
          </a:xfrm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948D0ADD-AF73-4882-AFEA-E266B8DE1D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35B5063-A373-484F-9906-C1A73C4483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183</a:t>
            </a:fld>
            <a:endParaRPr lang="zh-TW" altLang="en-US"/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533400"/>
            <a:ext cx="8101012" cy="1295400"/>
          </a:xfrm>
        </p:spPr>
        <p:txBody>
          <a:bodyPr/>
          <a:lstStyle/>
          <a:p>
            <a:pPr eaLnBrk="1" hangingPunct="1"/>
            <a:r>
              <a:rPr lang="en-US" altLang="zh-TW"/>
              <a:t>8.13.2 Peak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036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84213" y="2041525"/>
                <a:ext cx="7920037" cy="4411663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400" dirty="0"/>
                  <a:t>Peak (knob): occurs where there is a local maximum in all directions</a:t>
                </a:r>
              </a:p>
              <a:p>
                <a:pPr eaLnBrk="1" hangingPunct="1"/>
                <a:r>
                  <a:rPr lang="en-US" altLang="zh-TW" sz="2400" dirty="0"/>
                  <a:t>curvature downward in all directions</a:t>
                </a:r>
              </a:p>
              <a:p>
                <a:pPr eaLnBrk="1" hangingPunct="1"/>
                <a:r>
                  <a:rPr lang="en-US" altLang="zh-TW" sz="2400" dirty="0"/>
                  <a:t>gradient zero &amp; second directional derivative negative in all directions</a:t>
                </a:r>
              </a:p>
              <a:p>
                <a:pPr eaLnBrk="1" hangingPunct="1"/>
                <a:r>
                  <a:rPr lang="en-US" altLang="zh-TW" sz="2400" dirty="0"/>
                  <a:t>point classified as peak if</a:t>
                </a:r>
              </a:p>
              <a:p>
                <a:pPr lvl="1"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TW" sz="2400" dirty="0"/>
                  <a:t> is second directional derivative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d>
                          <m:d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altLang="zh-TW" sz="2400" dirty="0"/>
                  <a:t> direction.</a:t>
                </a:r>
              </a:p>
              <a:p>
                <a:pPr lvl="1"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TW" sz="2400" dirty="0"/>
                  <a:t> is second directional derivative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d>
                          <m:d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altLang="zh-TW" sz="2400" dirty="0"/>
                  <a:t> direction.</a:t>
                </a:r>
              </a:p>
              <a:p>
                <a:pPr lvl="1" eaLnBrk="1" hangingPunct="1"/>
                <a:r>
                  <a:rPr lang="en-US" altLang="zh-TW" sz="2000" dirty="0"/>
                  <a:t>     </a:t>
                </a:r>
                <a:r>
                  <a:rPr lang="en-US" altLang="zh-TW" sz="2400" dirty="0"/>
                  <a:t>  : gradient magnitude</a:t>
                </a:r>
              </a:p>
              <a:p>
                <a:pPr eaLnBrk="1" hangingPunct="1"/>
                <a:endParaRPr lang="en-US" altLang="zh-TW" sz="2600" dirty="0"/>
              </a:p>
            </p:txBody>
          </p:sp>
        </mc:Choice>
        <mc:Fallback xmlns="">
          <p:sp>
            <p:nvSpPr>
              <p:cNvPr id="4403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84213" y="2041525"/>
                <a:ext cx="7920037" cy="4411663"/>
              </a:xfrm>
              <a:blipFill>
                <a:blip r:embed="rId3"/>
                <a:stretch>
                  <a:fillRect l="-308" t="-967" r="-38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03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68762"/>
            <a:ext cx="31242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8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5509396"/>
            <a:ext cx="936104" cy="439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B2FE4690-4D67-4021-952E-D0D73024E1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609600"/>
            <a:ext cx="8101012" cy="1295400"/>
          </a:xfrm>
        </p:spPr>
        <p:txBody>
          <a:bodyPr/>
          <a:lstStyle/>
          <a:p>
            <a:pPr eaLnBrk="1" hangingPunct="1"/>
            <a:r>
              <a:rPr lang="en-US" altLang="zh-TW"/>
              <a:t>8.13.2 Peak</a:t>
            </a:r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00113" y="1989138"/>
            <a:ext cx="7710487" cy="4411662"/>
          </a:xfrm>
        </p:spPr>
        <p:txBody>
          <a:bodyPr/>
          <a:lstStyle/>
          <a:p>
            <a:pPr eaLnBrk="1" hangingPunct="1"/>
            <a:r>
              <a:rPr lang="en-US" altLang="zh-TW" sz="2600" dirty="0"/>
              <a:t>     : second directional derivative in        direction</a:t>
            </a:r>
          </a:p>
          <a:p>
            <a:pPr eaLnBrk="1" hangingPunct="1"/>
            <a:r>
              <a:rPr lang="en-US" altLang="zh-TW" sz="2600" dirty="0"/>
              <a:t>     : second directional derivative in        direction</a:t>
            </a:r>
          </a:p>
          <a:p>
            <a:pPr eaLnBrk="1" hangingPunct="1"/>
            <a:endParaRPr lang="en-US" altLang="zh-TW" sz="2600" dirty="0"/>
          </a:p>
        </p:txBody>
      </p:sp>
      <p:pic>
        <p:nvPicPr>
          <p:cNvPr id="46085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057400"/>
            <a:ext cx="36988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6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90800"/>
            <a:ext cx="3810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7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057400"/>
            <a:ext cx="5238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8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2590800"/>
            <a:ext cx="5048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9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886075"/>
            <a:ext cx="3343275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A28E770E-5448-4B09-A13C-50307051D4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533400"/>
            <a:ext cx="8101012" cy="1295400"/>
          </a:xfrm>
        </p:spPr>
        <p:txBody>
          <a:bodyPr/>
          <a:lstStyle/>
          <a:p>
            <a:pPr eaLnBrk="1" hangingPunct="1"/>
            <a:r>
              <a:rPr lang="en-US" altLang="zh-TW" dirty="0"/>
              <a:t>8.13.2 Pit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7920037" cy="4411663"/>
          </a:xfrm>
        </p:spPr>
        <p:txBody>
          <a:bodyPr/>
          <a:lstStyle/>
          <a:p>
            <a:pPr eaLnBrk="1" hangingPunct="1"/>
            <a:r>
              <a:rPr lang="en-US" altLang="zh-TW" sz="2600" dirty="0"/>
              <a:t>pit (sink: bowl): local minimum in all directions</a:t>
            </a:r>
          </a:p>
          <a:p>
            <a:pPr eaLnBrk="1" hangingPunct="1"/>
            <a:r>
              <a:rPr lang="en-US" altLang="zh-TW" sz="2600" dirty="0"/>
              <a:t>pit: gradient zero, second directional derivative positive</a:t>
            </a:r>
          </a:p>
          <a:p>
            <a:pPr eaLnBrk="1" hangingPunct="1"/>
            <a:endParaRPr lang="en-US" altLang="zh-TW" sz="2600" dirty="0"/>
          </a:p>
          <a:p>
            <a:pPr eaLnBrk="1" hangingPunct="1"/>
            <a:endParaRPr lang="en-US" altLang="zh-TW" sz="2600" dirty="0"/>
          </a:p>
          <a:p>
            <a:pPr eaLnBrk="1" hangingPunct="1"/>
            <a:endParaRPr lang="en-US" altLang="zh-TW" sz="2600" dirty="0"/>
          </a:p>
          <a:p>
            <a:pPr eaLnBrk="1" hangingPunct="1"/>
            <a:endParaRPr lang="en-US" altLang="zh-TW" sz="2600" dirty="0"/>
          </a:p>
          <a:p>
            <a:pPr eaLnBrk="1" hangingPunct="1"/>
            <a:endParaRPr lang="en-US" altLang="zh-TW" sz="2600" dirty="0"/>
          </a:p>
          <a:p>
            <a:pPr eaLnBrk="1" hangingPunct="1"/>
            <a:endParaRPr lang="en-US" altLang="zh-TW" sz="2600" dirty="0"/>
          </a:p>
        </p:txBody>
      </p:sp>
      <p:pic>
        <p:nvPicPr>
          <p:cNvPr id="4710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657600"/>
            <a:ext cx="41910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0" name="Picture 12" descr="p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1481" y="3200400"/>
            <a:ext cx="350668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E7EE4EE3-D628-49C5-82A5-2A337C3E6E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856281"/>
            <a:ext cx="3671247" cy="304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1" name="Rectangle 104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8002587" cy="4411663"/>
          </a:xfrm>
        </p:spPr>
        <p:txBody>
          <a:bodyPr/>
          <a:lstStyle/>
          <a:p>
            <a:pPr eaLnBrk="1" hangingPunct="1"/>
            <a:r>
              <a:rPr lang="en-US" altLang="zh-TW" sz="2400" dirty="0"/>
              <a:t>A ridge occurs on ridge line, a curve consisting of a series of ridge points and along ridge line, the points to the right and left are lower</a:t>
            </a:r>
          </a:p>
          <a:p>
            <a:pPr eaLnBrk="1" hangingPunct="1"/>
            <a:r>
              <a:rPr lang="en-US" altLang="zh-TW" sz="2400" dirty="0"/>
              <a:t>ridge line: may be flat, sloped upward, sloped downward, curved upward…</a:t>
            </a:r>
          </a:p>
          <a:p>
            <a:pPr eaLnBrk="1" hangingPunct="1"/>
            <a:r>
              <a:rPr lang="en-US" altLang="zh-TW" sz="2400" dirty="0"/>
              <a:t>ridge: </a:t>
            </a:r>
            <a:r>
              <a:rPr lang="en-US" altLang="zh-TW" sz="2400" dirty="0">
                <a:solidFill>
                  <a:srgbClr val="0000FF"/>
                </a:solidFill>
              </a:rPr>
              <a:t>local maximum </a:t>
            </a:r>
            <a:r>
              <a:rPr lang="en-US" altLang="zh-TW" sz="2400" dirty="0"/>
              <a:t>in one direction</a:t>
            </a:r>
          </a:p>
          <a:p>
            <a:pPr eaLnBrk="1" hangingPunct="1"/>
            <a:endParaRPr lang="en-US" altLang="zh-TW" sz="2600" dirty="0"/>
          </a:p>
        </p:txBody>
      </p:sp>
      <p:sp>
        <p:nvSpPr>
          <p:cNvPr id="48132" name="Rectangle 1044"/>
          <p:cNvSpPr>
            <a:spLocks noGrp="1" noChangeArrowheads="1"/>
          </p:cNvSpPr>
          <p:nvPr>
            <p:ph type="title"/>
          </p:nvPr>
        </p:nvSpPr>
        <p:spPr>
          <a:xfrm>
            <a:off x="1042988" y="533400"/>
            <a:ext cx="8101012" cy="1295400"/>
          </a:xfrm>
          <a:noFill/>
        </p:spPr>
        <p:txBody>
          <a:bodyPr/>
          <a:lstStyle/>
          <a:p>
            <a:pPr eaLnBrk="1" hangingPunct="1"/>
            <a:r>
              <a:rPr lang="en-US" altLang="zh-TW" dirty="0"/>
              <a:t>8.13.2 Ridge</a:t>
            </a:r>
          </a:p>
        </p:txBody>
      </p:sp>
      <p:pic>
        <p:nvPicPr>
          <p:cNvPr id="5" name="Picture 10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859003"/>
            <a:ext cx="3914031" cy="132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A728E498-CDD5-455D-958E-C7EB51434A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筆跡 9">
                <a:extLst>
                  <a:ext uri="{FF2B5EF4-FFF2-40B4-BE49-F238E27FC236}">
                    <a16:creationId xmlns:a16="http://schemas.microsoft.com/office/drawing/2014/main" id="{2658AEBC-02CE-5608-5B69-54E6B9B602A8}"/>
                  </a:ext>
                </a:extLst>
              </p14:cNvPr>
              <p14:cNvContentPartPr/>
              <p14:nvPr/>
            </p14:nvContentPartPr>
            <p14:xfrm>
              <a:off x="6728525" y="4200704"/>
              <a:ext cx="1407960" cy="958320"/>
            </p14:xfrm>
          </p:contentPart>
        </mc:Choice>
        <mc:Fallback xmlns="">
          <p:pic>
            <p:nvPicPr>
              <p:cNvPr id="10" name="筆跡 9">
                <a:extLst>
                  <a:ext uri="{FF2B5EF4-FFF2-40B4-BE49-F238E27FC236}">
                    <a16:creationId xmlns:a16="http://schemas.microsoft.com/office/drawing/2014/main" id="{2658AEBC-02CE-5608-5B69-54E6B9B602A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74525" y="4093064"/>
                <a:ext cx="1515600" cy="11739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1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zh-TW" dirty="0"/>
              <a:t>8.13.2 Ravine</a:t>
            </a:r>
          </a:p>
        </p:txBody>
      </p:sp>
      <p:sp>
        <p:nvSpPr>
          <p:cNvPr id="50180" name="Rectangle 15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8002587" cy="4411663"/>
          </a:xfrm>
          <a:noFill/>
        </p:spPr>
        <p:txBody>
          <a:bodyPr/>
          <a:lstStyle/>
          <a:p>
            <a:pPr eaLnBrk="1" hangingPunct="1"/>
            <a:r>
              <a:rPr lang="en-US" altLang="zh-TW" sz="2600" dirty="0"/>
              <a:t>A ravine (valley): is identical to a ridge except that it is a </a:t>
            </a:r>
            <a:r>
              <a:rPr lang="en-US" altLang="zh-TW" sz="2600" dirty="0">
                <a:solidFill>
                  <a:srgbClr val="0000FF"/>
                </a:solidFill>
              </a:rPr>
              <a:t>local minimum </a:t>
            </a:r>
            <a:r>
              <a:rPr lang="en-US" altLang="zh-TW" sz="2600" dirty="0"/>
              <a:t>in one direction</a:t>
            </a:r>
          </a:p>
          <a:p>
            <a:pPr eaLnBrk="1" hangingPunct="1"/>
            <a:r>
              <a:rPr lang="en-US" altLang="zh-TW" sz="2600" dirty="0"/>
              <a:t>walk along ravine line: points to the right and left are higher</a:t>
            </a:r>
          </a:p>
          <a:p>
            <a:pPr eaLnBrk="1" hangingPunct="1"/>
            <a:endParaRPr lang="en-US" altLang="zh-TW" sz="2600" dirty="0"/>
          </a:p>
        </p:txBody>
      </p:sp>
      <p:pic>
        <p:nvPicPr>
          <p:cNvPr id="50181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34" y="4130748"/>
            <a:ext cx="43434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2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23" y="4933144"/>
            <a:ext cx="4724400" cy="99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3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429000"/>
            <a:ext cx="42672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F62E6847-A8C3-485D-B414-8BEA15B518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筆跡 5">
                <a:extLst>
                  <a:ext uri="{FF2B5EF4-FFF2-40B4-BE49-F238E27FC236}">
                    <a16:creationId xmlns:a16="http://schemas.microsoft.com/office/drawing/2014/main" id="{CDCBCF96-A9D1-7794-35C9-B6BAA5997169}"/>
                  </a:ext>
                </a:extLst>
              </p14:cNvPr>
              <p14:cNvContentPartPr/>
              <p14:nvPr/>
            </p14:nvContentPartPr>
            <p14:xfrm>
              <a:off x="6512165" y="4392944"/>
              <a:ext cx="888480" cy="1710720"/>
            </p14:xfrm>
          </p:contentPart>
        </mc:Choice>
        <mc:Fallback xmlns="">
          <p:pic>
            <p:nvPicPr>
              <p:cNvPr id="6" name="筆跡 5">
                <a:extLst>
                  <a:ext uri="{FF2B5EF4-FFF2-40B4-BE49-F238E27FC236}">
                    <a16:creationId xmlns:a16="http://schemas.microsoft.com/office/drawing/2014/main" id="{CDCBCF96-A9D1-7794-35C9-B6BAA599716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58165" y="4285304"/>
                <a:ext cx="996120" cy="192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筆跡 6">
                <a:extLst>
                  <a:ext uri="{FF2B5EF4-FFF2-40B4-BE49-F238E27FC236}">
                    <a16:creationId xmlns:a16="http://schemas.microsoft.com/office/drawing/2014/main" id="{E7401F2E-922D-872C-DA8B-65639812A787}"/>
                  </a:ext>
                </a:extLst>
              </p14:cNvPr>
              <p14:cNvContentPartPr/>
              <p14:nvPr/>
            </p14:nvContentPartPr>
            <p14:xfrm>
              <a:off x="6515405" y="4418504"/>
              <a:ext cx="710640" cy="1531440"/>
            </p14:xfrm>
          </p:contentPart>
        </mc:Choice>
        <mc:Fallback xmlns="">
          <p:pic>
            <p:nvPicPr>
              <p:cNvPr id="7" name="筆跡 6">
                <a:extLst>
                  <a:ext uri="{FF2B5EF4-FFF2-40B4-BE49-F238E27FC236}">
                    <a16:creationId xmlns:a16="http://schemas.microsoft.com/office/drawing/2014/main" id="{E7401F2E-922D-872C-DA8B-65639812A78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461765" y="4310504"/>
                <a:ext cx="818280" cy="1747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667395"/>
              </a:xfrm>
            </p:spPr>
            <p:txBody>
              <a:bodyPr/>
              <a:lstStyle/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TW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TW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zh-TW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altLang="zh-TW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altLang="zh-TW" sz="2800" dirty="0"/>
                  <a:t> = (3, 4, 5, 2, 7, 8),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altLang="zh-TW" sz="28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667395"/>
              </a:xfrm>
              <a:blipFill>
                <a:blip r:embed="rId3"/>
                <a:stretch>
                  <a:fillRect t="-10092" b="-367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C3334F0-A6CB-431B-A2B8-38A877F54C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5AE174A-C619-4450-A0C1-188D150BA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18</a:t>
            </a:fld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69CC043-20B3-44E2-92A8-63B18B0E82C2}"/>
              </a:ext>
            </a:extLst>
          </p:cNvPr>
          <p:cNvSpPr txBox="1"/>
          <p:nvPr/>
        </p:nvSpPr>
        <p:spPr>
          <a:xfrm>
            <a:off x="0" y="3269827"/>
            <a:ext cx="27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(-1, 3), (0, 4), (1, 5)</a:t>
            </a:r>
            <a:endParaRPr lang="zh-TW" altLang="en-US" sz="24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675FF37-930D-40CC-8B15-6B4230F66AE0}"/>
              </a:ext>
            </a:extLst>
          </p:cNvPr>
          <p:cNvSpPr txBox="1"/>
          <p:nvPr/>
        </p:nvSpPr>
        <p:spPr>
          <a:xfrm>
            <a:off x="1790469" y="4005064"/>
            <a:ext cx="27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(-1, 4), (0, 5), (1, 2)</a:t>
            </a:r>
            <a:endParaRPr lang="zh-TW" altLang="en-US" sz="2400" dirty="0"/>
          </a:p>
        </p:txBody>
      </p:sp>
      <p:sp>
        <p:nvSpPr>
          <p:cNvPr id="10" name="左中括弧 9">
            <a:extLst>
              <a:ext uri="{FF2B5EF4-FFF2-40B4-BE49-F238E27FC236}">
                <a16:creationId xmlns:a16="http://schemas.microsoft.com/office/drawing/2014/main" id="{9C779ABB-7EEE-48C0-96F0-FFDAA12708CB}"/>
              </a:ext>
            </a:extLst>
          </p:cNvPr>
          <p:cNvSpPr/>
          <p:nvPr/>
        </p:nvSpPr>
        <p:spPr>
          <a:xfrm rot="16200000">
            <a:off x="4792377" y="2137209"/>
            <a:ext cx="52313" cy="803077"/>
          </a:xfrm>
          <a:prstGeom prst="lef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左中括弧 10">
            <a:extLst>
              <a:ext uri="{FF2B5EF4-FFF2-40B4-BE49-F238E27FC236}">
                <a16:creationId xmlns:a16="http://schemas.microsoft.com/office/drawing/2014/main" id="{09A5B9E6-006D-4235-901D-6741B2DE1586}"/>
              </a:ext>
            </a:extLst>
          </p:cNvPr>
          <p:cNvSpPr/>
          <p:nvPr/>
        </p:nvSpPr>
        <p:spPr>
          <a:xfrm rot="16200000">
            <a:off x="5240021" y="2261530"/>
            <a:ext cx="52313" cy="803077"/>
          </a:xfrm>
          <a:prstGeom prst="lef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76AC0568-E002-419D-B554-3C9FD5B29409}"/>
              </a:ext>
            </a:extLst>
          </p:cNvPr>
          <p:cNvCxnSpPr>
            <a:cxnSpLocks/>
          </p:cNvCxnSpPr>
          <p:nvPr/>
        </p:nvCxnSpPr>
        <p:spPr>
          <a:xfrm>
            <a:off x="4507028" y="2559198"/>
            <a:ext cx="0" cy="2365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34AA026B-7D31-4350-8109-8A46F4C92D6E}"/>
              </a:ext>
            </a:extLst>
          </p:cNvPr>
          <p:cNvCxnSpPr>
            <a:cxnSpLocks/>
          </p:cNvCxnSpPr>
          <p:nvPr/>
        </p:nvCxnSpPr>
        <p:spPr>
          <a:xfrm flipH="1" flipV="1">
            <a:off x="1547664" y="2780928"/>
            <a:ext cx="2952329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29991AB1-97FE-4ADA-A4A8-F1C1003929AA}"/>
              </a:ext>
            </a:extLst>
          </p:cNvPr>
          <p:cNvCxnSpPr>
            <a:cxnSpLocks/>
          </p:cNvCxnSpPr>
          <p:nvPr/>
        </p:nvCxnSpPr>
        <p:spPr>
          <a:xfrm>
            <a:off x="1547664" y="2780928"/>
            <a:ext cx="0" cy="4888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4C58F8A3-D44F-4F13-96D7-0D48FD05ADA3}"/>
              </a:ext>
            </a:extLst>
          </p:cNvPr>
          <p:cNvCxnSpPr>
            <a:cxnSpLocks/>
          </p:cNvCxnSpPr>
          <p:nvPr/>
        </p:nvCxnSpPr>
        <p:spPr>
          <a:xfrm>
            <a:off x="3203848" y="3140968"/>
            <a:ext cx="0" cy="77235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9E97DEA8-CB83-4FCD-9EEA-543D909EA57F}"/>
              </a:ext>
            </a:extLst>
          </p:cNvPr>
          <p:cNvCxnSpPr>
            <a:cxnSpLocks/>
          </p:cNvCxnSpPr>
          <p:nvPr/>
        </p:nvCxnSpPr>
        <p:spPr>
          <a:xfrm flipH="1" flipV="1">
            <a:off x="3203849" y="3140969"/>
            <a:ext cx="1728191" cy="148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BAB9A78B-4B2C-4A4C-9E98-D33CC1E3E3E4}"/>
              </a:ext>
            </a:extLst>
          </p:cNvPr>
          <p:cNvCxnSpPr>
            <a:cxnSpLocks/>
          </p:cNvCxnSpPr>
          <p:nvPr/>
        </p:nvCxnSpPr>
        <p:spPr>
          <a:xfrm>
            <a:off x="4932040" y="2708920"/>
            <a:ext cx="0" cy="4320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D7877034-7A45-4B5D-B659-D1943156DF24}"/>
                  </a:ext>
                </a:extLst>
              </p:cNvPr>
              <p:cNvSpPr/>
              <p:nvPr/>
            </p:nvSpPr>
            <p:spPr>
              <a:xfrm>
                <a:off x="-42184" y="4740301"/>
                <a:ext cx="2619628" cy="4810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m:rPr>
                        <m:sty m:val="p"/>
                      </m:rPr>
                      <a:rPr lang="en-US" altLang="zh-TW" sz="240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TW" sz="2400" dirty="0"/>
                  <a:t>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D7877034-7A45-4B5D-B659-D1943156DF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2184" y="4740301"/>
                <a:ext cx="2619628" cy="4810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B4DD7FEC-1847-45C2-8156-86BF09B869F9}"/>
              </a:ext>
            </a:extLst>
          </p:cNvPr>
          <p:cNvCxnSpPr>
            <a:cxnSpLocks/>
          </p:cNvCxnSpPr>
          <p:nvPr/>
        </p:nvCxnSpPr>
        <p:spPr>
          <a:xfrm>
            <a:off x="1014099" y="3797159"/>
            <a:ext cx="0" cy="9431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2429AFB9-74F8-4BFE-80A0-ECF1C7F7AB1B}"/>
                  </a:ext>
                </a:extLst>
              </p:cNvPr>
              <p:cNvSpPr/>
              <p:nvPr/>
            </p:nvSpPr>
            <p:spPr>
              <a:xfrm>
                <a:off x="2123728" y="5482984"/>
                <a:ext cx="2619628" cy="4810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m:rPr>
                        <m:sty m:val="p"/>
                      </m:rPr>
                      <a:rPr lang="en-US" altLang="zh-TW" sz="240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TW" sz="2400" dirty="0"/>
                  <a:t>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2429AFB9-74F8-4BFE-80A0-ECF1C7F7AB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728" y="5482984"/>
                <a:ext cx="2619628" cy="4810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58C8700D-3877-4A4C-B41D-7C3FF7F6E634}"/>
              </a:ext>
            </a:extLst>
          </p:cNvPr>
          <p:cNvCxnSpPr>
            <a:cxnSpLocks/>
          </p:cNvCxnSpPr>
          <p:nvPr/>
        </p:nvCxnSpPr>
        <p:spPr>
          <a:xfrm>
            <a:off x="3180011" y="4539842"/>
            <a:ext cx="0" cy="9431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6884545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8.13.2 Saddle</a:t>
            </a:r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7926387" cy="4411663"/>
          </a:xfrm>
        </p:spPr>
        <p:txBody>
          <a:bodyPr/>
          <a:lstStyle/>
          <a:p>
            <a:pPr eaLnBrk="1" hangingPunct="1"/>
            <a:r>
              <a:rPr lang="en-US" altLang="zh-TW" sz="2600"/>
              <a:t>local maximum in one direction, local </a:t>
            </a:r>
            <a:r>
              <a:rPr lang="en-US" altLang="zh-TW" sz="2600" dirty="0"/>
              <a:t>minimum in perpendicular dir.</a:t>
            </a:r>
          </a:p>
          <a:p>
            <a:pPr eaLnBrk="1" hangingPunct="1"/>
            <a:r>
              <a:rPr lang="en-US" altLang="zh-TW" sz="2600"/>
              <a:t>positive curvature in one direction, </a:t>
            </a:r>
            <a:r>
              <a:rPr lang="en-US" altLang="zh-TW" sz="2600" dirty="0"/>
              <a:t>negative in perpendicular dir.</a:t>
            </a:r>
          </a:p>
          <a:p>
            <a:pPr eaLnBrk="1" hangingPunct="1"/>
            <a:r>
              <a:rPr lang="en-US" altLang="zh-TW" sz="2600"/>
              <a:t>gradient magnitude zero</a:t>
            </a:r>
            <a:endParaRPr lang="en-US" altLang="zh-TW" sz="2600">
              <a:cs typeface="Arial"/>
            </a:endParaRPr>
          </a:p>
          <a:p>
            <a:pPr eaLnBrk="1" hangingPunct="1"/>
            <a:r>
              <a:rPr lang="en-US" altLang="zh-TW" sz="2600"/>
              <a:t>extrema of second </a:t>
            </a:r>
          </a:p>
          <a:p>
            <a:pPr marL="0" indent="0">
              <a:buNone/>
            </a:pPr>
            <a:r>
              <a:rPr lang="en-US" altLang="zh-TW" sz="2600"/>
              <a:t>    directional derivative </a:t>
            </a:r>
            <a:endParaRPr lang="en-US">
              <a:cs typeface="Arial"/>
            </a:endParaRPr>
          </a:p>
          <a:p>
            <a:pPr marL="0" indent="0">
              <a:buNone/>
            </a:pPr>
            <a:r>
              <a:rPr lang="en-US" altLang="zh-TW" sz="2600"/>
              <a:t>    have opposite signs</a:t>
            </a:r>
            <a:endParaRPr lang="en-US">
              <a:cs typeface="Arial"/>
            </a:endParaRPr>
          </a:p>
          <a:p>
            <a:pPr eaLnBrk="1" hangingPunct="1"/>
            <a:endParaRPr lang="en-US" altLang="zh-TW" sz="2600" dirty="0"/>
          </a:p>
        </p:txBody>
      </p:sp>
      <p:pic>
        <p:nvPicPr>
          <p:cNvPr id="5120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5972175"/>
            <a:ext cx="3048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8">
            <a:extLst>
              <a:ext uri="{FF2B5EF4-FFF2-40B4-BE49-F238E27FC236}">
                <a16:creationId xmlns:a16="http://schemas.microsoft.com/office/drawing/2014/main" id="{0701B9C8-A84A-46F7-AB28-E6E35D485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158" y="3452382"/>
            <a:ext cx="4114593" cy="3398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66A960B-1ECA-4D1B-9788-E38A426B33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808" y="2517813"/>
            <a:ext cx="2665434" cy="4222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8.13.2 Flat</a:t>
            </a:r>
          </a:p>
        </p:txBody>
      </p:sp>
      <p:sp>
        <p:nvSpPr>
          <p:cNvPr id="52228" name="Rectangle 7"/>
          <p:cNvSpPr>
            <a:spLocks noChangeArrowheads="1"/>
          </p:cNvSpPr>
          <p:nvPr/>
        </p:nvSpPr>
        <p:spPr bwMode="auto">
          <a:xfrm>
            <a:off x="684213" y="1760538"/>
            <a:ext cx="6480075" cy="441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0558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5130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9702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4274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600" dirty="0"/>
              <a:t>A flat (plain) is a simple, horizontal surface, must have zero gradient and no curvature.</a:t>
            </a:r>
          </a:p>
          <a:p>
            <a:pPr eaLnBrk="1" hangingPunct="1"/>
            <a:r>
              <a:rPr lang="en-US" altLang="zh-TW" sz="2600" dirty="0"/>
              <a:t>It satisfies the following conditions</a:t>
            </a:r>
          </a:p>
          <a:p>
            <a:pPr eaLnBrk="1" hangingPunct="1"/>
            <a:endParaRPr lang="en-US" altLang="zh-TW" sz="2600" dirty="0"/>
          </a:p>
        </p:txBody>
      </p:sp>
      <p:pic>
        <p:nvPicPr>
          <p:cNvPr id="5223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944" y="4145383"/>
            <a:ext cx="3918132" cy="453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84213" y="4149079"/>
            <a:ext cx="5607595" cy="195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0558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5130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9702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4274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en-US" altLang="zh-TW" sz="2600" dirty="0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59588152-946C-4205-831A-6A524869D4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EED314E-A9B6-48B1-AD4E-18DDC27F0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190</a:t>
            </a:fld>
            <a:endParaRPr lang="zh-TW" altLang="en-US"/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8.13.2 Hillside </a:t>
            </a:r>
          </a:p>
        </p:txBody>
      </p:sp>
      <p:sp>
        <p:nvSpPr>
          <p:cNvPr id="5325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44500" y="2041525"/>
            <a:ext cx="7632700" cy="4411663"/>
          </a:xfrm>
        </p:spPr>
        <p:txBody>
          <a:bodyPr/>
          <a:lstStyle/>
          <a:p>
            <a:pPr eaLnBrk="1" hangingPunct="1"/>
            <a:r>
              <a:rPr lang="en-US" altLang="zh-TW" sz="2600" dirty="0"/>
              <a:t>A hillside point is anything not covered by previous categories.</a:t>
            </a:r>
          </a:p>
          <a:p>
            <a:pPr eaLnBrk="1" hangingPunct="1"/>
            <a:r>
              <a:rPr lang="en-US" altLang="zh-TW" sz="2600" dirty="0"/>
              <a:t>hillside: nonzero gradient, no strict extrema</a:t>
            </a:r>
          </a:p>
          <a:p>
            <a:pPr eaLnBrk="1" hangingPunct="1"/>
            <a:r>
              <a:rPr lang="en-US" altLang="zh-TW" sz="2600" dirty="0"/>
              <a:t>Slope: tilted flat (constant gradient)</a:t>
            </a:r>
          </a:p>
          <a:p>
            <a:pPr eaLnBrk="1" hangingPunct="1"/>
            <a:endParaRPr lang="en-US" altLang="zh-TW" sz="2600" dirty="0"/>
          </a:p>
          <a:p>
            <a:pPr eaLnBrk="1" hangingPunct="1"/>
            <a:r>
              <a:rPr lang="en-US" altLang="zh-TW" sz="2600" dirty="0"/>
              <a:t>convex hill: curvature positive (upward)</a:t>
            </a:r>
          </a:p>
          <a:p>
            <a:pPr eaLnBrk="1" hangingPunct="1"/>
            <a:endParaRPr lang="en-US" altLang="zh-TW" sz="2600" dirty="0"/>
          </a:p>
          <a:p>
            <a:pPr eaLnBrk="1" hangingPunct="1"/>
            <a:r>
              <a:rPr lang="en-US" altLang="zh-TW" sz="2600" dirty="0"/>
              <a:t>concave hill: curvature negative </a:t>
            </a:r>
          </a:p>
          <a:p>
            <a:pPr marL="0" indent="0" eaLnBrk="1" hangingPunct="1">
              <a:buNone/>
            </a:pPr>
            <a:r>
              <a:rPr lang="zh-TW" altLang="en-US" sz="2600" dirty="0"/>
              <a:t>   </a:t>
            </a:r>
            <a:r>
              <a:rPr lang="en-US" altLang="zh-TW" sz="2600" dirty="0"/>
              <a:t>(downward)</a:t>
            </a:r>
          </a:p>
          <a:p>
            <a:pPr eaLnBrk="1" hangingPunct="1"/>
            <a:endParaRPr lang="en-US" altLang="zh-TW" sz="2600" dirty="0"/>
          </a:p>
        </p:txBody>
      </p:sp>
      <p:pic>
        <p:nvPicPr>
          <p:cNvPr id="5325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962400"/>
            <a:ext cx="16002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029200"/>
            <a:ext cx="2590800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5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25" y="3352800"/>
            <a:ext cx="2212975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59AA6D5B-3F4F-4B8E-8594-717EC0E933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D2F6D1-D3B2-4BF7-99F6-456DB5328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912789"/>
            <a:ext cx="259080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8.13.2 Hillside</a:t>
            </a: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0813" y="2041525"/>
            <a:ext cx="7011987" cy="4411663"/>
          </a:xfrm>
        </p:spPr>
        <p:txBody>
          <a:bodyPr/>
          <a:lstStyle/>
          <a:p>
            <a:pPr eaLnBrk="1" hangingPunct="1"/>
            <a:r>
              <a:rPr lang="en-US" altLang="zh-TW" sz="2600" dirty="0"/>
              <a:t>saddle hill: up in one direction, down in perpendicular direction</a:t>
            </a:r>
          </a:p>
          <a:p>
            <a:pPr eaLnBrk="1" hangingPunct="1"/>
            <a:endParaRPr lang="en-US" altLang="zh-TW" sz="2600" dirty="0"/>
          </a:p>
          <a:p>
            <a:pPr eaLnBrk="1" hangingPunct="1"/>
            <a:endParaRPr lang="en-US" altLang="zh-TW" sz="2600" dirty="0"/>
          </a:p>
          <a:p>
            <a:pPr eaLnBrk="1" hangingPunct="1"/>
            <a:r>
              <a:rPr lang="en-US" altLang="zh-TW" sz="2600" dirty="0"/>
              <a:t>inflection point: zero </a:t>
            </a:r>
          </a:p>
          <a:p>
            <a:pPr marL="0" indent="0" eaLnBrk="1" hangingPunct="1">
              <a:buNone/>
            </a:pPr>
            <a:r>
              <a:rPr lang="zh-TW" altLang="en-US" sz="2600" dirty="0"/>
              <a:t>    </a:t>
            </a:r>
            <a:r>
              <a:rPr lang="en-US" altLang="zh-TW" sz="2600" dirty="0"/>
              <a:t>crossing</a:t>
            </a:r>
            <a:r>
              <a:rPr lang="zh-TW" altLang="en-US" sz="2600" dirty="0"/>
              <a:t> </a:t>
            </a:r>
            <a:r>
              <a:rPr lang="en-US" altLang="zh-TW" sz="2600" dirty="0"/>
              <a:t>of second </a:t>
            </a:r>
          </a:p>
          <a:p>
            <a:pPr marL="0" indent="0" eaLnBrk="1" hangingPunct="1">
              <a:buNone/>
            </a:pPr>
            <a:r>
              <a:rPr lang="zh-TW" altLang="en-US" sz="2600" dirty="0"/>
              <a:t>    </a:t>
            </a:r>
            <a:r>
              <a:rPr lang="en-US" altLang="zh-TW" sz="2600" dirty="0"/>
              <a:t>directional derivative</a:t>
            </a:r>
          </a:p>
          <a:p>
            <a:pPr eaLnBrk="1" hangingPunct="1"/>
            <a:endParaRPr lang="en-US" altLang="zh-TW" sz="2600" dirty="0"/>
          </a:p>
        </p:txBody>
      </p:sp>
      <p:pic>
        <p:nvPicPr>
          <p:cNvPr id="5427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915" y="3243262"/>
            <a:ext cx="16764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9AD7A23-3879-4DCB-9A4D-4F10ACB741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pic>
        <p:nvPicPr>
          <p:cNvPr id="8" name="Picture 18">
            <a:extLst>
              <a:ext uri="{FF2B5EF4-FFF2-40B4-BE49-F238E27FC236}">
                <a16:creationId xmlns:a16="http://schemas.microsoft.com/office/drawing/2014/main" id="{F1BBCFB5-00D6-4F4B-9757-9C282E774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798259"/>
            <a:ext cx="4364685" cy="3625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434160"/>
            <a:ext cx="5351056" cy="4364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2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503" y="1916832"/>
            <a:ext cx="9036497" cy="4941168"/>
          </a:xfrm>
        </p:spPr>
        <p:txBody>
          <a:bodyPr/>
          <a:lstStyle/>
          <a:p>
            <a:pPr eaLnBrk="1" hangingPunct="1"/>
            <a:r>
              <a:rPr lang="en-US" altLang="zh-TW" sz="2000" dirty="0"/>
              <a:t>Mathematical properties of topographic structures on continuous surfaces</a:t>
            </a:r>
          </a:p>
          <a:p>
            <a:pPr eaLnBrk="1" hangingPunct="1"/>
            <a:endParaRPr lang="en-US" altLang="zh-TW" sz="2600" dirty="0"/>
          </a:p>
          <a:p>
            <a:pPr eaLnBrk="1" hangingPunct="1"/>
            <a:endParaRPr lang="en-US" altLang="zh-TW" sz="2600" dirty="0"/>
          </a:p>
        </p:txBody>
      </p:sp>
      <p:sp>
        <p:nvSpPr>
          <p:cNvPr id="55300" name="Rectangle 11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zh-TW" dirty="0"/>
              <a:t>8.13.2 Summary of the Topographic Categories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ACA808F9-3D22-47E9-BDEE-96A1A758F0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8.13.3 Topographic Classification Algorithm</a:t>
            </a:r>
          </a:p>
        </p:txBody>
      </p:sp>
      <p:sp>
        <p:nvSpPr>
          <p:cNvPr id="5837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7848600" cy="44116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z="2600" dirty="0"/>
              <a:t>peak, pit, ridge, ravine, saddle: likely not to occur precisely at a pixel’s center</a:t>
            </a:r>
          </a:p>
          <a:p>
            <a:pPr eaLnBrk="1" hangingPunct="1">
              <a:lnSpc>
                <a:spcPct val="90000"/>
              </a:lnSpc>
            </a:pPr>
            <a:endParaRPr lang="en-US" altLang="zh-TW" sz="2600" dirty="0"/>
          </a:p>
          <a:p>
            <a:pPr eaLnBrk="1" hangingPunct="1">
              <a:lnSpc>
                <a:spcPct val="90000"/>
              </a:lnSpc>
            </a:pPr>
            <a:r>
              <a:rPr lang="en-US" altLang="zh-TW" sz="2600" dirty="0"/>
              <a:t>peak, pit, ridge, ravine, saddle: if within pixel area, carry the label</a:t>
            </a:r>
          </a:p>
          <a:p>
            <a:pPr eaLnBrk="1" hangingPunct="1">
              <a:lnSpc>
                <a:spcPct val="90000"/>
              </a:lnSpc>
            </a:pPr>
            <a:endParaRPr lang="en-US" altLang="zh-TW" sz="26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zh-TW" sz="2600" dirty="0"/>
          </a:p>
          <a:p>
            <a:pPr eaLnBrk="1" hangingPunct="1">
              <a:lnSpc>
                <a:spcPct val="90000"/>
              </a:lnSpc>
            </a:pPr>
            <a:r>
              <a:rPr lang="en-US" altLang="zh-TW" sz="2600" dirty="0"/>
              <a:t>We search zero crossing of the first directional derivative, then decide the label of the pixel.</a:t>
            </a:r>
          </a:p>
          <a:p>
            <a:pPr eaLnBrk="1" hangingPunct="1">
              <a:lnSpc>
                <a:spcPct val="90000"/>
              </a:lnSpc>
            </a:pPr>
            <a:endParaRPr lang="en-US" altLang="zh-TW" sz="26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zh-TW" sz="2600" dirty="0"/>
          </a:p>
          <a:p>
            <a:pPr eaLnBrk="1" hangingPunct="1">
              <a:lnSpc>
                <a:spcPct val="90000"/>
              </a:lnSpc>
            </a:pPr>
            <a:endParaRPr lang="en-US" altLang="zh-TW" sz="2600" dirty="0"/>
          </a:p>
          <a:p>
            <a:pPr eaLnBrk="1" hangingPunct="1">
              <a:lnSpc>
                <a:spcPct val="90000"/>
              </a:lnSpc>
            </a:pPr>
            <a:endParaRPr lang="en-US" altLang="zh-TW" sz="2000" dirty="0"/>
          </a:p>
          <a:p>
            <a:pPr eaLnBrk="1" hangingPunct="1">
              <a:lnSpc>
                <a:spcPct val="90000"/>
              </a:lnSpc>
            </a:pPr>
            <a:endParaRPr lang="en-US" altLang="zh-TW" sz="2000" dirty="0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8BC7962-188D-429C-9623-D5A0F6DCA4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863" y="3958431"/>
            <a:ext cx="45720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8.13.3 Case One: No Zero Crossing</a:t>
            </a:r>
          </a:p>
        </p:txBody>
      </p:sp>
      <p:sp>
        <p:nvSpPr>
          <p:cNvPr id="5939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1752601"/>
            <a:ext cx="7920037" cy="3044552"/>
          </a:xfrm>
        </p:spPr>
        <p:txBody>
          <a:bodyPr/>
          <a:lstStyle/>
          <a:p>
            <a:pPr eaLnBrk="1" hangingPunct="1"/>
            <a:r>
              <a:rPr lang="en-US" altLang="zh-TW" sz="2800" dirty="0"/>
              <a:t>No zero crossing along either of two directions: flat or hillside</a:t>
            </a:r>
          </a:p>
          <a:p>
            <a:pPr lvl="1" eaLnBrk="1" hangingPunct="1"/>
            <a:r>
              <a:rPr lang="en-US" altLang="zh-TW" sz="2400" dirty="0"/>
              <a:t>If gradient zero, then flat</a:t>
            </a:r>
          </a:p>
          <a:p>
            <a:pPr lvl="1" eaLnBrk="1" hangingPunct="1"/>
            <a:r>
              <a:rPr lang="en-US" altLang="zh-TW" sz="2400" dirty="0"/>
              <a:t>If gradient nonzero, then hillside</a:t>
            </a:r>
          </a:p>
          <a:p>
            <a:pPr lvl="1" eaLnBrk="1" hangingPunct="1"/>
            <a:r>
              <a:rPr lang="en-US" altLang="zh-TW" sz="2400" dirty="0"/>
              <a:t>Hillside: possibly inflection point, slope, convex hill, concave hill,…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672D66D-F6E4-4C96-AC39-6EE42DC133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8.13.3 Case Two: One Zero Crossing</a:t>
            </a:r>
          </a:p>
        </p:txBody>
      </p:sp>
      <p:sp>
        <p:nvSpPr>
          <p:cNvPr id="6042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8064500" cy="4411663"/>
          </a:xfrm>
        </p:spPr>
        <p:txBody>
          <a:bodyPr/>
          <a:lstStyle/>
          <a:p>
            <a:pPr eaLnBrk="1" hangingPunct="1"/>
            <a:r>
              <a:rPr lang="en-US" altLang="zh-TW" sz="2800" dirty="0"/>
              <a:t>one zero crossing</a:t>
            </a:r>
            <a:r>
              <a:rPr lang="en-US" altLang="zh-TW" sz="2400" dirty="0"/>
              <a:t>: peak, pit, ridge, ravine, or saddle</a:t>
            </a:r>
          </a:p>
          <a:p>
            <a:pPr eaLnBrk="1" hangingPunct="1"/>
            <a:endParaRPr lang="en-US" altLang="zh-TW" sz="2400" dirty="0"/>
          </a:p>
        </p:txBody>
      </p:sp>
      <p:pic>
        <p:nvPicPr>
          <p:cNvPr id="6042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667000"/>
            <a:ext cx="6629400" cy="338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8B4B76CB-2F46-4475-AA52-29A9A42E3F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8.13.3 Case Three: Two Zero Crossings</a:t>
            </a:r>
          </a:p>
        </p:txBody>
      </p:sp>
      <p:sp>
        <p:nvSpPr>
          <p:cNvPr id="6144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2" y="2041525"/>
            <a:ext cx="8352283" cy="4411663"/>
          </a:xfrm>
        </p:spPr>
        <p:txBody>
          <a:bodyPr/>
          <a:lstStyle/>
          <a:p>
            <a:pPr eaLnBrk="1" hangingPunct="1"/>
            <a:r>
              <a:rPr lang="en-US" altLang="zh-TW" sz="2600" i="1" dirty="0"/>
              <a:t>LABEL1</a:t>
            </a:r>
            <a:r>
              <a:rPr lang="en-US" altLang="zh-TW" sz="2600" dirty="0"/>
              <a:t>, </a:t>
            </a:r>
            <a:r>
              <a:rPr lang="en-US" altLang="zh-TW" sz="2600" i="1" dirty="0"/>
              <a:t>LABEL2</a:t>
            </a:r>
            <a:r>
              <a:rPr lang="en-US" altLang="zh-TW" sz="2600" dirty="0"/>
              <a:t>: assign label to each zero crossing</a:t>
            </a:r>
          </a:p>
          <a:p>
            <a:pPr eaLnBrk="1" hangingPunct="1"/>
            <a:endParaRPr lang="en-US" altLang="zh-TW" sz="2600" dirty="0"/>
          </a:p>
        </p:txBody>
      </p:sp>
      <p:pic>
        <p:nvPicPr>
          <p:cNvPr id="61445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956" y="2473727"/>
            <a:ext cx="5756087" cy="4073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9B53209C-ECD5-42BF-9129-AE4DA611D6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8.13.3 Case Four: More Than Two Zero Crossings</a:t>
            </a:r>
          </a:p>
        </p:txBody>
      </p:sp>
      <p:sp>
        <p:nvSpPr>
          <p:cNvPr id="6246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7920037" cy="4411663"/>
          </a:xfrm>
        </p:spPr>
        <p:txBody>
          <a:bodyPr/>
          <a:lstStyle/>
          <a:p>
            <a:pPr eaLnBrk="1" hangingPunct="1"/>
            <a:r>
              <a:rPr lang="en-US" altLang="zh-TW" sz="3200" dirty="0"/>
              <a:t>More than two zero crossings: </a:t>
            </a:r>
          </a:p>
          <a:p>
            <a:pPr lvl="1" eaLnBrk="1" hangingPunct="1"/>
            <a:r>
              <a:rPr lang="en-US" altLang="zh-TW" sz="2800" dirty="0"/>
              <a:t>Choose the one closest to pixel center</a:t>
            </a:r>
          </a:p>
          <a:p>
            <a:pPr lvl="1" eaLnBrk="1" hangingPunct="1"/>
            <a:r>
              <a:rPr lang="en-US" altLang="zh-TW" sz="2800" dirty="0"/>
              <a:t>After ignoring the other, same as case 3</a:t>
            </a:r>
          </a:p>
          <a:p>
            <a:pPr eaLnBrk="1" hangingPunct="1"/>
            <a:endParaRPr lang="en-US" altLang="zh-TW" sz="2600" dirty="0"/>
          </a:p>
          <a:p>
            <a:pPr eaLnBrk="1" hangingPunct="1"/>
            <a:endParaRPr lang="en-US" altLang="zh-TW" sz="2600" dirty="0"/>
          </a:p>
          <a:p>
            <a:pPr eaLnBrk="1" hangingPunct="1"/>
            <a:endParaRPr lang="en-US" altLang="zh-TW" sz="2600" dirty="0"/>
          </a:p>
          <a:p>
            <a:pPr eaLnBrk="1" hangingPunct="1"/>
            <a:endParaRPr lang="en-US" altLang="zh-TW" sz="2600" dirty="0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108CFF11-92FE-4726-807D-7702A29159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en-US" altLang="zh-TW" dirty="0"/>
              <a:t>8.0 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8.1 Introduction</a:t>
            </a:r>
            <a:endParaRPr lang="en-US" sz="2000" dirty="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8.2</a:t>
            </a:r>
            <a:r>
              <a:rPr lang="zh-TW" altLang="en-US" sz="2000" dirty="0">
                <a:latin typeface="Calibri"/>
                <a:cs typeface="Calibri"/>
              </a:rPr>
              <a:t> </a:t>
            </a:r>
            <a:r>
              <a:rPr lang="en-US" sz="2000" dirty="0">
                <a:latin typeface="Calibri"/>
                <a:cs typeface="Calibri"/>
              </a:rPr>
              <a:t>Relative Maxima</a:t>
            </a:r>
            <a:endParaRPr lang="en-US" sz="2000" dirty="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8.3 Sloped Facet Parameter and Error Estimation</a:t>
            </a:r>
            <a:endParaRPr lang="en-US" sz="2000" dirty="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8.4 Facet-Based Peak Noise Removal</a:t>
            </a:r>
            <a:endParaRPr lang="en-US" sz="2000" dirty="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8.5 Iterated Facet Model</a:t>
            </a:r>
            <a:endParaRPr lang="en-US" sz="2000" dirty="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8.6 Gradient-Based Facet Edge Detection</a:t>
            </a:r>
            <a:endParaRPr lang="en-US" sz="2000" dirty="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8.7 Bayesian Approach to Gradient Edge Detection</a:t>
            </a:r>
            <a:endParaRPr lang="en-US" sz="2000" dirty="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8.8 Zero-Crossing Edge Detector</a:t>
            </a:r>
            <a:endParaRPr lang="en-US" sz="2000" dirty="0"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8.9 Integrated Directional Derivative Gradient Operator</a:t>
            </a:r>
            <a:endParaRPr lang="en-US" sz="2000" dirty="0"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8.10 Corner Detection</a:t>
            </a:r>
            <a:endParaRPr lang="en-US" sz="2000" dirty="0"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8.11 Isotropic Derivative Magnitudes</a:t>
            </a:r>
            <a:endParaRPr lang="en-US" sz="2000" dirty="0"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8.12 Ridges and Ravines on Digital Images</a:t>
            </a:r>
            <a:endParaRPr lang="en-US" sz="2000" dirty="0"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8.13 Topographic Primal Sketch</a:t>
            </a:r>
            <a:endParaRPr lang="zh-TW" sz="2000" dirty="0"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30247BF-9C0A-4A8B-BD69-BEF395BD79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D05FA0F-4461-4BB9-B99D-05DA8AE518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1324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C3334F0-A6CB-431B-A2B8-38A877F54C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5AE174A-C619-4450-A0C1-188D150BA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19</a:t>
            </a:fld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69CC043-20B3-44E2-92A8-63B18B0E82C2}"/>
              </a:ext>
            </a:extLst>
          </p:cNvPr>
          <p:cNvSpPr txBox="1"/>
          <p:nvPr/>
        </p:nvSpPr>
        <p:spPr>
          <a:xfrm>
            <a:off x="0" y="3269827"/>
            <a:ext cx="27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(-1, 3), (0, 4), (1, 5)</a:t>
            </a:r>
            <a:endParaRPr lang="zh-TW" altLang="en-US" sz="24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675FF37-930D-40CC-8B15-6B4230F66AE0}"/>
              </a:ext>
            </a:extLst>
          </p:cNvPr>
          <p:cNvSpPr txBox="1"/>
          <p:nvPr/>
        </p:nvSpPr>
        <p:spPr>
          <a:xfrm>
            <a:off x="1790469" y="4005064"/>
            <a:ext cx="27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(-1, 4), (0, 5), (1, 2)</a:t>
            </a:r>
            <a:endParaRPr lang="zh-TW" altLang="en-US" sz="24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97E1530-7CF6-49D6-AC20-0603798055E0}"/>
              </a:ext>
            </a:extLst>
          </p:cNvPr>
          <p:cNvSpPr txBox="1"/>
          <p:nvPr/>
        </p:nvSpPr>
        <p:spPr>
          <a:xfrm>
            <a:off x="4166733" y="3399383"/>
            <a:ext cx="27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(-1, 5), (0, 2), (1, 7)</a:t>
            </a:r>
            <a:endParaRPr lang="zh-TW" altLang="en-US" sz="24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0F82C78-6D03-4534-A19F-69AD31CC3AE4}"/>
              </a:ext>
            </a:extLst>
          </p:cNvPr>
          <p:cNvSpPr txBox="1"/>
          <p:nvPr/>
        </p:nvSpPr>
        <p:spPr>
          <a:xfrm>
            <a:off x="6077318" y="3913323"/>
            <a:ext cx="27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(-1, 2), (0, 7), (1, 8)</a:t>
            </a:r>
            <a:endParaRPr lang="zh-TW" altLang="en-US" sz="2400" dirty="0"/>
          </a:p>
        </p:txBody>
      </p:sp>
      <p:sp>
        <p:nvSpPr>
          <p:cNvPr id="10" name="左中括弧 9">
            <a:extLst>
              <a:ext uri="{FF2B5EF4-FFF2-40B4-BE49-F238E27FC236}">
                <a16:creationId xmlns:a16="http://schemas.microsoft.com/office/drawing/2014/main" id="{9C779ABB-7EEE-48C0-96F0-FFDAA12708CB}"/>
              </a:ext>
            </a:extLst>
          </p:cNvPr>
          <p:cNvSpPr/>
          <p:nvPr/>
        </p:nvSpPr>
        <p:spPr>
          <a:xfrm rot="16200000">
            <a:off x="4792377" y="2137209"/>
            <a:ext cx="52313" cy="803077"/>
          </a:xfrm>
          <a:prstGeom prst="lef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左中括弧 10">
            <a:extLst>
              <a:ext uri="{FF2B5EF4-FFF2-40B4-BE49-F238E27FC236}">
                <a16:creationId xmlns:a16="http://schemas.microsoft.com/office/drawing/2014/main" id="{09A5B9E6-006D-4235-901D-6741B2DE1586}"/>
              </a:ext>
            </a:extLst>
          </p:cNvPr>
          <p:cNvSpPr/>
          <p:nvPr/>
        </p:nvSpPr>
        <p:spPr>
          <a:xfrm rot="16200000">
            <a:off x="5240021" y="2261530"/>
            <a:ext cx="52313" cy="803077"/>
          </a:xfrm>
          <a:prstGeom prst="lef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左中括弧 11">
            <a:extLst>
              <a:ext uri="{FF2B5EF4-FFF2-40B4-BE49-F238E27FC236}">
                <a16:creationId xmlns:a16="http://schemas.microsoft.com/office/drawing/2014/main" id="{220B1259-9C32-4713-A885-D5B6C7AFAAD8}"/>
              </a:ext>
            </a:extLst>
          </p:cNvPr>
          <p:cNvSpPr/>
          <p:nvPr/>
        </p:nvSpPr>
        <p:spPr>
          <a:xfrm rot="16200000">
            <a:off x="5667462" y="2137210"/>
            <a:ext cx="52313" cy="803077"/>
          </a:xfrm>
          <a:prstGeom prst="lef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左中括弧 12">
            <a:extLst>
              <a:ext uri="{FF2B5EF4-FFF2-40B4-BE49-F238E27FC236}">
                <a16:creationId xmlns:a16="http://schemas.microsoft.com/office/drawing/2014/main" id="{3158B4D3-F1B7-41EB-A11F-02FC3F26A409}"/>
              </a:ext>
            </a:extLst>
          </p:cNvPr>
          <p:cNvSpPr/>
          <p:nvPr/>
        </p:nvSpPr>
        <p:spPr>
          <a:xfrm rot="5400000">
            <a:off x="6041428" y="1705161"/>
            <a:ext cx="52313" cy="803077"/>
          </a:xfrm>
          <a:prstGeom prst="lef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76AC0568-E002-419D-B554-3C9FD5B29409}"/>
              </a:ext>
            </a:extLst>
          </p:cNvPr>
          <p:cNvCxnSpPr>
            <a:cxnSpLocks/>
          </p:cNvCxnSpPr>
          <p:nvPr/>
        </p:nvCxnSpPr>
        <p:spPr>
          <a:xfrm>
            <a:off x="4507028" y="2559198"/>
            <a:ext cx="0" cy="2365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34AA026B-7D31-4350-8109-8A46F4C92D6E}"/>
              </a:ext>
            </a:extLst>
          </p:cNvPr>
          <p:cNvCxnSpPr>
            <a:cxnSpLocks/>
          </p:cNvCxnSpPr>
          <p:nvPr/>
        </p:nvCxnSpPr>
        <p:spPr>
          <a:xfrm flipH="1" flipV="1">
            <a:off x="1547664" y="2780928"/>
            <a:ext cx="2952329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29991AB1-97FE-4ADA-A4A8-F1C1003929AA}"/>
              </a:ext>
            </a:extLst>
          </p:cNvPr>
          <p:cNvCxnSpPr>
            <a:cxnSpLocks/>
          </p:cNvCxnSpPr>
          <p:nvPr/>
        </p:nvCxnSpPr>
        <p:spPr>
          <a:xfrm>
            <a:off x="1547664" y="2780928"/>
            <a:ext cx="0" cy="4888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4C58F8A3-D44F-4F13-96D7-0D48FD05ADA3}"/>
              </a:ext>
            </a:extLst>
          </p:cNvPr>
          <p:cNvCxnSpPr>
            <a:cxnSpLocks/>
          </p:cNvCxnSpPr>
          <p:nvPr/>
        </p:nvCxnSpPr>
        <p:spPr>
          <a:xfrm>
            <a:off x="3203848" y="3140968"/>
            <a:ext cx="0" cy="77235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9E97DEA8-CB83-4FCD-9EEA-543D909EA57F}"/>
              </a:ext>
            </a:extLst>
          </p:cNvPr>
          <p:cNvCxnSpPr>
            <a:cxnSpLocks/>
          </p:cNvCxnSpPr>
          <p:nvPr/>
        </p:nvCxnSpPr>
        <p:spPr>
          <a:xfrm flipH="1" flipV="1">
            <a:off x="3203849" y="3140969"/>
            <a:ext cx="1728191" cy="148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BAB9A78B-4B2C-4A4C-9E98-D33CC1E3E3E4}"/>
              </a:ext>
            </a:extLst>
          </p:cNvPr>
          <p:cNvCxnSpPr>
            <a:cxnSpLocks/>
          </p:cNvCxnSpPr>
          <p:nvPr/>
        </p:nvCxnSpPr>
        <p:spPr>
          <a:xfrm>
            <a:off x="4932040" y="2708920"/>
            <a:ext cx="0" cy="4320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單箭頭接點 40">
            <a:extLst>
              <a:ext uri="{FF2B5EF4-FFF2-40B4-BE49-F238E27FC236}">
                <a16:creationId xmlns:a16="http://schemas.microsoft.com/office/drawing/2014/main" id="{00AEAD8F-EF30-4552-932D-1765566C904F}"/>
              </a:ext>
            </a:extLst>
          </p:cNvPr>
          <p:cNvCxnSpPr>
            <a:cxnSpLocks/>
          </p:cNvCxnSpPr>
          <p:nvPr/>
        </p:nvCxnSpPr>
        <p:spPr>
          <a:xfrm>
            <a:off x="5557498" y="3155793"/>
            <a:ext cx="0" cy="27320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2BD0CCDE-A9BB-43CA-BC5A-45065DCF8D89}"/>
              </a:ext>
            </a:extLst>
          </p:cNvPr>
          <p:cNvCxnSpPr>
            <a:cxnSpLocks/>
          </p:cNvCxnSpPr>
          <p:nvPr/>
        </p:nvCxnSpPr>
        <p:spPr>
          <a:xfrm flipH="1">
            <a:off x="5547840" y="3153711"/>
            <a:ext cx="3203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接點 45">
            <a:extLst>
              <a:ext uri="{FF2B5EF4-FFF2-40B4-BE49-F238E27FC236}">
                <a16:creationId xmlns:a16="http://schemas.microsoft.com/office/drawing/2014/main" id="{8DE46A89-CAA4-4DF5-B57A-7BCC1C0E8566}"/>
              </a:ext>
            </a:extLst>
          </p:cNvPr>
          <p:cNvCxnSpPr>
            <a:cxnSpLocks/>
          </p:cNvCxnSpPr>
          <p:nvPr/>
        </p:nvCxnSpPr>
        <p:spPr>
          <a:xfrm>
            <a:off x="5864217" y="2559198"/>
            <a:ext cx="0" cy="6039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>
            <a:extLst>
              <a:ext uri="{FF2B5EF4-FFF2-40B4-BE49-F238E27FC236}">
                <a16:creationId xmlns:a16="http://schemas.microsoft.com/office/drawing/2014/main" id="{D47E2533-DE21-435B-8D82-37654E6BA808}"/>
              </a:ext>
            </a:extLst>
          </p:cNvPr>
          <p:cNvCxnSpPr>
            <a:cxnSpLocks/>
          </p:cNvCxnSpPr>
          <p:nvPr/>
        </p:nvCxnSpPr>
        <p:spPr>
          <a:xfrm>
            <a:off x="7448844" y="1916832"/>
            <a:ext cx="0" cy="20175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接點 49">
            <a:extLst>
              <a:ext uri="{FF2B5EF4-FFF2-40B4-BE49-F238E27FC236}">
                <a16:creationId xmlns:a16="http://schemas.microsoft.com/office/drawing/2014/main" id="{B90F4720-6BD6-42D5-BA9C-2DFEC4A6C3A2}"/>
              </a:ext>
            </a:extLst>
          </p:cNvPr>
          <p:cNvCxnSpPr>
            <a:cxnSpLocks/>
          </p:cNvCxnSpPr>
          <p:nvPr/>
        </p:nvCxnSpPr>
        <p:spPr>
          <a:xfrm flipH="1" flipV="1">
            <a:off x="6067584" y="1916832"/>
            <a:ext cx="1400500" cy="65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>
            <a:extLst>
              <a:ext uri="{FF2B5EF4-FFF2-40B4-BE49-F238E27FC236}">
                <a16:creationId xmlns:a16="http://schemas.microsoft.com/office/drawing/2014/main" id="{94E85F3C-DBB6-4EDD-8C57-63C5981060C4}"/>
              </a:ext>
            </a:extLst>
          </p:cNvPr>
          <p:cNvCxnSpPr>
            <a:cxnSpLocks/>
          </p:cNvCxnSpPr>
          <p:nvPr/>
        </p:nvCxnSpPr>
        <p:spPr>
          <a:xfrm flipH="1">
            <a:off x="6067586" y="1916832"/>
            <a:ext cx="9732" cy="1246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D7877034-7A45-4B5D-B659-D1943156DF24}"/>
                  </a:ext>
                </a:extLst>
              </p:cNvPr>
              <p:cNvSpPr/>
              <p:nvPr/>
            </p:nvSpPr>
            <p:spPr>
              <a:xfrm>
                <a:off x="-42184" y="4740301"/>
                <a:ext cx="2619628" cy="4810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m:rPr>
                        <m:sty m:val="p"/>
                      </m:rPr>
                      <a:rPr lang="en-US" altLang="zh-TW" sz="240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TW" sz="2400" dirty="0"/>
                  <a:t>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D7877034-7A45-4B5D-B659-D1943156DF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2184" y="4740301"/>
                <a:ext cx="2619628" cy="4810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B4DD7FEC-1847-45C2-8156-86BF09B869F9}"/>
              </a:ext>
            </a:extLst>
          </p:cNvPr>
          <p:cNvCxnSpPr>
            <a:cxnSpLocks/>
          </p:cNvCxnSpPr>
          <p:nvPr/>
        </p:nvCxnSpPr>
        <p:spPr>
          <a:xfrm>
            <a:off x="1014099" y="3797159"/>
            <a:ext cx="0" cy="9431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2429AFB9-74F8-4BFE-80A0-ECF1C7F7AB1B}"/>
                  </a:ext>
                </a:extLst>
              </p:cNvPr>
              <p:cNvSpPr/>
              <p:nvPr/>
            </p:nvSpPr>
            <p:spPr>
              <a:xfrm>
                <a:off x="2123728" y="5482984"/>
                <a:ext cx="2619628" cy="4810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m:rPr>
                        <m:sty m:val="p"/>
                      </m:rPr>
                      <a:rPr lang="en-US" altLang="zh-TW" sz="240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TW" sz="2400" dirty="0"/>
                  <a:t>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2429AFB9-74F8-4BFE-80A0-ECF1C7F7AB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728" y="5482984"/>
                <a:ext cx="2619628" cy="4810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58C8700D-3877-4A4C-B41D-7C3FF7F6E634}"/>
              </a:ext>
            </a:extLst>
          </p:cNvPr>
          <p:cNvCxnSpPr>
            <a:cxnSpLocks/>
          </p:cNvCxnSpPr>
          <p:nvPr/>
        </p:nvCxnSpPr>
        <p:spPr>
          <a:xfrm>
            <a:off x="3180011" y="4539842"/>
            <a:ext cx="0" cy="9431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C09FAF46-E2E3-467A-B4DF-9B4DEDFF2051}"/>
                  </a:ext>
                </a:extLst>
              </p:cNvPr>
              <p:cNvSpPr/>
              <p:nvPr/>
            </p:nvSpPr>
            <p:spPr>
              <a:xfrm>
                <a:off x="4356232" y="4936634"/>
                <a:ext cx="2619628" cy="4810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m:rPr>
                        <m:sty m:val="p"/>
                      </m:rPr>
                      <a:rPr lang="en-US" altLang="zh-TW" sz="240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TW" sz="2400" dirty="0"/>
                  <a:t>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C09FAF46-E2E3-467A-B4DF-9B4DEDFF20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6232" y="4936634"/>
                <a:ext cx="2619628" cy="4810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AC792AA7-D328-4392-816C-7F13F2B464E9}"/>
              </a:ext>
            </a:extLst>
          </p:cNvPr>
          <p:cNvCxnSpPr>
            <a:cxnSpLocks/>
          </p:cNvCxnSpPr>
          <p:nvPr/>
        </p:nvCxnSpPr>
        <p:spPr>
          <a:xfrm>
            <a:off x="5412515" y="3993492"/>
            <a:ext cx="0" cy="9431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3A1E93B1-1E95-4C28-A6C2-ADBC9A9ADE00}"/>
                  </a:ext>
                </a:extLst>
              </p:cNvPr>
              <p:cNvSpPr/>
              <p:nvPr/>
            </p:nvSpPr>
            <p:spPr>
              <a:xfrm>
                <a:off x="6475565" y="5531447"/>
                <a:ext cx="2619628" cy="4810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  <m:r>
                      <m:rPr>
                        <m:sty m:val="p"/>
                      </m:rPr>
                      <a:rPr lang="en-US" altLang="zh-TW" sz="240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TW" sz="2400" dirty="0"/>
                  <a:t>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3A1E93B1-1E95-4C28-A6C2-ADBC9A9ADE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5565" y="5531447"/>
                <a:ext cx="2619628" cy="48109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0449833A-188E-4D3E-AFB2-6923D81C8E7E}"/>
              </a:ext>
            </a:extLst>
          </p:cNvPr>
          <p:cNvCxnSpPr>
            <a:cxnSpLocks/>
          </p:cNvCxnSpPr>
          <p:nvPr/>
        </p:nvCxnSpPr>
        <p:spPr>
          <a:xfrm>
            <a:off x="7531848" y="4588305"/>
            <a:ext cx="0" cy="9431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內容版面配置區 2">
                <a:extLst>
                  <a:ext uri="{FF2B5EF4-FFF2-40B4-BE49-F238E27FC236}">
                    <a16:creationId xmlns:a16="http://schemas.microsoft.com/office/drawing/2014/main" id="{E60632C9-FE9F-4A60-9D89-F092E40431FA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84213" y="2041525"/>
                <a:ext cx="8229600" cy="667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 kern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i="1" kern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800" i="1" kern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8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i="1" kern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TW" sz="2800" kern="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i="1" kern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TW" sz="2800" kern="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i="1" kern="0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zh-TW" sz="2800" kern="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i="1" kern="0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altLang="zh-TW" sz="2800" kern="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i="1" kern="0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altLang="zh-TW" sz="2800" kern="0" dirty="0"/>
                  <a:t> = (3, 4, 5, 2, 7, 8</a:t>
                </a:r>
                <a:r>
                  <a:rPr lang="en-US" altLang="zh-TW" sz="2800" dirty="0"/>
                  <a:t>),</a:t>
                </a:r>
                <a:r>
                  <a:rPr lang="en-US" altLang="zh-TW" sz="2800" dirty="0">
                    <a:solidFill>
                      <a:schemeClr val="tx1">
                        <a:alpha val="41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solidFill>
                          <a:schemeClr val="tx1">
                            <a:alpha val="41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TW" sz="2800" i="1">
                        <a:solidFill>
                          <a:schemeClr val="tx1">
                            <a:alpha val="41000"/>
                          </a:schemeClr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altLang="zh-TW" sz="2800" kern="0" dirty="0"/>
              </a:p>
            </p:txBody>
          </p:sp>
        </mc:Choice>
        <mc:Fallback xmlns="">
          <p:sp>
            <p:nvSpPr>
              <p:cNvPr id="40" name="內容版面配置區 2">
                <a:extLst>
                  <a:ext uri="{FF2B5EF4-FFF2-40B4-BE49-F238E27FC236}">
                    <a16:creationId xmlns:a16="http://schemas.microsoft.com/office/drawing/2014/main" id="{E60632C9-FE9F-4A60-9D89-F092E40431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213" y="2041525"/>
                <a:ext cx="8229600" cy="667395"/>
              </a:xfrm>
              <a:prstGeom prst="rect">
                <a:avLst/>
              </a:prstGeom>
              <a:blipFill>
                <a:blip r:embed="rId7"/>
                <a:stretch>
                  <a:fillRect t="-10092" b="-367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3434669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8.13.4 Summary of Topographic Classification Scheme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492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84213" y="2041525"/>
                <a:ext cx="7920037" cy="4411663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400" dirty="0"/>
                  <a:t>One pass through the image, at each pixel</a:t>
                </a:r>
              </a:p>
              <a:p>
                <a:pPr marL="514350" indent="-514350" eaLnBrk="1" hangingPunct="1">
                  <a:buFont typeface="+mj-lt"/>
                  <a:buAutoNum type="arabicPeriod"/>
                </a:pPr>
                <a:r>
                  <a:rPr lang="en-US" altLang="zh-TW" sz="2400" dirty="0"/>
                  <a:t>Calculate fitting coefficients,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TW" sz="2400" dirty="0"/>
                  <a:t> through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</m:oMath>
                </a14:m>
                <a:r>
                  <a:rPr lang="en-US" altLang="zh-TW" sz="2400" dirty="0"/>
                  <a:t> of cubic polynomial</a:t>
                </a:r>
              </a:p>
              <a:p>
                <a:pPr marL="514350" indent="-514350" eaLnBrk="1" hangingPunct="1">
                  <a:buFont typeface="+mj-lt"/>
                  <a:buAutoNum type="arabicPeriod"/>
                </a:pPr>
                <a:r>
                  <a:rPr lang="en-US" altLang="zh-TW" sz="2400" dirty="0"/>
                  <a:t>Use above coefficients to find gradient, gradient magnitude, and the eigenvalues and eigenvector of Hessian</a:t>
                </a:r>
              </a:p>
              <a:p>
                <a:pPr marL="514350" indent="-514350" eaLnBrk="1" hangingPunct="1">
                  <a:buFont typeface="+mj-lt"/>
                  <a:buAutoNum type="arabicPeriod"/>
                </a:pPr>
                <a:r>
                  <a:rPr lang="en-US" altLang="zh-TW" sz="2400" dirty="0"/>
                  <a:t>Search in eigenvector direction for zero crossing of first derivative</a:t>
                </a:r>
              </a:p>
              <a:p>
                <a:pPr marL="514350" indent="-514350" eaLnBrk="1" hangingPunct="1">
                  <a:buFont typeface="+mj-lt"/>
                  <a:buAutoNum type="arabicPeriod"/>
                </a:pPr>
                <a:r>
                  <a:rPr lang="en-US" altLang="zh-TW" sz="2400" dirty="0"/>
                  <a:t>R</a:t>
                </a:r>
                <a:r>
                  <a:rPr lang="en-US" altLang="zh-TW" sz="2400"/>
                  <a:t>ecompute </a:t>
                </a:r>
                <a:r>
                  <a:rPr lang="en-US" altLang="zh-TW" sz="2400" dirty="0"/>
                  <a:t>gradient, gradient magnitude, second derivative at each zero crossing of the first directional derivative, then classify</a:t>
                </a:r>
              </a:p>
              <a:p>
                <a:pPr eaLnBrk="1" hangingPunct="1"/>
                <a:endParaRPr lang="en-US" altLang="zh-TW" sz="2600" dirty="0"/>
              </a:p>
              <a:p>
                <a:pPr eaLnBrk="1" hangingPunct="1"/>
                <a:endParaRPr lang="en-US" altLang="zh-TW" sz="2600" dirty="0"/>
              </a:p>
            </p:txBody>
          </p:sp>
        </mc:Choice>
        <mc:Fallback xmlns="">
          <p:sp>
            <p:nvSpPr>
              <p:cNvPr id="6349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84213" y="2041525"/>
                <a:ext cx="7920037" cy="4411663"/>
              </a:xfrm>
              <a:blipFill>
                <a:blip r:embed="rId3"/>
                <a:stretch>
                  <a:fillRect l="-385" t="-967" r="-1848" b="-317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786624A6-E807-4751-84EC-143641A65F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43213" y="2924175"/>
            <a:ext cx="3382962" cy="1458913"/>
          </a:xfrm>
        </p:spPr>
        <p:txBody>
          <a:bodyPr/>
          <a:lstStyle/>
          <a:p>
            <a:pPr eaLnBrk="1" hangingPunct="1"/>
            <a:r>
              <a:rPr lang="en-US" altLang="zh-TW" sz="8900"/>
              <a:t>END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B22D25D9-7118-4F60-A728-80A74AD484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D104EF8-A0D5-4253-AC87-57B5B47C99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200</a:t>
            </a:fld>
            <a:endParaRPr lang="zh-TW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sz="2400" dirty="0"/>
                  <a:t>The squared fitting error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TW" altLang="en-US" sz="2400" i="0" smtClean="0">
                            <a:latin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  <m:sup>
                        <m: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TW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TW" sz="2400" dirty="0"/>
                  <a:t>for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th</m:t>
                        </m:r>
                      </m:sub>
                    </m:sSub>
                  </m:oMath>
                </a14:m>
                <a:r>
                  <a:rPr lang="en-US" altLang="zh-TW" sz="2400" dirty="0"/>
                  <a:t> group of 2k+1 can be expressed by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zh-TW" altLang="en-US" i="0" smtClean="0">
                              <a:latin typeface="Cambria Math" panose="02040503050406030204" pitchFamily="18" charset="0"/>
                            </a:rPr>
                            <m:t>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sub>
                        <m:sup>
                          <m: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=−</m:t>
                          </m:r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acc>
                                <m:accPr>
                                  <m:chr m:val="̂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 altLang="zh-TW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̂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</m:e>
                              </m:acc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  <m: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̂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</m:acc>
                              <m: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96" t="-967" r="-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94304A3-AEF8-4D28-BABB-652FF07561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F603AEB-73CB-4EF5-A9ED-0DDEB6B85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20</a:t>
            </a:fld>
            <a:endParaRPr lang="zh-TW" altLang="en-US"/>
          </a:p>
        </p:txBody>
      </p:sp>
      <p:pic>
        <p:nvPicPr>
          <p:cNvPr id="363522" name="Picture 2" descr="「least square method」的圖片搜尋結果">
            <a:extLst>
              <a:ext uri="{FF2B5EF4-FFF2-40B4-BE49-F238E27FC236}">
                <a16:creationId xmlns:a16="http://schemas.microsoft.com/office/drawing/2014/main" id="{D5DC6A20-00A0-457B-B648-D73D734D2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068" y="4373621"/>
            <a:ext cx="2098253" cy="206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307B5CFB-9A2F-49B5-9EB5-E2DA90873A5D}"/>
              </a:ext>
            </a:extLst>
          </p:cNvPr>
          <p:cNvSpPr txBox="1"/>
          <p:nvPr/>
        </p:nvSpPr>
        <p:spPr>
          <a:xfrm>
            <a:off x="33534" y="6457535"/>
            <a:ext cx="3100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hlinkClick r:id="rId5"/>
              </a:rPr>
              <a:t>https://en.wikipedia.org/wiki/Least_squares</a:t>
            </a:r>
            <a:endParaRPr lang="zh-TW" altLang="en-US" sz="1200" dirty="0"/>
          </a:p>
        </p:txBody>
      </p:sp>
      <p:pic>
        <p:nvPicPr>
          <p:cNvPr id="363524" name="Picture 4">
            <a:extLst>
              <a:ext uri="{FF2B5EF4-FFF2-40B4-BE49-F238E27FC236}">
                <a16:creationId xmlns:a16="http://schemas.microsoft.com/office/drawing/2014/main" id="{8BCD7667-0179-43B1-BFB1-BD5715761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048" y="3891349"/>
            <a:ext cx="2367977" cy="284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40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492896"/>
                <a:ext cx="8568308" cy="2004747"/>
              </a:xfrm>
            </p:spPr>
            <p:txBody>
              <a:bodyPr/>
              <a:lstStyle/>
              <a:p>
                <a:r>
                  <a:rPr lang="en-US" altLang="zh-TW" sz="2400" dirty="0"/>
                  <a:t>When n=2, we get (-1, 3), (0, 4), (1, 5)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TW" altLang="en-US" sz="2400" i="0" smtClean="0">
                            <a:latin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TW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zh-TW" alt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̂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</m:acc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∗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</m:acc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∗(−1)+</m:t>
                        </m:r>
                        <m:acc>
                          <m:accPr>
                            <m:chr m:val="̂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</m:acc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 −3)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TW" sz="2400" dirty="0"/>
              </a:p>
              <a:p>
                <a:pPr marL="0" indent="0">
                  <a:buNone/>
                </a:pPr>
                <a:r>
                  <a:rPr lang="en-US" altLang="zh-TW" sz="2400" dirty="0"/>
                  <a:t> 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̂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</m:acc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∗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</m:acc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∗(0)+</m:t>
                        </m:r>
                        <m:acc>
                          <m:accPr>
                            <m:chr m:val="̂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</m:acc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 −4)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 sz="2400" dirty="0"/>
                  <a:t>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̂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</m:acc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∗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</m:acc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∗(1)+</m:t>
                        </m:r>
                        <m:acc>
                          <m:accPr>
                            <m:chr m:val="̂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</m:acc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 −5)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TW" sz="2400" dirty="0"/>
              </a:p>
              <a:p>
                <a:pPr marL="0" indent="0">
                  <a:buNone/>
                </a:pPr>
                <a:r>
                  <a:rPr lang="en-US" altLang="zh-TW" sz="2400" dirty="0"/>
                  <a:t>    = …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492896"/>
                <a:ext cx="8568308" cy="2004747"/>
              </a:xfrm>
              <a:blipFill>
                <a:blip r:embed="rId3"/>
                <a:stretch>
                  <a:fillRect l="-284" t="-212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94304A3-AEF8-4D28-BABB-652FF07561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F603AEB-73CB-4EF5-A9ED-0DDEB6B85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21</a:t>
            </a:fld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07B5CFB-9A2F-49B5-9EB5-E2DA90873A5D}"/>
              </a:ext>
            </a:extLst>
          </p:cNvPr>
          <p:cNvSpPr txBox="1"/>
          <p:nvPr/>
        </p:nvSpPr>
        <p:spPr>
          <a:xfrm>
            <a:off x="33534" y="6457535"/>
            <a:ext cx="3100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hlinkClick r:id="rId4"/>
              </a:rPr>
              <a:t>https://en.wikipedia.org/wiki/Least_squares</a:t>
            </a:r>
            <a:endParaRPr lang="zh-TW" alt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內容版面配置區 2">
                <a:extLst>
                  <a:ext uri="{FF2B5EF4-FFF2-40B4-BE49-F238E27FC236}">
                    <a16:creationId xmlns:a16="http://schemas.microsoft.com/office/drawing/2014/main" id="{D8CBE034-16C7-4B5D-8C0D-E778CC0B830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84213" y="4520597"/>
                <a:ext cx="8568308" cy="20047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r>
                  <a:rPr lang="en-US" altLang="zh-TW" sz="2400" kern="0" dirty="0"/>
                  <a:t>When n=3, we get </a:t>
                </a:r>
                <a:r>
                  <a:rPr lang="en-US" altLang="zh-TW" sz="2400" dirty="0"/>
                  <a:t>(-1, 4), (0, 5), (1, 2)</a:t>
                </a:r>
                <a:endParaRPr lang="zh-TW" altLang="en-US" sz="2400" dirty="0"/>
              </a:p>
              <a:p>
                <a:pPr marL="0" indent="0">
                  <a:buFont typeface="Wingdings" panose="05000000000000000000" pitchFamily="2" charset="2"/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400" i="1" kern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TW" altLang="en-US" sz="2400" kern="0" smtClean="0">
                            <a:latin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a:rPr lang="en-US" altLang="zh-TW" sz="2400" b="0" i="1" kern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altLang="zh-TW" sz="2400" kern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TW" sz="2400" kern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zh-TW" altLang="en-US" sz="2400" kern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 ker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̂"/>
                            <m:ctrlPr>
                              <a:rPr lang="en-US" altLang="zh-TW" sz="2400" i="1" ker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 kern="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</m:acc>
                        <m:r>
                          <a:rPr lang="en-US" altLang="zh-TW" sz="2400" i="1" kern="0">
                            <a:latin typeface="Cambria Math" panose="02040503050406030204" pitchFamily="18" charset="0"/>
                          </a:rPr>
                          <m:t>∗</m:t>
                        </m:r>
                        <m:sSup>
                          <m:sSupPr>
                            <m:ctrlPr>
                              <a:rPr lang="en-US" altLang="zh-TW" sz="2400" i="1" ker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TW" sz="2400" i="1" ker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ker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TW" sz="2400" ker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altLang="zh-TW" sz="2400" i="1" ker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 ker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</m:acc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∗(−1)+</m:t>
                        </m:r>
                        <m:acc>
                          <m:accPr>
                            <m:chr m:val="̂"/>
                            <m:ctrlPr>
                              <a:rPr lang="en-US" altLang="zh-TW" sz="2400" i="1" ker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 kern="0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</m:acc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en-US" altLang="zh-TW" sz="2400" b="0" i="0" kern="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zh-TW" sz="2400" i="1" ker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TW" sz="2400" kern="0" dirty="0"/>
              </a:p>
              <a:p>
                <a:pPr marL="0" indent="0">
                  <a:buFont typeface="Wingdings" panose="05000000000000000000" pitchFamily="2" charset="2"/>
                  <a:buNone/>
                </a:pPr>
                <a:r>
                  <a:rPr lang="en-US" altLang="zh-TW" sz="2400" kern="0" dirty="0"/>
                  <a:t> 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 ker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̂"/>
                            <m:ctrlPr>
                              <a:rPr lang="en-US" altLang="zh-TW" sz="2400" i="1" ker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 kern="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</m:acc>
                        <m:r>
                          <a:rPr lang="en-US" altLang="zh-TW" sz="2400" i="1" kern="0">
                            <a:latin typeface="Cambria Math" panose="02040503050406030204" pitchFamily="18" charset="0"/>
                          </a:rPr>
                          <m:t>∗</m:t>
                        </m:r>
                        <m:sSup>
                          <m:sSupPr>
                            <m:ctrlPr>
                              <a:rPr lang="en-US" altLang="zh-TW" sz="2400" i="1" ker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TW" sz="2400" i="1" ker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ker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TW" sz="2400" ker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altLang="zh-TW" sz="2400" i="1" ker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 ker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</m:acc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∗(0)+</m:t>
                        </m:r>
                        <m:acc>
                          <m:accPr>
                            <m:chr m:val="̂"/>
                            <m:ctrlPr>
                              <a:rPr lang="en-US" altLang="zh-TW" sz="2400" i="1" ker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 kern="0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</m:acc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en-US" altLang="zh-TW" sz="2400" b="0" i="0" kern="0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zh-TW" sz="2400" i="1" ker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 sz="2400" kern="0" dirty="0"/>
                  <a:t>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 ker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̂"/>
                            <m:ctrlPr>
                              <a:rPr lang="en-US" altLang="zh-TW" sz="2400" i="1" ker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 kern="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</m:acc>
                        <m:r>
                          <a:rPr lang="en-US" altLang="zh-TW" sz="2400" i="1" kern="0">
                            <a:latin typeface="Cambria Math" panose="02040503050406030204" pitchFamily="18" charset="0"/>
                          </a:rPr>
                          <m:t>∗</m:t>
                        </m:r>
                        <m:sSup>
                          <m:sSupPr>
                            <m:ctrlPr>
                              <a:rPr lang="en-US" altLang="zh-TW" sz="2400" i="1" ker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TW" sz="2400" i="1" ker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ker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TW" sz="2400" ker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altLang="zh-TW" sz="2400" i="1" ker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 ker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</m:acc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∗(1)+</m:t>
                        </m:r>
                        <m:acc>
                          <m:accPr>
                            <m:chr m:val="̂"/>
                            <m:ctrlPr>
                              <a:rPr lang="en-US" altLang="zh-TW" sz="2400" i="1" ker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 kern="0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</m:acc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en-US" altLang="zh-TW" sz="2400" b="0" i="0" kern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zh-TW" sz="2400" i="1" ker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TW" sz="2400" kern="0" dirty="0"/>
              </a:p>
              <a:p>
                <a:pPr marL="0" indent="0">
                  <a:buFont typeface="Wingdings" panose="05000000000000000000" pitchFamily="2" charset="2"/>
                  <a:buNone/>
                </a:pPr>
                <a:r>
                  <a:rPr lang="en-US" altLang="zh-TW" sz="2400" kern="0" dirty="0"/>
                  <a:t>    = …</a:t>
                </a:r>
                <a:endParaRPr lang="zh-TW" altLang="en-US" sz="2400" kern="0" dirty="0"/>
              </a:p>
            </p:txBody>
          </p:sp>
        </mc:Choice>
        <mc:Fallback xmlns="">
          <p:sp>
            <p:nvSpPr>
              <p:cNvPr id="15" name="內容版面配置區 2">
                <a:extLst>
                  <a:ext uri="{FF2B5EF4-FFF2-40B4-BE49-F238E27FC236}">
                    <a16:creationId xmlns:a16="http://schemas.microsoft.com/office/drawing/2014/main" id="{D8CBE034-16C7-4B5D-8C0D-E778CC0B83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213" y="4520597"/>
                <a:ext cx="8568308" cy="2004747"/>
              </a:xfrm>
              <a:prstGeom prst="rect">
                <a:avLst/>
              </a:prstGeom>
              <a:blipFill>
                <a:blip r:embed="rId5"/>
                <a:stretch>
                  <a:fillRect l="-284" t="-213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內容版面配置區 2">
                <a:extLst>
                  <a:ext uri="{FF2B5EF4-FFF2-40B4-BE49-F238E27FC236}">
                    <a16:creationId xmlns:a16="http://schemas.microsoft.com/office/drawing/2014/main" id="{6884C40E-B1E2-43A3-A036-02F75973CB0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84213" y="1866229"/>
                <a:ext cx="8229600" cy="667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eaLnBrk="1" hangingPunct="1"/>
                <a:r>
                  <a:rPr lang="en-US" altLang="zh-TW" sz="2800" b="0" kern="0" dirty="0"/>
                  <a:t>Ex. </a:t>
                </a:r>
                <a14:m>
                  <m:oMath xmlns:m="http://schemas.openxmlformats.org/officeDocument/2006/math">
                    <m:r>
                      <a:rPr lang="en-US" altLang="zh-TW" sz="2800" b="0" i="1" kern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zh-TW" sz="2800" kern="0" dirty="0"/>
                  <a:t> = (3, 4, 5, 2, 7, 8), </a:t>
                </a:r>
                <a14:m>
                  <m:oMath xmlns:m="http://schemas.openxmlformats.org/officeDocument/2006/math">
                    <m:r>
                      <a:rPr lang="en-US" altLang="zh-TW" sz="2800" b="0" i="1" kern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TW" sz="2800" kern="0" dirty="0"/>
                  <a:t> = 1</a:t>
                </a:r>
              </a:p>
            </p:txBody>
          </p:sp>
        </mc:Choice>
        <mc:Fallback xmlns="">
          <p:sp>
            <p:nvSpPr>
              <p:cNvPr id="16" name="內容版面配置區 2">
                <a:extLst>
                  <a:ext uri="{FF2B5EF4-FFF2-40B4-BE49-F238E27FC236}">
                    <a16:creationId xmlns:a16="http://schemas.microsoft.com/office/drawing/2014/main" id="{6884C40E-B1E2-43A3-A036-02F75973CB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213" y="1866229"/>
                <a:ext cx="8229600" cy="667395"/>
              </a:xfrm>
              <a:prstGeom prst="rect">
                <a:avLst/>
              </a:prstGeom>
              <a:blipFill>
                <a:blip r:embed="rId6"/>
                <a:stretch>
                  <a:fillRect l="-593" t="-9091" b="-272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40185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sz="2400" dirty="0"/>
                  <a:t>Taking partial derivatives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TW" altLang="en-US" sz="2400">
                            <a:latin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  <m:sup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with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respect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to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the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free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parameter</a:t>
                </a:r>
                <a:r>
                  <a:rPr lang="zh-TW" altLang="en-US" sz="2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acc>
                  </m:oMath>
                </a14:m>
                <a:r>
                  <a:rPr lang="en-US" altLang="zh-TW" sz="2400" dirty="0"/>
                  <a:t> 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altLang="zh-TW" sz="24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</m:oMath>
                </a14:m>
                <a:r>
                  <a:rPr lang="en-US" altLang="zh-TW" sz="2400" dirty="0"/>
                  <a:t> results in the following</a:t>
                </a:r>
                <a:endParaRPr lang="zh-TW" altLang="en-US" sz="2400" dirty="0"/>
              </a:p>
              <a:p>
                <a:pPr marL="0" indent="0">
                  <a:buNone/>
                </a:pPr>
                <a:br>
                  <a:rPr lang="en-US" altLang="zh-TW" dirty="0"/>
                </a:br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96" t="-9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5FFBD2D-2BAD-447C-88CB-9715824CDC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73EC8A7-EE5B-4A72-B408-6F810B1B3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22</a:t>
            </a:fld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0BD6B0E-181B-4A78-B3ED-B1284A9CD1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938" t="51400" r="22438" b="41340"/>
          <a:stretch/>
        </p:blipFill>
        <p:spPr>
          <a:xfrm>
            <a:off x="1619672" y="2996952"/>
            <a:ext cx="5811629" cy="64807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A3ACBF7-9721-405B-8D6B-C2475348FB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975" t="59862" r="23027" b="12520"/>
          <a:stretch/>
        </p:blipFill>
        <p:spPr>
          <a:xfrm>
            <a:off x="1979712" y="3872905"/>
            <a:ext cx="5753694" cy="235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248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C3334F0-A6CB-431B-A2B8-38A877F54C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5AE174A-C619-4450-A0C1-188D150BA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23</a:t>
            </a:fld>
            <a:endParaRPr lang="zh-TW" altLang="en-US"/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9940E44F-7C49-43C7-A34B-859182536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412" y="1835150"/>
            <a:ext cx="8229600" cy="4411663"/>
          </a:xfrm>
        </p:spPr>
        <p:txBody>
          <a:bodyPr/>
          <a:lstStyle/>
          <a:p>
            <a:r>
              <a:rPr lang="zh-TW" sz="2400" dirty="0">
                <a:ea typeface="+mn-lt"/>
                <a:cs typeface="+mn-lt"/>
              </a:rPr>
              <a:t>Partial Derivatives</a:t>
            </a:r>
          </a:p>
          <a:p>
            <a:endParaRPr lang="zh-TW" sz="2400" dirty="0">
              <a:cs typeface="Arial"/>
            </a:endParaRPr>
          </a:p>
        </p:txBody>
      </p:sp>
      <p:pic>
        <p:nvPicPr>
          <p:cNvPr id="8" name="圖片 8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5C9AF515-3C80-4EA1-8484-7E9D2EF38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98" y="2325832"/>
            <a:ext cx="7978004" cy="3920981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1A2E06D1-1991-4E6F-BFFC-DA1678D0E943}"/>
              </a:ext>
            </a:extLst>
          </p:cNvPr>
          <p:cNvSpPr txBox="1"/>
          <p:nvPr/>
        </p:nvSpPr>
        <p:spPr>
          <a:xfrm>
            <a:off x="10667" y="6500813"/>
            <a:ext cx="35569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hlinkClick r:id="rId4"/>
              </a:rPr>
              <a:t>https://www.wolframalpha.com/</a:t>
            </a:r>
            <a:endParaRPr lang="en-US" altLang="zh-TW" sz="1200" dirty="0"/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8855279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4776788"/>
          </a:xfrm>
        </p:spPr>
        <p:txBody>
          <a:bodyPr/>
          <a:lstStyle/>
          <a:p>
            <a:r>
              <a:rPr lang="en-US" altLang="zh-TW" sz="2400" dirty="0"/>
              <a:t>Assume k = 1, setting these partial derivatives to zero and simplifying yields the matrix equation from </a:t>
            </a:r>
          </a:p>
          <a:p>
            <a:endParaRPr lang="en-US" altLang="zh-TW" sz="2000" i="1" dirty="0">
              <a:latin typeface="Cambria Math" charset="0"/>
            </a:endParaRPr>
          </a:p>
          <a:p>
            <a:endParaRPr lang="en-US" altLang="zh-TW" sz="2000" i="1" dirty="0">
              <a:latin typeface="Cambria Math" charset="0"/>
            </a:endParaRPr>
          </a:p>
          <a:p>
            <a:endParaRPr lang="en-US" altLang="zh-TW" sz="2000" i="1" dirty="0">
              <a:latin typeface="Cambria Math" charset="0"/>
            </a:endParaRPr>
          </a:p>
          <a:p>
            <a:endParaRPr lang="en-US" altLang="zh-TW" sz="2000" i="1" dirty="0">
              <a:latin typeface="Cambria Math" charset="0"/>
            </a:endParaRPr>
          </a:p>
          <a:p>
            <a:pPr marL="0" indent="0">
              <a:buNone/>
            </a:pPr>
            <a:endParaRPr lang="en-US" altLang="zh-TW" sz="2000" i="1" dirty="0">
              <a:latin typeface="Cambria Math" charset="0"/>
            </a:endParaRPr>
          </a:p>
          <a:p>
            <a:endParaRPr lang="en-US" altLang="zh-TW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5A59CBA-A343-4E55-A8D4-6560C4D5E1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577012AD-491A-43A1-AD74-1C7E56EC25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24</a:t>
            </a:fld>
            <a:endParaRPr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35808C3-47B9-4F7A-AF10-0F96D1C6EA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975" t="59862" r="23027" b="12520"/>
          <a:stretch/>
        </p:blipFill>
        <p:spPr>
          <a:xfrm>
            <a:off x="1449049" y="3210061"/>
            <a:ext cx="6801452" cy="278077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261594B-9616-4C69-B83F-E0BFA5196979}"/>
              </a:ext>
            </a:extLst>
          </p:cNvPr>
          <p:cNvSpPr/>
          <p:nvPr/>
        </p:nvSpPr>
        <p:spPr>
          <a:xfrm>
            <a:off x="3995936" y="3645024"/>
            <a:ext cx="3138872" cy="5760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37157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4776788"/>
              </a:xfrm>
            </p:spPr>
            <p:txBody>
              <a:bodyPr/>
              <a:lstStyle/>
              <a:p>
                <a:r>
                  <a:rPr lang="en-US" altLang="zh-TW" sz="2400" dirty="0"/>
                  <a:t>Assume k = 1, setting these partial derivatives to zero and simplifying yields the matrix equation from </a:t>
                </a:r>
              </a:p>
              <a:p>
                <a:endParaRPr lang="en-US" altLang="zh-TW" sz="2000" i="1" dirty="0">
                  <a:latin typeface="Cambria Math" charset="0"/>
                </a:endParaRPr>
              </a:p>
              <a:p>
                <a:endParaRPr lang="en-US" altLang="zh-TW" sz="2000" i="1" dirty="0">
                  <a:latin typeface="Cambria Math" charset="0"/>
                </a:endParaRPr>
              </a:p>
              <a:p>
                <a:endParaRPr lang="en-US" altLang="zh-TW" sz="2000" i="1" dirty="0">
                  <a:latin typeface="Cambria Math" charset="0"/>
                </a:endParaRPr>
              </a:p>
              <a:p>
                <a:endParaRPr lang="en-US" altLang="zh-TW" sz="2000" i="1" dirty="0">
                  <a:latin typeface="Cambria Math" charset="0"/>
                </a:endParaRPr>
              </a:p>
              <a:p>
                <a:pPr marL="0" indent="0">
                  <a:buNone/>
                </a:pPr>
                <a:endParaRPr lang="en-US" altLang="zh-TW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-1:	</a:t>
                </a:r>
                <a:r>
                  <a:rPr lang="en-US" altLang="zh-TW" sz="2400" b="1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e>
                    </m:acc>
                  </m:oMath>
                </a14:m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acc>
                  </m:oMath>
                </a14:m>
                <a:r>
                  <a:rPr lang="en-US" altLang="zh-TW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acc>
                  </m:oMath>
                </a14:m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0	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e>
                    </m:acc>
                  </m:oMath>
                </a14:m>
                <a:r>
                  <a:rPr lang="en-US" altLang="zh-TW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acc>
                  </m:oMath>
                </a14:m>
                <a:r>
                  <a:rPr lang="en-US" altLang="zh-TW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acc>
                  </m:oMath>
                </a14:m>
                <a:r>
                  <a:rPr lang="en-US" altLang="zh-TW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lang="en-US" altLang="zh-TW" b="1" dirty="0"/>
              </a:p>
              <a:p>
                <a:r>
                  <a:rPr lang="en-US" altLang="zh-TW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0:	</a:t>
                </a:r>
                <a:r>
                  <a:rPr lang="en-US" altLang="zh-TW" sz="2400" b="1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acc>
                  </m:oMath>
                </a14:m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			</a:t>
                </a:r>
                <a:r>
                  <a:rPr lang="en-US" altLang="zh-TW" sz="2400" b="1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acc>
                  </m:oMath>
                </a14:m>
                <a:r>
                  <a:rPr lang="en-US" altLang="zh-TW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</m:sub>
                    </m:sSub>
                  </m:oMath>
                </a14:m>
                <a:endParaRPr lang="en-US" altLang="zh-TW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1:	</a:t>
                </a:r>
                <a:r>
                  <a:rPr lang="en-US" altLang="zh-TW" sz="2400" b="1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e>
                    </m:acc>
                  </m:oMath>
                </a14:m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acc>
                  </m:oMath>
                </a14:m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acc>
                  </m:oMath>
                </a14:m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 		</a:t>
                </a:r>
                <a:r>
                  <a:rPr lang="en-US" altLang="zh-TW" sz="2400" b="1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e>
                    </m:acc>
                  </m:oMath>
                </a14:m>
                <a:r>
                  <a:rPr lang="en-US" altLang="zh-TW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acc>
                  </m:oMath>
                </a14:m>
                <a:r>
                  <a:rPr lang="en-US" altLang="zh-TW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acc>
                  </m:oMath>
                </a14:m>
                <a:r>
                  <a:rPr lang="en-US" altLang="zh-TW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TW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altLang="zh-TW" sz="2400" dirty="0"/>
                  <a:t>               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4776788"/>
              </a:xfrm>
              <a:blipFill>
                <a:blip r:embed="rId3"/>
                <a:stretch>
                  <a:fillRect l="-308" t="-10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5A59CBA-A343-4E55-A8D4-6560C4D5E1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577012AD-491A-43A1-AD74-1C7E56EC25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25</a:t>
            </a:fld>
            <a:endParaRPr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35808C3-47B9-4F7A-AF10-0F96D1C6EA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975" t="59862" r="23027" b="12520"/>
          <a:stretch/>
        </p:blipFill>
        <p:spPr>
          <a:xfrm>
            <a:off x="2610895" y="2806124"/>
            <a:ext cx="4294058" cy="175562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261594B-9616-4C69-B83F-E0BFA5196979}"/>
              </a:ext>
            </a:extLst>
          </p:cNvPr>
          <p:cNvSpPr/>
          <p:nvPr/>
        </p:nvSpPr>
        <p:spPr>
          <a:xfrm>
            <a:off x="4211960" y="3068960"/>
            <a:ext cx="2055178" cy="4320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左大括弧 5">
            <a:extLst>
              <a:ext uri="{FF2B5EF4-FFF2-40B4-BE49-F238E27FC236}">
                <a16:creationId xmlns:a16="http://schemas.microsoft.com/office/drawing/2014/main" id="{E75070E8-190D-4088-8368-4CE8FA6BA235}"/>
              </a:ext>
            </a:extLst>
          </p:cNvPr>
          <p:cNvSpPr/>
          <p:nvPr/>
        </p:nvSpPr>
        <p:spPr>
          <a:xfrm>
            <a:off x="2339752" y="4893691"/>
            <a:ext cx="165349" cy="1127597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左大括弧 10">
            <a:extLst>
              <a:ext uri="{FF2B5EF4-FFF2-40B4-BE49-F238E27FC236}">
                <a16:creationId xmlns:a16="http://schemas.microsoft.com/office/drawing/2014/main" id="{A5480538-700D-459D-A135-10B8F86A1021}"/>
              </a:ext>
            </a:extLst>
          </p:cNvPr>
          <p:cNvSpPr/>
          <p:nvPr/>
        </p:nvSpPr>
        <p:spPr>
          <a:xfrm>
            <a:off x="5929188" y="4893691"/>
            <a:ext cx="165349" cy="1127597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箭號: 向右 6">
            <a:extLst>
              <a:ext uri="{FF2B5EF4-FFF2-40B4-BE49-F238E27FC236}">
                <a16:creationId xmlns:a16="http://schemas.microsoft.com/office/drawing/2014/main" id="{14F4F62D-D784-435D-BC9A-460F45B7155F}"/>
              </a:ext>
            </a:extLst>
          </p:cNvPr>
          <p:cNvSpPr/>
          <p:nvPr/>
        </p:nvSpPr>
        <p:spPr>
          <a:xfrm>
            <a:off x="5364088" y="5384173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0860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E757784-4D3C-472D-A11B-AACA40ADD0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F9860EB-6E65-475F-BED9-2E02B18BC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26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224D951C-8521-402A-A73E-69EED657A5D1}"/>
                  </a:ext>
                </a:extLst>
              </p:cNvPr>
              <p:cNvSpPr txBox="1"/>
              <p:nvPr/>
            </p:nvSpPr>
            <p:spPr>
              <a:xfrm>
                <a:off x="4788024" y="2708920"/>
                <a:ext cx="4245842" cy="28783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</m:acc>
                      <m:r>
                        <a:rPr lang="en-US" altLang="zh-TW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altLang="zh-TW" sz="28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</m:acc>
                      <m:r>
                        <a:rPr lang="en-US" altLang="zh-TW" sz="28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sSub>
                        <m:sSubPr>
                          <m:ctrlPr>
                            <a:rPr lang="en-US" altLang="zh-TW" sz="2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altLang="zh-TW" sz="2800" b="1" i="1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altLang="zh-TW" sz="2800" b="1" i="1"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altLang="zh-TW" sz="2800" b="1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altLang="zh-TW" sz="28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TW" sz="2800" b="1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</m:acc>
                      <m:r>
                        <a:rPr lang="en-US" altLang="zh-TW" sz="28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altLang="zh-TW" sz="2800" b="1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TW" sz="2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1" i="1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altLang="zh-TW" sz="2800" b="1" i="1"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altLang="zh-TW" sz="28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sz="28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altLang="zh-TW" sz="28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2800" b="1" i="1" smtClean="0">
                          <a:latin typeface="Cambria Math" panose="02040503050406030204" pitchFamily="18" charset="0"/>
                        </a:rPr>
                        <m:t>𝟐</m:t>
                      </m:r>
                      <m:sSub>
                        <m:sSubPr>
                          <m:ctrlP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1" i="1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altLang="zh-TW" sz="280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r>
                        <a:rPr lang="en-US" altLang="zh-TW" sz="2800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1" i="1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altLang="zh-TW" sz="2800" b="1" i="1"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altLang="zh-TW" sz="28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TW" sz="2800" b="1" dirty="0"/>
              </a:p>
              <a:p>
                <a:endParaRPr lang="zh-TW" altLang="en-US" sz="2800" b="1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224D951C-8521-402A-A73E-69EED657A5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2708920"/>
                <a:ext cx="4245842" cy="287835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箭號: 向右 21">
            <a:extLst>
              <a:ext uri="{FF2B5EF4-FFF2-40B4-BE49-F238E27FC236}">
                <a16:creationId xmlns:a16="http://schemas.microsoft.com/office/drawing/2014/main" id="{2ABE1834-4736-49EA-AE88-759731DABCEC}"/>
              </a:ext>
            </a:extLst>
          </p:cNvPr>
          <p:cNvSpPr/>
          <p:nvPr/>
        </p:nvSpPr>
        <p:spPr>
          <a:xfrm>
            <a:off x="4067944" y="3586743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5D052A78-3F3A-4105-B012-0E6DC3E0C3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456" t="59984" r="23845" b="27995"/>
          <a:stretch/>
        </p:blipFill>
        <p:spPr>
          <a:xfrm>
            <a:off x="251520" y="2708920"/>
            <a:ext cx="3672408" cy="195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305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1F7C6B16-ECF5-41E7-954C-2EED9D78EB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747" t="33750" r="27162" b="50000"/>
          <a:stretch/>
        </p:blipFill>
        <p:spPr>
          <a:xfrm>
            <a:off x="5924594" y="3067326"/>
            <a:ext cx="1944216" cy="250623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55308" y="3241050"/>
            <a:ext cx="5716892" cy="667395"/>
          </a:xfrm>
          <a:solidFill>
            <a:schemeClr val="bg1"/>
          </a:solidFill>
        </p:spPr>
        <p:txBody>
          <a:bodyPr/>
          <a:lstStyle/>
          <a:p>
            <a:r>
              <a:rPr lang="en-US" altLang="zh-TW" sz="2400" dirty="0"/>
              <a:t>When </a:t>
            </a:r>
            <a:r>
              <a:rPr lang="en-US" altLang="zh-TW" sz="2400" i="1" dirty="0"/>
              <a:t>n</a:t>
            </a:r>
            <a:r>
              <a:rPr lang="en-US" altLang="zh-TW" sz="2400" dirty="0"/>
              <a:t>=2, we get (-1, 3), (0, 4), (1, 5)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94304A3-AEF8-4D28-BABB-652FF07561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F603AEB-73CB-4EF5-A9ED-0DDEB6B85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27</a:t>
            </a:fld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07B5CFB-9A2F-49B5-9EB5-E2DA90873A5D}"/>
              </a:ext>
            </a:extLst>
          </p:cNvPr>
          <p:cNvSpPr txBox="1"/>
          <p:nvPr/>
        </p:nvSpPr>
        <p:spPr>
          <a:xfrm>
            <a:off x="33534" y="6457535"/>
            <a:ext cx="3100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hlinkClick r:id="rId4"/>
              </a:rPr>
              <a:t>https://en.wikipedia.org/wiki/Least_squares</a:t>
            </a:r>
            <a:endParaRPr lang="zh-TW" alt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內容版面配置區 2">
                <a:extLst>
                  <a:ext uri="{FF2B5EF4-FFF2-40B4-BE49-F238E27FC236}">
                    <a16:creationId xmlns:a16="http://schemas.microsoft.com/office/drawing/2014/main" id="{6884C40E-B1E2-43A3-A036-02F75973CB0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55308" y="2593206"/>
                <a:ext cx="8229600" cy="667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sz="2400" b="0" i="1" kern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zh-TW" sz="2400" kern="0" dirty="0"/>
                  <a:t> = (3, 4, 5, 2, 7, 8), </a:t>
                </a:r>
                <a14:m>
                  <m:oMath xmlns:m="http://schemas.openxmlformats.org/officeDocument/2006/math">
                    <m:r>
                      <a:rPr lang="en-US" altLang="zh-TW" sz="2400" b="0" i="1" kern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TW" sz="2400" kern="0" dirty="0"/>
                  <a:t> = 1</a:t>
                </a:r>
              </a:p>
            </p:txBody>
          </p:sp>
        </mc:Choice>
        <mc:Fallback xmlns="">
          <p:sp>
            <p:nvSpPr>
              <p:cNvPr id="16" name="內容版面配置區 2">
                <a:extLst>
                  <a:ext uri="{FF2B5EF4-FFF2-40B4-BE49-F238E27FC236}">
                    <a16:creationId xmlns:a16="http://schemas.microsoft.com/office/drawing/2014/main" id="{6884C40E-B1E2-43A3-A036-02F75973CB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308" y="2593206"/>
                <a:ext cx="8229600" cy="667395"/>
              </a:xfrm>
              <a:prstGeom prst="rect">
                <a:avLst/>
              </a:prstGeom>
              <a:blipFill>
                <a:blip r:embed="rId5"/>
                <a:stretch>
                  <a:fillRect l="-296" t="-636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內容版面配置區 2">
                <a:extLst>
                  <a:ext uri="{FF2B5EF4-FFF2-40B4-BE49-F238E27FC236}">
                    <a16:creationId xmlns:a16="http://schemas.microsoft.com/office/drawing/2014/main" id="{1AFD4782-7AD0-41EA-B5FA-48CD1BF41DE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55308" y="1916832"/>
                <a:ext cx="8229600" cy="667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eaLnBrk="1" hangingPunct="1">
                  <a:buFont typeface="Wingdings" panose="05000000000000000000" pitchFamily="2" charset="2"/>
                  <a:buChar char="u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sz="2000"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zh-TW" sz="2000"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sz="20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sz="2000" dirty="0"/>
              </a:p>
              <a:p>
                <a:pPr eaLnBrk="1" hangingPunct="1"/>
                <a:endParaRPr lang="en-US" altLang="zh-TW" sz="2000" kern="0" dirty="0"/>
              </a:p>
            </p:txBody>
          </p:sp>
        </mc:Choice>
        <mc:Fallback xmlns="">
          <p:sp>
            <p:nvSpPr>
              <p:cNvPr id="12" name="內容版面配置區 2">
                <a:extLst>
                  <a:ext uri="{FF2B5EF4-FFF2-40B4-BE49-F238E27FC236}">
                    <a16:creationId xmlns:a16="http://schemas.microsoft.com/office/drawing/2014/main" id="{1AFD4782-7AD0-41EA-B5FA-48CD1BF41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308" y="1916832"/>
                <a:ext cx="8229600" cy="667395"/>
              </a:xfrm>
              <a:prstGeom prst="rect">
                <a:avLst/>
              </a:prstGeom>
              <a:blipFill>
                <a:blip r:embed="rId6"/>
                <a:stretch>
                  <a:fillRect l="-7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B896DB4D-8C85-4C0E-A1A1-C8D22F19EB6C}"/>
                  </a:ext>
                </a:extLst>
              </p:cNvPr>
              <p:cNvSpPr txBox="1"/>
              <p:nvPr/>
            </p:nvSpPr>
            <p:spPr>
              <a:xfrm>
                <a:off x="899592" y="3962976"/>
                <a:ext cx="1008112" cy="1220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altLang="zh-TW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altLang="zh-TW" sz="2400" b="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B896DB4D-8C85-4C0E-A1A1-C8D22F19EB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3962976"/>
                <a:ext cx="1008112" cy="1220014"/>
              </a:xfrm>
              <a:prstGeom prst="rect">
                <a:avLst/>
              </a:prstGeom>
              <a:blipFill>
                <a:blip r:embed="rId7"/>
                <a:stretch>
                  <a:fillRect t="-5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358DFD90-396A-4170-82F9-FD6EC6540C42}"/>
              </a:ext>
            </a:extLst>
          </p:cNvPr>
          <p:cNvSpPr/>
          <p:nvPr/>
        </p:nvSpPr>
        <p:spPr>
          <a:xfrm>
            <a:off x="475288" y="4499667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箭號: 向右 16">
            <a:extLst>
              <a:ext uri="{FF2B5EF4-FFF2-40B4-BE49-F238E27FC236}">
                <a16:creationId xmlns:a16="http://schemas.microsoft.com/office/drawing/2014/main" id="{4F0018FD-65B9-41B4-BD5D-6581FBF9C146}"/>
              </a:ext>
            </a:extLst>
          </p:cNvPr>
          <p:cNvSpPr/>
          <p:nvPr/>
        </p:nvSpPr>
        <p:spPr>
          <a:xfrm>
            <a:off x="1979712" y="4514419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49B67413-6059-47F8-B97F-18F7B77D7A09}"/>
                  </a:ext>
                </a:extLst>
              </p:cNvPr>
              <p:cNvSpPr txBox="1"/>
              <p:nvPr/>
            </p:nvSpPr>
            <p:spPr>
              <a:xfrm>
                <a:off x="2560540" y="4433846"/>
                <a:ext cx="114704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2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+4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49B67413-6059-47F8-B97F-18F7B77D7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540" y="4433846"/>
                <a:ext cx="1147045" cy="307777"/>
              </a:xfrm>
              <a:prstGeom prst="rect">
                <a:avLst/>
              </a:prstGeom>
              <a:blipFill>
                <a:blip r:embed="rId8"/>
                <a:stretch>
                  <a:fillRect l="-4255" r="-4255" b="-2745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箭號: 向右 18">
            <a:extLst>
              <a:ext uri="{FF2B5EF4-FFF2-40B4-BE49-F238E27FC236}">
                <a16:creationId xmlns:a16="http://schemas.microsoft.com/office/drawing/2014/main" id="{9303F558-F68C-448A-AFAC-73AA6972C8E5}"/>
              </a:ext>
            </a:extLst>
          </p:cNvPr>
          <p:cNvSpPr/>
          <p:nvPr/>
        </p:nvSpPr>
        <p:spPr>
          <a:xfrm>
            <a:off x="4384043" y="4499667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63649203-09F3-4C58-B136-243DC3CD5D70}"/>
                  </a:ext>
                </a:extLst>
              </p:cNvPr>
              <p:cNvSpPr/>
              <p:nvPr/>
            </p:nvSpPr>
            <p:spPr>
              <a:xfrm>
                <a:off x="5724128" y="5644040"/>
                <a:ext cx="280831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b="0" i="1" kern="0" smtClean="0">
                        <a:latin typeface="Cambria Math" panose="02040503050406030204" pitchFamily="18" charset="0"/>
                      </a:rPr>
                      <m:t>=4 </m:t>
                    </m:r>
                  </m:oMath>
                </a14:m>
                <a:r>
                  <a:rPr lang="en-US" altLang="zh-TW" dirty="0"/>
                  <a:t>is not a maximum.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63649203-09F3-4C58-B136-243DC3CD5D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128" y="5644040"/>
                <a:ext cx="2808312" cy="369332"/>
              </a:xfrm>
              <a:prstGeom prst="rect">
                <a:avLst/>
              </a:prstGeom>
              <a:blipFill>
                <a:blip r:embed="rId9"/>
                <a:stretch>
                  <a:fillRect l="-651" t="-10000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53336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FBECEE74-29DC-4D03-886B-060A687D30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236" t="33576" r="26877" b="47804"/>
          <a:stretch/>
        </p:blipFill>
        <p:spPr>
          <a:xfrm>
            <a:off x="6311075" y="3247165"/>
            <a:ext cx="1753605" cy="2667042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A71517A1-798A-43B7-B660-394D0B5A4EB7}"/>
              </a:ext>
            </a:extLst>
          </p:cNvPr>
          <p:cNvSpPr/>
          <p:nvPr/>
        </p:nvSpPr>
        <p:spPr>
          <a:xfrm>
            <a:off x="4755068" y="3209937"/>
            <a:ext cx="1656184" cy="626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55308" y="3241050"/>
            <a:ext cx="8568308" cy="667396"/>
          </a:xfrm>
        </p:spPr>
        <p:txBody>
          <a:bodyPr/>
          <a:lstStyle/>
          <a:p>
            <a:r>
              <a:rPr lang="en-US" altLang="zh-TW" sz="2400" dirty="0"/>
              <a:t>When </a:t>
            </a:r>
            <a:r>
              <a:rPr lang="en-US" altLang="zh-TW" sz="2400" i="1" dirty="0"/>
              <a:t>n</a:t>
            </a:r>
            <a:r>
              <a:rPr lang="en-US" altLang="zh-TW" sz="2400" dirty="0"/>
              <a:t>=3, we get (-1, 4), (0, 5), (1, 2)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94304A3-AEF8-4D28-BABB-652FF07561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F603AEB-73CB-4EF5-A9ED-0DDEB6B85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28</a:t>
            </a:fld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07B5CFB-9A2F-49B5-9EB5-E2DA90873A5D}"/>
              </a:ext>
            </a:extLst>
          </p:cNvPr>
          <p:cNvSpPr txBox="1"/>
          <p:nvPr/>
        </p:nvSpPr>
        <p:spPr>
          <a:xfrm>
            <a:off x="33534" y="6457535"/>
            <a:ext cx="3100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hlinkClick r:id="rId4"/>
              </a:rPr>
              <a:t>https://en.wikipedia.org/wiki/Least_squares</a:t>
            </a:r>
            <a:endParaRPr lang="zh-TW" alt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內容版面配置區 2">
                <a:extLst>
                  <a:ext uri="{FF2B5EF4-FFF2-40B4-BE49-F238E27FC236}">
                    <a16:creationId xmlns:a16="http://schemas.microsoft.com/office/drawing/2014/main" id="{6884C40E-B1E2-43A3-A036-02F75973CB0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55308" y="2593206"/>
                <a:ext cx="4099760" cy="667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sz="2400" b="0" i="1" kern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zh-TW" sz="2400" kern="0" dirty="0"/>
                  <a:t> = (3, 4, 5, 2, 7, 8), </a:t>
                </a:r>
                <a14:m>
                  <m:oMath xmlns:m="http://schemas.openxmlformats.org/officeDocument/2006/math">
                    <m:r>
                      <a:rPr lang="en-US" altLang="zh-TW" sz="2400" b="0" i="1" kern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TW" sz="2400" kern="0" dirty="0"/>
                  <a:t> = 1</a:t>
                </a:r>
              </a:p>
            </p:txBody>
          </p:sp>
        </mc:Choice>
        <mc:Fallback xmlns="">
          <p:sp>
            <p:nvSpPr>
              <p:cNvPr id="16" name="內容版面配置區 2">
                <a:extLst>
                  <a:ext uri="{FF2B5EF4-FFF2-40B4-BE49-F238E27FC236}">
                    <a16:creationId xmlns:a16="http://schemas.microsoft.com/office/drawing/2014/main" id="{6884C40E-B1E2-43A3-A036-02F75973CB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308" y="2593206"/>
                <a:ext cx="4099760" cy="667395"/>
              </a:xfrm>
              <a:prstGeom prst="rect">
                <a:avLst/>
              </a:prstGeom>
              <a:blipFill>
                <a:blip r:embed="rId5"/>
                <a:stretch>
                  <a:fillRect l="-594" t="-636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內容版面配置區 2">
                <a:extLst>
                  <a:ext uri="{FF2B5EF4-FFF2-40B4-BE49-F238E27FC236}">
                    <a16:creationId xmlns:a16="http://schemas.microsoft.com/office/drawing/2014/main" id="{1AFD4782-7AD0-41EA-B5FA-48CD1BF41DE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55308" y="1916832"/>
                <a:ext cx="8229600" cy="667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eaLnBrk="1" hangingPunct="1">
                  <a:buFont typeface="Wingdings" panose="05000000000000000000" pitchFamily="2" charset="2"/>
                  <a:buChar char="u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sz="2000"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zh-TW" sz="2000"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sz="20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sz="2000" dirty="0"/>
              </a:p>
              <a:p>
                <a:pPr eaLnBrk="1" hangingPunct="1"/>
                <a:endParaRPr lang="en-US" altLang="zh-TW" sz="2000" kern="0" dirty="0"/>
              </a:p>
            </p:txBody>
          </p:sp>
        </mc:Choice>
        <mc:Fallback xmlns="">
          <p:sp>
            <p:nvSpPr>
              <p:cNvPr id="12" name="內容版面配置區 2">
                <a:extLst>
                  <a:ext uri="{FF2B5EF4-FFF2-40B4-BE49-F238E27FC236}">
                    <a16:creationId xmlns:a16="http://schemas.microsoft.com/office/drawing/2014/main" id="{1AFD4782-7AD0-41EA-B5FA-48CD1BF41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308" y="1916832"/>
                <a:ext cx="8229600" cy="667395"/>
              </a:xfrm>
              <a:prstGeom prst="rect">
                <a:avLst/>
              </a:prstGeom>
              <a:blipFill>
                <a:blip r:embed="rId6"/>
                <a:stretch>
                  <a:fillRect l="-7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FF95218E-4507-46DE-8544-D4843BC4386E}"/>
                  </a:ext>
                </a:extLst>
              </p:cNvPr>
              <p:cNvSpPr txBox="1"/>
              <p:nvPr/>
            </p:nvSpPr>
            <p:spPr>
              <a:xfrm>
                <a:off x="899592" y="3962976"/>
                <a:ext cx="1224136" cy="1220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altLang="zh-TW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altLang="zh-TW" sz="2400" b="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−2</m:t>
                      </m:r>
                    </m:oMath>
                  </m:oMathPara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FF95218E-4507-46DE-8544-D4843BC43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3962976"/>
                <a:ext cx="1224136" cy="1220014"/>
              </a:xfrm>
              <a:prstGeom prst="rect">
                <a:avLst/>
              </a:prstGeom>
              <a:blipFill>
                <a:blip r:embed="rId7"/>
                <a:stretch>
                  <a:fillRect t="-5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BD9E0B88-D334-4489-91BF-9CDF50B84310}"/>
              </a:ext>
            </a:extLst>
          </p:cNvPr>
          <p:cNvSpPr/>
          <p:nvPr/>
        </p:nvSpPr>
        <p:spPr>
          <a:xfrm>
            <a:off x="475288" y="4499667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A8996B12-8708-4982-ABDB-59338BD2FC5D}"/>
              </a:ext>
            </a:extLst>
          </p:cNvPr>
          <p:cNvSpPr/>
          <p:nvPr/>
        </p:nvSpPr>
        <p:spPr>
          <a:xfrm>
            <a:off x="2051720" y="4514419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1067C273-0B19-462B-804A-86976BC60124}"/>
                  </a:ext>
                </a:extLst>
              </p:cNvPr>
              <p:cNvSpPr txBox="1"/>
              <p:nvPr/>
            </p:nvSpPr>
            <p:spPr>
              <a:xfrm>
                <a:off x="2560540" y="4433846"/>
                <a:ext cx="20583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2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−2</m:t>
                      </m:r>
                      <m:sSup>
                        <m:sSup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+5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1067C273-0B19-462B-804A-86976BC60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540" y="4433846"/>
                <a:ext cx="2058384" cy="307777"/>
              </a:xfrm>
              <a:prstGeom prst="rect">
                <a:avLst/>
              </a:prstGeom>
              <a:blipFill>
                <a:blip r:embed="rId8"/>
                <a:stretch>
                  <a:fillRect l="-2367" r="-2071" b="-2745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箭號: 向右 17">
            <a:extLst>
              <a:ext uri="{FF2B5EF4-FFF2-40B4-BE49-F238E27FC236}">
                <a16:creationId xmlns:a16="http://schemas.microsoft.com/office/drawing/2014/main" id="{C2BD8704-DB90-4756-A4C5-AB9ED16FBA00}"/>
              </a:ext>
            </a:extLst>
          </p:cNvPr>
          <p:cNvSpPr/>
          <p:nvPr/>
        </p:nvSpPr>
        <p:spPr>
          <a:xfrm>
            <a:off x="4932040" y="4499667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AA4861C-AEBA-49F6-93ED-B7286DF5BD4A}"/>
              </a:ext>
            </a:extLst>
          </p:cNvPr>
          <p:cNvSpPr/>
          <p:nvPr/>
        </p:nvSpPr>
        <p:spPr>
          <a:xfrm>
            <a:off x="6645423" y="3726522"/>
            <a:ext cx="1321836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TW" sz="1400" dirty="0"/>
              <a:t>(</a:t>
            </a:r>
            <a:r>
              <a:rPr lang="zh-TW" altLang="en-US" sz="1400" dirty="0"/>
              <a:t>-0.25</a:t>
            </a:r>
            <a:r>
              <a:rPr lang="en-US" altLang="zh-TW" sz="1400" dirty="0"/>
              <a:t>,</a:t>
            </a:r>
            <a:r>
              <a:rPr lang="zh-TW" altLang="en-US" sz="1400" dirty="0"/>
              <a:t> 5.125</a:t>
            </a:r>
            <a:r>
              <a:rPr lang="en-US" altLang="zh-TW" sz="1400" dirty="0"/>
              <a:t>)</a:t>
            </a:r>
            <a:endParaRPr lang="zh-TW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181F6149-DEE1-4226-95CD-305DD05CE510}"/>
                  </a:ext>
                </a:extLst>
              </p:cNvPr>
              <p:cNvSpPr/>
              <p:nvPr/>
            </p:nvSpPr>
            <p:spPr>
              <a:xfrm>
                <a:off x="6152130" y="5922466"/>
                <a:ext cx="259633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TW" b="0" i="1" kern="0" smtClean="0">
                        <a:latin typeface="Cambria Math" panose="02040503050406030204" pitchFamily="18" charset="0"/>
                      </a:rPr>
                      <m:t>=5 </m:t>
                    </m:r>
                  </m:oMath>
                </a14:m>
                <a:r>
                  <a:rPr lang="en-US" altLang="zh-TW" dirty="0"/>
                  <a:t>is a maximum?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181F6149-DEE1-4226-95CD-305DD05CE5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130" y="5922466"/>
                <a:ext cx="2596334" cy="369332"/>
              </a:xfrm>
              <a:prstGeom prst="rect">
                <a:avLst/>
              </a:prstGeom>
              <a:blipFill>
                <a:blip r:embed="rId9"/>
                <a:stretch>
                  <a:fillRect l="-704" t="-10000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5159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8.1 Introduction</a:t>
            </a:r>
            <a:endParaRPr lang="en-US" sz="2000" dirty="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8.2</a:t>
            </a: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Relative Maxima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8.3 Sloped Facet Parameter and Error Estimation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8.4 Facet-Based Peak Noise Removal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8.5 Iterated Facet Model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8.6 Gradient-Based Facet Edge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8.7 Bayesian Approach to Gradient Edge 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8.8 Zero-Crossing Edge Detector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8.9 Integrated Directional Derivative Gradient Operator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8.10 Corner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8.11 Isotropic Derivative </a:t>
            </a:r>
            <a:r>
              <a:rPr lang="en-US" altLang="zh-TW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Magnitudes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8.12 Ridges and Ravines on Digital Images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8.13 Topographic Primal Sketch</a:t>
            </a:r>
            <a:endParaRPr lang="zh-TW" sz="24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454EEAB-4BF7-4609-ACA7-1C5DEEA03B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5C0D21C-25B3-441F-94B4-7E6A9AEF1E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20383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內容版面配置區 7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4411663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altLang="zh-TW" sz="2400" b="1" dirty="0"/>
                  <a:t>To test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TW" sz="24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altLang="zh-TW" sz="2400" b="1" dirty="0"/>
                  <a:t> is a relative Maximum:</a:t>
                </a:r>
              </a:p>
              <a:p>
                <a:pPr marL="0" indent="0">
                  <a:buNone/>
                </a:pPr>
                <a:endParaRPr lang="en-US" altLang="zh-TW" sz="2400" dirty="0"/>
              </a:p>
              <a:p>
                <a:pPr marL="0" indent="0">
                  <a:buClrTx/>
                  <a:buSzPct val="100000"/>
                  <a:buNone/>
                </a:pPr>
                <a:r>
                  <a:rPr lang="en-US" altLang="zh-TW" sz="2400" dirty="0"/>
                  <a:t>The quadratic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2400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altLang="zh-TW" sz="2400" b="0" i="0" smtClean="0">
                        <a:latin typeface="Cambria Math" panose="02040503050406030204" pitchFamily="18" charset="0"/>
                      </a:rPr>
                      <m:t>= </m:t>
                    </m:r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  <m:sSup>
                      <m:sSup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 b="0" i="0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  <m:r>
                      <m:rPr>
                        <m:sty m:val="p"/>
                      </m:rPr>
                      <a:rPr lang="en-US" altLang="zh-TW" sz="2400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zh-TW" sz="2400" b="0" i="0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acc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has relative extrema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400" b="0" i="0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 b="0" i="0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</m:acc>
                      </m:num>
                      <m:den>
                        <m: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  <m:acc>
                          <m:accPr>
                            <m:chr m:val="̂"/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 b="0" i="0" smtClean="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</m:acc>
                      </m:den>
                    </m:f>
                  </m:oMath>
                </a14:m>
                <a:endParaRPr lang="en-US" altLang="zh-TW" sz="2400" b="0" dirty="0"/>
              </a:p>
              <a:p>
                <a:pPr marL="457200" indent="-457200">
                  <a:buClrTx/>
                  <a:buSzPct val="100000"/>
                  <a:buFont typeface="+mj-lt"/>
                  <a:buAutoNum type="arabicPeriod"/>
                </a:pPr>
                <a:endParaRPr lang="en-US" altLang="zh-TW" sz="2400" b="0" dirty="0"/>
              </a:p>
              <a:p>
                <a:pPr marL="457200" indent="-457200">
                  <a:buClrTx/>
                  <a:buSzPct val="100000"/>
                  <a:buFont typeface="+mj-lt"/>
                  <a:buAutoNum type="arabicPeriod"/>
                </a:pPr>
                <a:r>
                  <a:rPr lang="zh-TW" altLang="en-US" sz="2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  <m:r>
                      <a:rPr lang="en-US" altLang="zh-TW" sz="24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altLang="zh-TW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altLang="zh-TW" sz="2400" b="0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.</a:t>
                </a:r>
              </a:p>
              <a:p>
                <a:pPr marL="457200" indent="-457200">
                  <a:buClrTx/>
                  <a:buSzPct val="100000"/>
                  <a:buFont typeface="+mj-lt"/>
                  <a:buAutoNum type="arabicPeriod"/>
                </a:pPr>
                <a:endParaRPr lang="en-US" altLang="zh-TW" sz="2400" b="0" i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indent="-457200">
                  <a:buClrTx/>
                  <a:buSzPct val="100000"/>
                  <a:buFont typeface="+mj-lt"/>
                  <a:buAutoNum type="arabicPeriod"/>
                </a:pPr>
                <a:r>
                  <a:rPr lang="zh-TW" altLang="en-US" sz="24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&lt;1/2</m:t>
                    </m:r>
                  </m:oMath>
                </a14:m>
                <a:r>
                  <a:rPr lang="en-US" altLang="zh-TW" sz="2400" dirty="0"/>
                  <a:t>.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8" name="內容版面配置區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4411663"/>
              </a:xfrm>
              <a:blipFill>
                <a:blip r:embed="rId3"/>
                <a:stretch>
                  <a:fillRect l="-1111" t="-9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DD6EC61-266C-4E3F-B360-B6EA0245E4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46DBC7D-8326-4DA9-99D0-F2E850A4D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77064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FBECEE74-29DC-4D03-886B-060A687D30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236" t="33576" r="26877" b="47804"/>
          <a:stretch/>
        </p:blipFill>
        <p:spPr>
          <a:xfrm>
            <a:off x="6311075" y="3247165"/>
            <a:ext cx="1753605" cy="2667042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A71517A1-798A-43B7-B660-394D0B5A4EB7}"/>
              </a:ext>
            </a:extLst>
          </p:cNvPr>
          <p:cNvSpPr/>
          <p:nvPr/>
        </p:nvSpPr>
        <p:spPr>
          <a:xfrm>
            <a:off x="4755068" y="3209937"/>
            <a:ext cx="1656184" cy="626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55308" y="3241050"/>
            <a:ext cx="8568308" cy="667396"/>
          </a:xfrm>
        </p:spPr>
        <p:txBody>
          <a:bodyPr/>
          <a:lstStyle/>
          <a:p>
            <a:r>
              <a:rPr lang="en-US" altLang="zh-TW" sz="2400" dirty="0"/>
              <a:t>When </a:t>
            </a:r>
            <a:r>
              <a:rPr lang="en-US" altLang="zh-TW" sz="2400" i="1" dirty="0"/>
              <a:t>n</a:t>
            </a:r>
            <a:r>
              <a:rPr lang="en-US" altLang="zh-TW" sz="2400" dirty="0"/>
              <a:t>=3, we get (-1, 4), (0, 5), (1, 2)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94304A3-AEF8-4D28-BABB-652FF07561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F603AEB-73CB-4EF5-A9ED-0DDEB6B85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30</a:t>
            </a:fld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07B5CFB-9A2F-49B5-9EB5-E2DA90873A5D}"/>
              </a:ext>
            </a:extLst>
          </p:cNvPr>
          <p:cNvSpPr txBox="1"/>
          <p:nvPr/>
        </p:nvSpPr>
        <p:spPr>
          <a:xfrm>
            <a:off x="33534" y="6457535"/>
            <a:ext cx="3100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hlinkClick r:id="rId4"/>
              </a:rPr>
              <a:t>https://en.wikipedia.org/wiki/Least_squares</a:t>
            </a:r>
            <a:endParaRPr lang="zh-TW" alt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內容版面配置區 2">
                <a:extLst>
                  <a:ext uri="{FF2B5EF4-FFF2-40B4-BE49-F238E27FC236}">
                    <a16:creationId xmlns:a16="http://schemas.microsoft.com/office/drawing/2014/main" id="{6884C40E-B1E2-43A3-A036-02F75973CB0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55308" y="2593206"/>
                <a:ext cx="4099760" cy="667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sz="2400" b="0" i="1" kern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zh-TW" sz="2400" kern="0" dirty="0"/>
                  <a:t> = (3, 4, 5, 2, 7, 8), </a:t>
                </a:r>
                <a14:m>
                  <m:oMath xmlns:m="http://schemas.openxmlformats.org/officeDocument/2006/math">
                    <m:r>
                      <a:rPr lang="en-US" altLang="zh-TW" sz="2400" b="0" i="1" kern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TW" sz="2400" kern="0" dirty="0"/>
                  <a:t> = 1</a:t>
                </a:r>
              </a:p>
            </p:txBody>
          </p:sp>
        </mc:Choice>
        <mc:Fallback xmlns="">
          <p:sp>
            <p:nvSpPr>
              <p:cNvPr id="16" name="內容版面配置區 2">
                <a:extLst>
                  <a:ext uri="{FF2B5EF4-FFF2-40B4-BE49-F238E27FC236}">
                    <a16:creationId xmlns:a16="http://schemas.microsoft.com/office/drawing/2014/main" id="{6884C40E-B1E2-43A3-A036-02F75973CB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308" y="2593206"/>
                <a:ext cx="4099760" cy="667395"/>
              </a:xfrm>
              <a:prstGeom prst="rect">
                <a:avLst/>
              </a:prstGeom>
              <a:blipFill>
                <a:blip r:embed="rId5"/>
                <a:stretch>
                  <a:fillRect l="-594" t="-636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內容版面配置區 2">
                <a:extLst>
                  <a:ext uri="{FF2B5EF4-FFF2-40B4-BE49-F238E27FC236}">
                    <a16:creationId xmlns:a16="http://schemas.microsoft.com/office/drawing/2014/main" id="{1AFD4782-7AD0-41EA-B5FA-48CD1BF41DE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55308" y="1916832"/>
                <a:ext cx="8229600" cy="667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eaLnBrk="1" hangingPunct="1">
                  <a:buFont typeface="Wingdings" panose="05000000000000000000" pitchFamily="2" charset="2"/>
                  <a:buChar char="u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sz="2000"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zh-TW" sz="2000"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sz="20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sz="2000" dirty="0"/>
              </a:p>
              <a:p>
                <a:pPr eaLnBrk="1" hangingPunct="1"/>
                <a:endParaRPr lang="en-US" altLang="zh-TW" sz="2000" kern="0" dirty="0"/>
              </a:p>
            </p:txBody>
          </p:sp>
        </mc:Choice>
        <mc:Fallback xmlns="">
          <p:sp>
            <p:nvSpPr>
              <p:cNvPr id="12" name="內容版面配置區 2">
                <a:extLst>
                  <a:ext uri="{FF2B5EF4-FFF2-40B4-BE49-F238E27FC236}">
                    <a16:creationId xmlns:a16="http://schemas.microsoft.com/office/drawing/2014/main" id="{1AFD4782-7AD0-41EA-B5FA-48CD1BF41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308" y="1916832"/>
                <a:ext cx="8229600" cy="667395"/>
              </a:xfrm>
              <a:prstGeom prst="rect">
                <a:avLst/>
              </a:prstGeom>
              <a:blipFill>
                <a:blip r:embed="rId6"/>
                <a:stretch>
                  <a:fillRect l="-7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FF95218E-4507-46DE-8544-D4843BC4386E}"/>
                  </a:ext>
                </a:extLst>
              </p:cNvPr>
              <p:cNvSpPr txBox="1"/>
              <p:nvPr/>
            </p:nvSpPr>
            <p:spPr>
              <a:xfrm>
                <a:off x="899592" y="3962976"/>
                <a:ext cx="1224136" cy="1220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altLang="zh-TW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altLang="zh-TW" sz="2400" b="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−2</m:t>
                      </m:r>
                    </m:oMath>
                  </m:oMathPara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FF95218E-4507-46DE-8544-D4843BC43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3962976"/>
                <a:ext cx="1224136" cy="1220014"/>
              </a:xfrm>
              <a:prstGeom prst="rect">
                <a:avLst/>
              </a:prstGeom>
              <a:blipFill>
                <a:blip r:embed="rId7"/>
                <a:stretch>
                  <a:fillRect t="-5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BD9E0B88-D334-4489-91BF-9CDF50B84310}"/>
              </a:ext>
            </a:extLst>
          </p:cNvPr>
          <p:cNvSpPr/>
          <p:nvPr/>
        </p:nvSpPr>
        <p:spPr>
          <a:xfrm>
            <a:off x="475288" y="4499667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A8996B12-8708-4982-ABDB-59338BD2FC5D}"/>
              </a:ext>
            </a:extLst>
          </p:cNvPr>
          <p:cNvSpPr/>
          <p:nvPr/>
        </p:nvSpPr>
        <p:spPr>
          <a:xfrm>
            <a:off x="2051720" y="4514419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1067C273-0B19-462B-804A-86976BC60124}"/>
                  </a:ext>
                </a:extLst>
              </p:cNvPr>
              <p:cNvSpPr txBox="1"/>
              <p:nvPr/>
            </p:nvSpPr>
            <p:spPr>
              <a:xfrm>
                <a:off x="2560540" y="4433846"/>
                <a:ext cx="20583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2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−2</m:t>
                      </m:r>
                      <m:sSup>
                        <m:sSup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+5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1067C273-0B19-462B-804A-86976BC60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540" y="4433846"/>
                <a:ext cx="2058384" cy="307777"/>
              </a:xfrm>
              <a:prstGeom prst="rect">
                <a:avLst/>
              </a:prstGeom>
              <a:blipFill>
                <a:blip r:embed="rId8"/>
                <a:stretch>
                  <a:fillRect l="-2367" r="-2071" b="-2745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箭號: 向右 17">
            <a:extLst>
              <a:ext uri="{FF2B5EF4-FFF2-40B4-BE49-F238E27FC236}">
                <a16:creationId xmlns:a16="http://schemas.microsoft.com/office/drawing/2014/main" id="{C2BD8704-DB90-4756-A4C5-AB9ED16FBA00}"/>
              </a:ext>
            </a:extLst>
          </p:cNvPr>
          <p:cNvSpPr/>
          <p:nvPr/>
        </p:nvSpPr>
        <p:spPr>
          <a:xfrm>
            <a:off x="4932040" y="4499667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AA4861C-AEBA-49F6-93ED-B7286DF5BD4A}"/>
              </a:ext>
            </a:extLst>
          </p:cNvPr>
          <p:cNvSpPr/>
          <p:nvPr/>
        </p:nvSpPr>
        <p:spPr>
          <a:xfrm>
            <a:off x="6645423" y="3726522"/>
            <a:ext cx="1321836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TW" sz="1400" dirty="0"/>
              <a:t>(</a:t>
            </a:r>
            <a:r>
              <a:rPr lang="zh-TW" altLang="en-US" sz="1400" dirty="0"/>
              <a:t>-0.25</a:t>
            </a:r>
            <a:r>
              <a:rPr lang="en-US" altLang="zh-TW" sz="1400" dirty="0"/>
              <a:t>,</a:t>
            </a:r>
            <a:r>
              <a:rPr lang="zh-TW" altLang="en-US" sz="1400" dirty="0"/>
              <a:t> 5.125</a:t>
            </a:r>
            <a:r>
              <a:rPr lang="en-US" altLang="zh-TW" sz="1400" dirty="0"/>
              <a:t>)</a:t>
            </a:r>
            <a:endParaRPr lang="zh-TW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CA40860F-58CB-4384-9AED-DBC6FB4D0F53}"/>
                  </a:ext>
                </a:extLst>
              </p:cNvPr>
              <p:cNvSpPr/>
              <p:nvPr/>
            </p:nvSpPr>
            <p:spPr>
              <a:xfrm>
                <a:off x="6152130" y="5922466"/>
                <a:ext cx="259633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TW" b="0" i="1" kern="0" smtClean="0">
                        <a:latin typeface="Cambria Math" panose="02040503050406030204" pitchFamily="18" charset="0"/>
                      </a:rPr>
                      <m:t>=5 </m:t>
                    </m:r>
                  </m:oMath>
                </a14:m>
                <a:r>
                  <a:rPr lang="en-US" altLang="zh-TW" dirty="0"/>
                  <a:t>is a maximum.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CA40860F-58CB-4384-9AED-DBC6FB4D0F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130" y="5922466"/>
                <a:ext cx="2596334" cy="369332"/>
              </a:xfrm>
              <a:prstGeom prst="rect">
                <a:avLst/>
              </a:prstGeom>
              <a:blipFill>
                <a:blip r:embed="rId9"/>
                <a:stretch>
                  <a:fillRect l="-704" t="-10000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48886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D3859FBD-C176-44BC-86FF-428A8E20FD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456" t="42929" r="26807" b="44967"/>
          <a:stretch/>
        </p:blipFill>
        <p:spPr>
          <a:xfrm>
            <a:off x="6223049" y="3209937"/>
            <a:ext cx="1866024" cy="2214647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A71517A1-798A-43B7-B660-394D0B5A4EB7}"/>
              </a:ext>
            </a:extLst>
          </p:cNvPr>
          <p:cNvSpPr/>
          <p:nvPr/>
        </p:nvSpPr>
        <p:spPr>
          <a:xfrm>
            <a:off x="4755068" y="3209937"/>
            <a:ext cx="1656184" cy="626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55308" y="3241050"/>
            <a:ext cx="8568308" cy="667396"/>
          </a:xfrm>
        </p:spPr>
        <p:txBody>
          <a:bodyPr/>
          <a:lstStyle/>
          <a:p>
            <a:r>
              <a:rPr lang="en-US" altLang="zh-TW" sz="2400" dirty="0"/>
              <a:t>When </a:t>
            </a:r>
            <a:r>
              <a:rPr lang="en-US" altLang="zh-TW" sz="2400" i="1" dirty="0"/>
              <a:t>n</a:t>
            </a:r>
            <a:r>
              <a:rPr lang="en-US" altLang="zh-TW" sz="2400" dirty="0"/>
              <a:t>=4, we get (-1, 5), (0, 2), (1, 7)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94304A3-AEF8-4D28-BABB-652FF07561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F603AEB-73CB-4EF5-A9ED-0DDEB6B85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31</a:t>
            </a:fld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07B5CFB-9A2F-49B5-9EB5-E2DA90873A5D}"/>
              </a:ext>
            </a:extLst>
          </p:cNvPr>
          <p:cNvSpPr txBox="1"/>
          <p:nvPr/>
        </p:nvSpPr>
        <p:spPr>
          <a:xfrm>
            <a:off x="33534" y="6457535"/>
            <a:ext cx="3100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hlinkClick r:id="rId4"/>
              </a:rPr>
              <a:t>https://en.wikipedia.org/wiki/Least_squares</a:t>
            </a:r>
            <a:endParaRPr lang="zh-TW" alt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內容版面配置區 2">
                <a:extLst>
                  <a:ext uri="{FF2B5EF4-FFF2-40B4-BE49-F238E27FC236}">
                    <a16:creationId xmlns:a16="http://schemas.microsoft.com/office/drawing/2014/main" id="{6884C40E-B1E2-43A3-A036-02F75973CB0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55308" y="2593206"/>
                <a:ext cx="4099760" cy="667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sz="2400" b="0" i="1" kern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zh-TW" sz="2400" kern="0" dirty="0"/>
                  <a:t> = (3, 4, 5, 2, 7, 8), </a:t>
                </a:r>
                <a14:m>
                  <m:oMath xmlns:m="http://schemas.openxmlformats.org/officeDocument/2006/math">
                    <m:r>
                      <a:rPr lang="en-US" altLang="zh-TW" sz="2400" b="0" i="1" kern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TW" sz="2400" kern="0" dirty="0"/>
                  <a:t> = 1</a:t>
                </a:r>
              </a:p>
            </p:txBody>
          </p:sp>
        </mc:Choice>
        <mc:Fallback xmlns="">
          <p:sp>
            <p:nvSpPr>
              <p:cNvPr id="16" name="內容版面配置區 2">
                <a:extLst>
                  <a:ext uri="{FF2B5EF4-FFF2-40B4-BE49-F238E27FC236}">
                    <a16:creationId xmlns:a16="http://schemas.microsoft.com/office/drawing/2014/main" id="{6884C40E-B1E2-43A3-A036-02F75973CB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308" y="2593206"/>
                <a:ext cx="4099760" cy="667395"/>
              </a:xfrm>
              <a:prstGeom prst="rect">
                <a:avLst/>
              </a:prstGeom>
              <a:blipFill>
                <a:blip r:embed="rId5"/>
                <a:stretch>
                  <a:fillRect l="-594" t="-636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內容版面配置區 2">
                <a:extLst>
                  <a:ext uri="{FF2B5EF4-FFF2-40B4-BE49-F238E27FC236}">
                    <a16:creationId xmlns:a16="http://schemas.microsoft.com/office/drawing/2014/main" id="{1AFD4782-7AD0-41EA-B5FA-48CD1BF41DE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55308" y="1916832"/>
                <a:ext cx="8229600" cy="667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eaLnBrk="1" hangingPunct="1">
                  <a:buFont typeface="Wingdings" panose="05000000000000000000" pitchFamily="2" charset="2"/>
                  <a:buChar char="u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sz="2000"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zh-TW" sz="2000"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sz="20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sz="2000" dirty="0"/>
              </a:p>
              <a:p>
                <a:pPr eaLnBrk="1" hangingPunct="1"/>
                <a:endParaRPr lang="en-US" altLang="zh-TW" sz="2000" kern="0" dirty="0"/>
              </a:p>
            </p:txBody>
          </p:sp>
        </mc:Choice>
        <mc:Fallback xmlns="">
          <p:sp>
            <p:nvSpPr>
              <p:cNvPr id="12" name="內容版面配置區 2">
                <a:extLst>
                  <a:ext uri="{FF2B5EF4-FFF2-40B4-BE49-F238E27FC236}">
                    <a16:creationId xmlns:a16="http://schemas.microsoft.com/office/drawing/2014/main" id="{1AFD4782-7AD0-41EA-B5FA-48CD1BF41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308" y="1916832"/>
                <a:ext cx="8229600" cy="667395"/>
              </a:xfrm>
              <a:prstGeom prst="rect">
                <a:avLst/>
              </a:prstGeom>
              <a:blipFill>
                <a:blip r:embed="rId6"/>
                <a:stretch>
                  <a:fillRect l="-7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FF95218E-4507-46DE-8544-D4843BC4386E}"/>
                  </a:ext>
                </a:extLst>
              </p:cNvPr>
              <p:cNvSpPr txBox="1"/>
              <p:nvPr/>
            </p:nvSpPr>
            <p:spPr>
              <a:xfrm>
                <a:off x="899592" y="3962976"/>
                <a:ext cx="1224136" cy="1220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altLang="zh-TW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altLang="zh-TW" sz="2400" b="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FF95218E-4507-46DE-8544-D4843BC43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3962976"/>
                <a:ext cx="1224136" cy="1220014"/>
              </a:xfrm>
              <a:prstGeom prst="rect">
                <a:avLst/>
              </a:prstGeom>
              <a:blipFill>
                <a:blip r:embed="rId7"/>
                <a:stretch>
                  <a:fillRect t="-5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BD9E0B88-D334-4489-91BF-9CDF50B84310}"/>
              </a:ext>
            </a:extLst>
          </p:cNvPr>
          <p:cNvSpPr/>
          <p:nvPr/>
        </p:nvSpPr>
        <p:spPr>
          <a:xfrm>
            <a:off x="475288" y="4499667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A8996B12-8708-4982-ABDB-59338BD2FC5D}"/>
              </a:ext>
            </a:extLst>
          </p:cNvPr>
          <p:cNvSpPr/>
          <p:nvPr/>
        </p:nvSpPr>
        <p:spPr>
          <a:xfrm>
            <a:off x="2051720" y="4514419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1067C273-0B19-462B-804A-86976BC60124}"/>
                  </a:ext>
                </a:extLst>
              </p:cNvPr>
              <p:cNvSpPr txBox="1"/>
              <p:nvPr/>
            </p:nvSpPr>
            <p:spPr>
              <a:xfrm>
                <a:off x="2560540" y="4433846"/>
                <a:ext cx="186602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2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4</m:t>
                      </m:r>
                      <m:sSup>
                        <m:sSup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+2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1067C273-0B19-462B-804A-86976BC60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540" y="4433846"/>
                <a:ext cx="1866024" cy="307777"/>
              </a:xfrm>
              <a:prstGeom prst="rect">
                <a:avLst/>
              </a:prstGeom>
              <a:blipFill>
                <a:blip r:embed="rId8"/>
                <a:stretch>
                  <a:fillRect l="-2614" r="-2614" b="-2745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箭號: 向右 17">
            <a:extLst>
              <a:ext uri="{FF2B5EF4-FFF2-40B4-BE49-F238E27FC236}">
                <a16:creationId xmlns:a16="http://schemas.microsoft.com/office/drawing/2014/main" id="{C2BD8704-DB90-4756-A4C5-AB9ED16FBA00}"/>
              </a:ext>
            </a:extLst>
          </p:cNvPr>
          <p:cNvSpPr/>
          <p:nvPr/>
        </p:nvSpPr>
        <p:spPr>
          <a:xfrm>
            <a:off x="4932040" y="4499667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9313F1D5-C459-4031-A652-D6290B69F58E}"/>
                  </a:ext>
                </a:extLst>
              </p:cNvPr>
              <p:cNvSpPr/>
              <p:nvPr/>
            </p:nvSpPr>
            <p:spPr>
              <a:xfrm>
                <a:off x="5724128" y="5644040"/>
                <a:ext cx="316078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TW" b="0" i="1" kern="0" smtClean="0">
                        <a:latin typeface="Cambria Math" panose="02040503050406030204" pitchFamily="18" charset="0"/>
                      </a:rPr>
                      <m:t>=2 </m:t>
                    </m:r>
                  </m:oMath>
                </a14:m>
                <a:r>
                  <a:rPr lang="en-US" altLang="zh-TW" dirty="0"/>
                  <a:t>is not a maximum.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9313F1D5-C459-4031-A652-D6290B69F5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128" y="5644040"/>
                <a:ext cx="3160780" cy="369332"/>
              </a:xfrm>
              <a:prstGeom prst="rect">
                <a:avLst/>
              </a:prstGeom>
              <a:blipFill>
                <a:blip r:embed="rId9"/>
                <a:stretch>
                  <a:fillRect l="-579" t="-10000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80657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F882A8A-74F9-4C94-9A6F-E73FE477EC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78" t="31808" r="26598" b="51256"/>
          <a:stretch/>
        </p:blipFill>
        <p:spPr>
          <a:xfrm>
            <a:off x="6086190" y="2894934"/>
            <a:ext cx="1872209" cy="2652415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A71517A1-798A-43B7-B660-394D0B5A4EB7}"/>
              </a:ext>
            </a:extLst>
          </p:cNvPr>
          <p:cNvSpPr/>
          <p:nvPr/>
        </p:nvSpPr>
        <p:spPr>
          <a:xfrm>
            <a:off x="4755068" y="3209937"/>
            <a:ext cx="1656184" cy="626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55308" y="3241050"/>
            <a:ext cx="8568308" cy="667396"/>
          </a:xfrm>
        </p:spPr>
        <p:txBody>
          <a:bodyPr/>
          <a:lstStyle/>
          <a:p>
            <a:r>
              <a:rPr lang="en-US" altLang="zh-TW" sz="2400" dirty="0"/>
              <a:t>When </a:t>
            </a:r>
            <a:r>
              <a:rPr lang="en-US" altLang="zh-TW" sz="2400" i="1" dirty="0"/>
              <a:t>n</a:t>
            </a:r>
            <a:r>
              <a:rPr lang="en-US" altLang="zh-TW" sz="2400" dirty="0"/>
              <a:t>=5, we get (-1, 2), (0, 7), (1, 8)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94304A3-AEF8-4D28-BABB-652FF07561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F603AEB-73CB-4EF5-A9ED-0DDEB6B85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32</a:t>
            </a:fld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07B5CFB-9A2F-49B5-9EB5-E2DA90873A5D}"/>
              </a:ext>
            </a:extLst>
          </p:cNvPr>
          <p:cNvSpPr txBox="1"/>
          <p:nvPr/>
        </p:nvSpPr>
        <p:spPr>
          <a:xfrm>
            <a:off x="33534" y="6457535"/>
            <a:ext cx="3100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hlinkClick r:id="rId4"/>
              </a:rPr>
              <a:t>https://en.wikipedia.org/wiki/Least_squares</a:t>
            </a:r>
            <a:endParaRPr lang="zh-TW" alt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內容版面配置區 2">
                <a:extLst>
                  <a:ext uri="{FF2B5EF4-FFF2-40B4-BE49-F238E27FC236}">
                    <a16:creationId xmlns:a16="http://schemas.microsoft.com/office/drawing/2014/main" id="{6884C40E-B1E2-43A3-A036-02F75973CB0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55308" y="2593206"/>
                <a:ext cx="4099760" cy="667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sz="2400" b="0" i="1" kern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zh-TW" sz="2400" kern="0" dirty="0"/>
                  <a:t> = (3, 4, 5, 2, 7, 8), </a:t>
                </a:r>
                <a14:m>
                  <m:oMath xmlns:m="http://schemas.openxmlformats.org/officeDocument/2006/math">
                    <m:r>
                      <a:rPr lang="en-US" altLang="zh-TW" sz="2400" b="0" i="1" kern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TW" sz="2400" kern="0" dirty="0"/>
                  <a:t> = 1</a:t>
                </a:r>
              </a:p>
            </p:txBody>
          </p:sp>
        </mc:Choice>
        <mc:Fallback xmlns="">
          <p:sp>
            <p:nvSpPr>
              <p:cNvPr id="16" name="內容版面配置區 2">
                <a:extLst>
                  <a:ext uri="{FF2B5EF4-FFF2-40B4-BE49-F238E27FC236}">
                    <a16:creationId xmlns:a16="http://schemas.microsoft.com/office/drawing/2014/main" id="{6884C40E-B1E2-43A3-A036-02F75973CB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308" y="2593206"/>
                <a:ext cx="4099760" cy="667395"/>
              </a:xfrm>
              <a:prstGeom prst="rect">
                <a:avLst/>
              </a:prstGeom>
              <a:blipFill>
                <a:blip r:embed="rId5"/>
                <a:stretch>
                  <a:fillRect l="-594" t="-636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內容版面配置區 2">
                <a:extLst>
                  <a:ext uri="{FF2B5EF4-FFF2-40B4-BE49-F238E27FC236}">
                    <a16:creationId xmlns:a16="http://schemas.microsoft.com/office/drawing/2014/main" id="{1AFD4782-7AD0-41EA-B5FA-48CD1BF41DE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55308" y="1916832"/>
                <a:ext cx="8229600" cy="667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eaLnBrk="1" hangingPunct="1">
                  <a:buFont typeface="Wingdings" panose="05000000000000000000" pitchFamily="2" charset="2"/>
                  <a:buChar char="u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sz="2000"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zh-TW" sz="2000"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sz="20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sz="2000" dirty="0"/>
              </a:p>
              <a:p>
                <a:pPr eaLnBrk="1" hangingPunct="1"/>
                <a:endParaRPr lang="en-US" altLang="zh-TW" sz="2000" kern="0" dirty="0"/>
              </a:p>
            </p:txBody>
          </p:sp>
        </mc:Choice>
        <mc:Fallback xmlns="">
          <p:sp>
            <p:nvSpPr>
              <p:cNvPr id="12" name="內容版面配置區 2">
                <a:extLst>
                  <a:ext uri="{FF2B5EF4-FFF2-40B4-BE49-F238E27FC236}">
                    <a16:creationId xmlns:a16="http://schemas.microsoft.com/office/drawing/2014/main" id="{1AFD4782-7AD0-41EA-B5FA-48CD1BF41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308" y="1916832"/>
                <a:ext cx="8229600" cy="667395"/>
              </a:xfrm>
              <a:prstGeom prst="rect">
                <a:avLst/>
              </a:prstGeom>
              <a:blipFill>
                <a:blip r:embed="rId6"/>
                <a:stretch>
                  <a:fillRect l="-7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FF95218E-4507-46DE-8544-D4843BC4386E}"/>
                  </a:ext>
                </a:extLst>
              </p:cNvPr>
              <p:cNvSpPr txBox="1"/>
              <p:nvPr/>
            </p:nvSpPr>
            <p:spPr>
              <a:xfrm>
                <a:off x="899592" y="3962976"/>
                <a:ext cx="1224136" cy="1589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altLang="zh-TW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altLang="zh-TW" sz="2400" b="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−2</m:t>
                      </m:r>
                    </m:oMath>
                  </m:oMathPara>
                </a14:m>
                <a:endParaRPr lang="en-US" altLang="zh-TW" sz="2400" dirty="0"/>
              </a:p>
              <a:p>
                <a:endParaRPr lang="en-US" altLang="zh-TW" sz="24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FF95218E-4507-46DE-8544-D4843BC43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3962976"/>
                <a:ext cx="1224136" cy="1589346"/>
              </a:xfrm>
              <a:prstGeom prst="rect">
                <a:avLst/>
              </a:prstGeom>
              <a:blipFill>
                <a:blip r:embed="rId7"/>
                <a:stretch>
                  <a:fillRect t="-38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BD9E0B88-D334-4489-91BF-9CDF50B84310}"/>
              </a:ext>
            </a:extLst>
          </p:cNvPr>
          <p:cNvSpPr/>
          <p:nvPr/>
        </p:nvSpPr>
        <p:spPr>
          <a:xfrm>
            <a:off x="475288" y="4499667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A8996B12-8708-4982-ABDB-59338BD2FC5D}"/>
              </a:ext>
            </a:extLst>
          </p:cNvPr>
          <p:cNvSpPr/>
          <p:nvPr/>
        </p:nvSpPr>
        <p:spPr>
          <a:xfrm>
            <a:off x="2051720" y="4514419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1067C273-0B19-462B-804A-86976BC60124}"/>
                  </a:ext>
                </a:extLst>
              </p:cNvPr>
              <p:cNvSpPr txBox="1"/>
              <p:nvPr/>
            </p:nvSpPr>
            <p:spPr>
              <a:xfrm>
                <a:off x="2560540" y="4433846"/>
                <a:ext cx="220105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2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−2</m:t>
                      </m:r>
                      <m:sSup>
                        <m:sSup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+3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+7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1067C273-0B19-462B-804A-86976BC60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540" y="4433846"/>
                <a:ext cx="2201052" cy="307777"/>
              </a:xfrm>
              <a:prstGeom prst="rect">
                <a:avLst/>
              </a:prstGeom>
              <a:blipFill>
                <a:blip r:embed="rId8"/>
                <a:stretch>
                  <a:fillRect l="-2216" r="-1939" b="-2745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箭號: 向右 17">
            <a:extLst>
              <a:ext uri="{FF2B5EF4-FFF2-40B4-BE49-F238E27FC236}">
                <a16:creationId xmlns:a16="http://schemas.microsoft.com/office/drawing/2014/main" id="{C2BD8704-DB90-4756-A4C5-AB9ED16FBA00}"/>
              </a:ext>
            </a:extLst>
          </p:cNvPr>
          <p:cNvSpPr/>
          <p:nvPr/>
        </p:nvSpPr>
        <p:spPr>
          <a:xfrm>
            <a:off x="4932040" y="4499667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9313F1D5-C459-4031-A652-D6290B69F58E}"/>
                  </a:ext>
                </a:extLst>
              </p:cNvPr>
              <p:cNvSpPr/>
              <p:nvPr/>
            </p:nvSpPr>
            <p:spPr>
              <a:xfrm>
                <a:off x="5724128" y="5644040"/>
                <a:ext cx="316078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altLang="zh-TW" b="0" i="1" kern="0" smtClean="0">
                        <a:latin typeface="Cambria Math" panose="02040503050406030204" pitchFamily="18" charset="0"/>
                      </a:rPr>
                      <m:t>=7 </m:t>
                    </m:r>
                  </m:oMath>
                </a14:m>
                <a:r>
                  <a:rPr lang="en-US" altLang="zh-TW" dirty="0"/>
                  <a:t>is not a maximum.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9313F1D5-C459-4031-A652-D6290B69F5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128" y="5644040"/>
                <a:ext cx="3160780" cy="369332"/>
              </a:xfrm>
              <a:prstGeom prst="rect">
                <a:avLst/>
              </a:prstGeom>
              <a:blipFill>
                <a:blip r:embed="rId9"/>
                <a:stretch>
                  <a:fillRect l="-579" t="-10000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B54AD12B-5715-4D58-9356-80E643669B69}"/>
                  </a:ext>
                </a:extLst>
              </p:cNvPr>
              <p:cNvSpPr/>
              <p:nvPr/>
            </p:nvSpPr>
            <p:spPr>
              <a:xfrm>
                <a:off x="2843808" y="4904451"/>
                <a:ext cx="1466299" cy="6003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(−</m:t>
                      </m:r>
                      <m:f>
                        <m:f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̂"/>
                              <m:ctrlPr>
                                <a:rPr lang="en-US" altLang="zh-TW" sz="16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acc>
                        </m:num>
                        <m:den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acc>
                            <m:accPr>
                              <m:chr m:val="̂"/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acc>
                        </m:den>
                      </m:f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=0.75)</m:t>
                      </m:r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B54AD12B-5715-4D58-9356-80E643669B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8" y="4904451"/>
                <a:ext cx="1466299" cy="60035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40366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D92296A-806B-2307-F321-CC1AA9A20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5669FD7-14D3-D51A-FF9D-0BBBC9AEC0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/>
              <a:t>Break</a:t>
            </a:r>
            <a:endParaRPr kumimoji="1"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CF2E9BC-602F-7661-513F-BD855B8F2E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EBDAA39-7F0D-D035-9EB6-6311F0741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83594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 Introduction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8.2</a:t>
            </a: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Relative Maxima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8.3 Sloped Facet Parameter and Error Estimation</a:t>
            </a:r>
            <a:endParaRPr lang="en-US" sz="2000" dirty="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8.4 Facet-Based Peak Noise Removal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8.5 Iterated Facet Model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8.6 Gradient-Based Facet Edge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8.7 Bayesian Approach to Gradient Edge 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8.8 Zero-Crossing Edge Detector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8.9 Integrated Directional Derivative Gradient Operator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8.10 Corner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8.11 Isotropic Derivative </a:t>
            </a:r>
            <a:r>
              <a:rPr lang="en-US" altLang="zh-TW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Magnitudes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8.12 Ridges and Ravines on Digital Images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8.13 Topographic Primal Sketch</a:t>
            </a:r>
            <a:endParaRPr lang="zh-TW" sz="24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065FC42-A5F1-440A-9CD9-F92276748E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D7B2028-7DE4-4C46-A9F8-4F194E07E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49922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8.3 Sloped Facet Parameter and Error Estimation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z="2400" dirty="0"/>
              <a:t>Similar to 8.2, we employ a </a:t>
            </a:r>
            <a:r>
              <a:rPr lang="en-US" altLang="zh-TW" sz="2400" dirty="0">
                <a:solidFill>
                  <a:srgbClr val="FF0000"/>
                </a:solidFill>
              </a:rPr>
              <a:t>least-squares procedure </a:t>
            </a:r>
            <a:r>
              <a:rPr lang="en-US" altLang="zh-TW" sz="2400" dirty="0"/>
              <a:t>both to </a:t>
            </a:r>
            <a:r>
              <a:rPr lang="en-US" altLang="zh-TW" sz="2400" dirty="0">
                <a:solidFill>
                  <a:srgbClr val="0000FF"/>
                </a:solidFill>
              </a:rPr>
              <a:t>estimate the parameters of the sloped facet model.</a:t>
            </a:r>
          </a:p>
          <a:p>
            <a:pPr eaLnBrk="1" hangingPunct="1"/>
            <a:endParaRPr lang="en-US" altLang="zh-TW" sz="2400" dirty="0">
              <a:solidFill>
                <a:srgbClr val="0000FF"/>
              </a:solidFill>
            </a:endParaRPr>
          </a:p>
          <a:p>
            <a:pPr eaLnBrk="1" hangingPunct="1"/>
            <a:r>
              <a:rPr lang="en-US" altLang="zh-TW" sz="2400" dirty="0"/>
              <a:t>Given two-dimensional rectangular neighborhood, the row index set is </a:t>
            </a:r>
            <a:r>
              <a:rPr lang="en-US" altLang="zh-TW" sz="2400" i="1" dirty="0"/>
              <a:t>R</a:t>
            </a:r>
            <a:r>
              <a:rPr lang="en-US" altLang="zh-TW" sz="2400" dirty="0"/>
              <a:t> and the column index set is </a:t>
            </a:r>
            <a:r>
              <a:rPr lang="en-US" altLang="zh-TW" sz="2400" i="1" dirty="0"/>
              <a:t>C</a:t>
            </a:r>
            <a:endParaRPr lang="en-US" altLang="zh-TW" sz="2400" i="1" dirty="0">
              <a:solidFill>
                <a:srgbClr val="0000FF"/>
              </a:solidFill>
            </a:endParaRP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1FD5626F-7560-45C2-AD0B-3E6C634D48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87EF6F5-B8F3-4654-B877-86765A0D46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35</a:t>
            </a:fld>
            <a:endParaRPr lang="zh-TW" alt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8.3 Sloped Facet Parameter and Error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2" name="Rectangle 3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eaLnBrk="1" hangingPunct="1"/>
                <a:r>
                  <a:rPr lang="en-US" altLang="zh-TW" sz="2400" dirty="0"/>
                  <a:t>Assume the coordinate of the given pixel are (0,0) in its central neighborhood, and assume each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(</a:t>
                </a:r>
                <a:r>
                  <a:rPr lang="en-US" altLang="zh-TW" sz="2400" dirty="0" err="1"/>
                  <a:t>r,c</a:t>
                </a:r>
                <a:r>
                  <a:rPr lang="en-US" altLang="zh-TW" sz="2400" dirty="0"/>
                  <a:t>) </a:t>
                </a:r>
                <a:r>
                  <a:rPr lang="zh-TW" altLang="en-US" sz="1600" dirty="0"/>
                  <a:t>∈ </a:t>
                </a:r>
                <a:r>
                  <a:rPr lang="en-US" altLang="zh-TW" sz="2400" dirty="0"/>
                  <a:t>R </a:t>
                </a:r>
                <a:r>
                  <a:rPr lang="en-US" altLang="zh-TW" sz="1400" dirty="0"/>
                  <a:t>X </a:t>
                </a:r>
                <a:r>
                  <a:rPr lang="en-US" altLang="zh-TW" sz="2400" dirty="0"/>
                  <a:t>C</a:t>
                </a:r>
              </a:p>
              <a:p>
                <a:pPr eaLnBrk="1" hangingPunct="1"/>
                <a:r>
                  <a:rPr lang="en-US" altLang="zh-TW" sz="2400" dirty="0"/>
                  <a:t>Image function g is modeled by</a:t>
                </a:r>
              </a:p>
              <a:p>
                <a:pPr eaLnBrk="1" hangingPunct="1"/>
                <a:endParaRPr lang="zh-TW" altLang="en-US" sz="2800" dirty="0"/>
              </a:p>
              <a:p>
                <a:pPr eaLnBrk="1" hangingPunct="1"/>
                <a:endParaRPr lang="en-US" altLang="zh-TW" sz="2800" dirty="0"/>
              </a:p>
              <a:p>
                <a:pPr marL="638175" lvl="2" indent="-342900" eaLnBrk="1" hangingPunct="1">
                  <a:buClr>
                    <a:schemeClr val="tx2"/>
                  </a:buClr>
                </a:pPr>
                <a:endParaRPr lang="en-US" altLang="zh-TW" sz="2000" dirty="0"/>
              </a:p>
              <a:p>
                <a:pPr marL="295275" lvl="2" indent="0" eaLnBrk="1" hangingPunct="1">
                  <a:buClr>
                    <a:schemeClr val="tx2"/>
                  </a:buClr>
                  <a:buNone/>
                </a:pPr>
                <a:endParaRPr lang="zh-TW" altLang="en-US" sz="1050" dirty="0"/>
              </a:p>
              <a:p>
                <a:pPr marL="638175" lvl="2" indent="-342900" eaLnBrk="1" hangingPunct="1">
                  <a:buClr>
                    <a:schemeClr val="tx2"/>
                  </a:buClr>
                </a:pPr>
                <a:r>
                  <a:rPr lang="en-US" altLang="zh-TW" sz="2000" dirty="0"/>
                  <a:t>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zh-TW" altLang="en-US" sz="2000" i="0" smtClean="0">
                        <a:latin typeface="Cambria Math" panose="02040503050406030204" pitchFamily="18" charset="0"/>
                      </a:rPr>
                      <m:t>η</m:t>
                    </m:r>
                  </m:oMath>
                </a14:m>
                <a:r>
                  <a:rPr lang="en-US" altLang="zh-TW" sz="2000" dirty="0"/>
                  <a:t> </a:t>
                </a:r>
                <a:r>
                  <a:rPr lang="en-US" altLang="zh-TW" sz="2000" dirty="0">
                    <a:solidFill>
                      <a:srgbClr val="FF0000"/>
                    </a:solidFill>
                  </a:rPr>
                  <a:t>is a random variable indexed on </a:t>
                </a:r>
                <a14:m>
                  <m:oMath xmlns:m="http://schemas.openxmlformats.org/officeDocument/2006/math">
                    <m:r>
                      <a:rPr lang="en-US" altLang="zh-TW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TW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lang="en-US" altLang="zh-TW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lang="en-US" altLang="zh-TW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altLang="zh-TW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TW" sz="2000" dirty="0"/>
                  <a:t>, which represents noise. </a:t>
                </a:r>
                <a:endParaRPr lang="en-US" altLang="zh-TW" sz="2000" dirty="0">
                  <a:latin typeface="Cambria Math" panose="02040503050406030204" pitchFamily="18" charset="0"/>
                </a:endParaRPr>
              </a:p>
              <a:p>
                <a:pPr marL="638175" lvl="2" indent="-342900" eaLnBrk="1" hangingPunct="1">
                  <a:buClr>
                    <a:schemeClr val="tx2"/>
                  </a:buClr>
                </a:pPr>
                <a:r>
                  <a:rPr lang="en-US" altLang="zh-TW" sz="2000" dirty="0"/>
                  <a:t>We assume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zh-TW" altLang="en-US" sz="20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η</m:t>
                    </m:r>
                    <m:r>
                      <a:rPr lang="en-US" altLang="zh-TW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m:rPr>
                        <m:sty m:val="p"/>
                      </m:rPr>
                      <a:rPr lang="en-US" altLang="zh-TW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altLang="zh-TW" sz="20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0,</m:t>
                    </m:r>
                    <m:sSup>
                      <m:sSupPr>
                        <m:ctrlPr>
                          <a:rPr lang="en-US" altLang="zh-TW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zh-TW" altLang="en-US" sz="200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altLang="zh-TW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2000" dirty="0">
                    <a:solidFill>
                      <a:srgbClr val="FF0000"/>
                    </a:solidFill>
                  </a:rPr>
                  <a:t> is noise having mean 0 and variance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zh-TW" alt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altLang="zh-TW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TW" sz="2000" dirty="0"/>
                  <a:t>and that the noise for any </a:t>
                </a:r>
                <a:r>
                  <a:rPr lang="en-US" altLang="zh-TW" sz="2000" dirty="0">
                    <a:solidFill>
                      <a:srgbClr val="FF0000"/>
                    </a:solidFill>
                  </a:rPr>
                  <a:t>two pixels is independent.</a:t>
                </a:r>
              </a:p>
            </p:txBody>
          </p:sp>
        </mc:Choice>
        <mc:Fallback xmlns="">
          <p:sp>
            <p:nvSpPr>
              <p:cNvPr id="1229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l="-296" t="-967" r="-2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84213" y="3662581"/>
                <a:ext cx="597666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latin typeface="Cambria Math" charset="0"/>
                        </a:rPr>
                        <m:t>𝑔</m:t>
                      </m:r>
                      <m:d>
                        <m:dPr>
                          <m:ctrlP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3200" b="0" i="1" smtClean="0">
                              <a:latin typeface="Cambria Math" charset="0"/>
                            </a:rPr>
                            <m:t>𝑟</m:t>
                          </m:r>
                          <m:r>
                            <a:rPr lang="en-US" altLang="zh-CN" sz="3200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altLang="zh-CN" sz="3200" b="0" i="1" smtClean="0">
                              <a:latin typeface="Cambria Math" charset="0"/>
                            </a:rPr>
                            <m:t>𝑐</m:t>
                          </m:r>
                        </m:e>
                      </m:d>
                      <m:r>
                        <a:rPr lang="mr-IN" sz="3200" i="1" smtClean="0">
                          <a:latin typeface="Cambria Math" charset="0"/>
                        </a:rPr>
                        <m:t>=</m:t>
                      </m:r>
                      <m:r>
                        <a:rPr lang="mr-IN" sz="32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𝛼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𝑟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𝛽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𝑐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𝜂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𝑟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,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𝑐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213" y="3662581"/>
                <a:ext cx="5976664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7B04E360-509D-43A8-862A-B810A60A51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9518BC0-7CC5-403F-93B8-A60E4D2D7C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36</a:t>
            </a:fld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DA77544-E4DF-4D31-A063-A43477952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1398" y="2996952"/>
            <a:ext cx="1769626" cy="1561923"/>
          </a:xfrm>
          <a:prstGeom prst="rect">
            <a:avLst/>
          </a:prstGeom>
        </p:spPr>
      </p:pic>
      <p:sp>
        <p:nvSpPr>
          <p:cNvPr id="6" name="右大括弧 5">
            <a:extLst>
              <a:ext uri="{FF2B5EF4-FFF2-40B4-BE49-F238E27FC236}">
                <a16:creationId xmlns:a16="http://schemas.microsoft.com/office/drawing/2014/main" id="{F300EF5A-5142-41D7-B33B-B4C4C9129FFD}"/>
              </a:ext>
            </a:extLst>
          </p:cNvPr>
          <p:cNvSpPr/>
          <p:nvPr/>
        </p:nvSpPr>
        <p:spPr>
          <a:xfrm rot="5400000">
            <a:off x="3570492" y="3374398"/>
            <a:ext cx="204105" cy="1921322"/>
          </a:xfrm>
          <a:prstGeom prst="rightBrac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DFAE9BD-01E2-4328-8B07-26BE5161E95F}"/>
              </a:ext>
            </a:extLst>
          </p:cNvPr>
          <p:cNvSpPr txBox="1"/>
          <p:nvPr/>
        </p:nvSpPr>
        <p:spPr>
          <a:xfrm>
            <a:off x="3349378" y="437420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truth</a:t>
            </a:r>
            <a:endParaRPr lang="zh-TW" altLang="en-US" dirty="0"/>
          </a:p>
        </p:txBody>
      </p:sp>
      <p:sp>
        <p:nvSpPr>
          <p:cNvPr id="10" name="右大括弧 9">
            <a:extLst>
              <a:ext uri="{FF2B5EF4-FFF2-40B4-BE49-F238E27FC236}">
                <a16:creationId xmlns:a16="http://schemas.microsoft.com/office/drawing/2014/main" id="{5DC6F135-C4C9-45C0-B390-DB003697A0CC}"/>
              </a:ext>
            </a:extLst>
          </p:cNvPr>
          <p:cNvSpPr/>
          <p:nvPr/>
        </p:nvSpPr>
        <p:spPr>
          <a:xfrm rot="5400000">
            <a:off x="1490028" y="3719195"/>
            <a:ext cx="141204" cy="1199219"/>
          </a:xfrm>
          <a:prstGeom prst="rightBrac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6FE2DB6-B918-4BA2-8C6B-91690D0047C2}"/>
              </a:ext>
            </a:extLst>
          </p:cNvPr>
          <p:cNvSpPr txBox="1"/>
          <p:nvPr/>
        </p:nvSpPr>
        <p:spPr>
          <a:xfrm>
            <a:off x="1000965" y="435581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observed</a:t>
            </a:r>
            <a:endParaRPr lang="zh-TW" altLang="en-US" dirty="0"/>
          </a:p>
        </p:txBody>
      </p:sp>
      <p:sp>
        <p:nvSpPr>
          <p:cNvPr id="12" name="右大括弧 11">
            <a:extLst>
              <a:ext uri="{FF2B5EF4-FFF2-40B4-BE49-F238E27FC236}">
                <a16:creationId xmlns:a16="http://schemas.microsoft.com/office/drawing/2014/main" id="{9840E65A-0091-4FB8-9A8C-2E5C15CA7202}"/>
              </a:ext>
            </a:extLst>
          </p:cNvPr>
          <p:cNvSpPr/>
          <p:nvPr/>
        </p:nvSpPr>
        <p:spPr>
          <a:xfrm rot="5400000">
            <a:off x="5759764" y="3752790"/>
            <a:ext cx="141204" cy="1199219"/>
          </a:xfrm>
          <a:prstGeom prst="rightBrac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26D7D8CE-6E3F-4DD2-8A95-09C615289AA9}"/>
              </a:ext>
            </a:extLst>
          </p:cNvPr>
          <p:cNvSpPr txBox="1"/>
          <p:nvPr/>
        </p:nvSpPr>
        <p:spPr>
          <a:xfrm>
            <a:off x="5489829" y="4374209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noise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646955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eaLnBrk="1" hangingPunct="1"/>
                <a:r>
                  <a:rPr lang="en-US" altLang="zh-TW" sz="2400" dirty="0"/>
                  <a:t>The least-squares procedure determine parameters</a:t>
                </a:r>
                <a:r>
                  <a:rPr lang="zh-TW" altLang="en-US" sz="2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acc>
                  </m:oMath>
                </a14:m>
                <a:r>
                  <a:rPr lang="en-US" altLang="zh-TW" sz="2400" dirty="0"/>
                  <a:t> 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altLang="zh-TW" sz="24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</m:oMath>
                </a14:m>
                <a:r>
                  <a:rPr lang="en-US" altLang="zh-TW" sz="2400" dirty="0"/>
                  <a:t> that minimize the sum of the squared differences between the fitted surface and the observed one</a:t>
                </a:r>
              </a:p>
              <a:p>
                <a:pPr eaLnBrk="1" hangingPunct="1"/>
                <a:endParaRPr lang="en-US" altLang="zh-TW" sz="2400" dirty="0"/>
              </a:p>
              <a:p>
                <a:pPr marL="0" indent="0" eaLnBrk="1" hangingPunct="1">
                  <a:buNone/>
                </a:pPr>
                <a:endParaRPr lang="en-US" altLang="zh-TW" sz="2400" dirty="0"/>
              </a:p>
              <a:p>
                <a:pPr marL="0" indent="0" eaLnBrk="1" hangingPunct="1">
                  <a:buNone/>
                </a:pPr>
                <a:endParaRPr lang="en-US" altLang="zh-TW" sz="2400" dirty="0"/>
              </a:p>
              <a:p>
                <a:pPr eaLnBrk="1" hangingPunct="1"/>
                <a:r>
                  <a:rPr lang="en-US" altLang="zh-TW" sz="2400" dirty="0"/>
                  <a:t>Taking the partial derivatives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TW" altLang="en-US" sz="2400">
                            <a:latin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  <m:sup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TW" sz="2400" dirty="0"/>
                  <a:t> and setting them to zero</a:t>
                </a:r>
              </a:p>
              <a:p>
                <a:pPr eaLnBrk="1" hangingPunct="1"/>
                <a:endParaRPr lang="en-US" altLang="zh-TW" sz="2400" dirty="0"/>
              </a:p>
              <a:p>
                <a:pPr eaLnBrk="1" hangingPunct="1"/>
                <a:endParaRPr lang="en-US" altLang="zh-TW" dirty="0"/>
              </a:p>
              <a:p>
                <a:pPr eaLnBrk="1" hangingPunct="1"/>
                <a:endParaRPr lang="en-US" altLang="zh-TW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96" t="-552" r="-318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284654" y="3209654"/>
                <a:ext cx="7028717" cy="12879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mr-IN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mr-IN" sz="32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𝜀</m:t>
                          </m:r>
                        </m:e>
                        <m:sup>
                          <m:r>
                            <a:rPr lang="en-US" altLang="zh-CN" sz="32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mr-IN" sz="3200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mr-IN" sz="32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3200" b="0" i="1" smtClean="0">
                              <a:latin typeface="Cambria Math" charset="0"/>
                            </a:rPr>
                            <m:t>𝑟</m:t>
                          </m:r>
                          <m:r>
                            <a:rPr lang="en-US" altLang="zh-CN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∈</m:t>
                          </m:r>
                          <m:r>
                            <a:rPr lang="en-US" altLang="zh-CN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mr-IN" sz="32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CN" sz="3200" b="0" i="1" smtClean="0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∈</m:t>
                              </m:r>
                              <m:r>
                                <a:rPr lang="en-US" altLang="zh-CN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is-IS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3200" i="1">
                                      <a:latin typeface="Cambria Math" charset="0"/>
                                    </a:rPr>
                                    <m:t>[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mr-IN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mr-IN" sz="32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𝛼</m:t>
                                      </m:r>
                                    </m:e>
                                  </m:acc>
                                  <m:r>
                                    <a:rPr lang="en-US" altLang="zh-CN" sz="3200" i="1">
                                      <a:latin typeface="Cambria Math" charset="0"/>
                                    </a:rPr>
                                    <m:t>𝑟</m:t>
                                  </m:r>
                                  <m:r>
                                    <a:rPr lang="en-US" altLang="zh-CN" sz="3200" i="1">
                                      <a:latin typeface="Cambria Math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CN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32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𝛽</m:t>
                                      </m:r>
                                    </m:e>
                                  </m:acc>
                                  <m:r>
                                    <a:rPr lang="en-US" altLang="zh-CN" sz="3200" i="1">
                                      <a:latin typeface="Cambria Math" charset="0"/>
                                    </a:rPr>
                                    <m:t>𝑐</m:t>
                                  </m:r>
                                  <m:r>
                                    <a:rPr lang="en-US" altLang="zh-CN" sz="3200" i="1">
                                      <a:latin typeface="Cambria Math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CN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32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𝛾</m:t>
                                      </m:r>
                                    </m:e>
                                  </m:acc>
                                  <m:r>
                                    <a:rPr lang="en-US" altLang="zh-CN" sz="3200" i="1">
                                      <a:latin typeface="Cambria Math" charset="0"/>
                                    </a:rPr>
                                    <m:t>−</m:t>
                                  </m:r>
                                  <m:r>
                                    <a:rPr lang="en-US" altLang="zh-CN" sz="3200" i="1">
                                      <a:latin typeface="Cambria Math" charset="0"/>
                                    </a:rPr>
                                    <m:t>𝑔</m:t>
                                  </m:r>
                                  <m:r>
                                    <a:rPr lang="en-US" altLang="zh-CN" sz="3200" i="1">
                                      <a:latin typeface="Cambria Math" charset="0"/>
                                    </a:rPr>
                                    <m:t>(</m:t>
                                  </m:r>
                                  <m:r>
                                    <a:rPr lang="en-US" altLang="zh-CN" sz="3200" i="1">
                                      <a:latin typeface="Cambria Math" charset="0"/>
                                    </a:rPr>
                                    <m:t>𝑟</m:t>
                                  </m:r>
                                  <m:r>
                                    <a:rPr lang="en-US" altLang="zh-CN" sz="3200" i="1"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a:rPr lang="en-US" altLang="zh-CN" sz="3200" i="1">
                                      <a:latin typeface="Cambria Math" charset="0"/>
                                    </a:rPr>
                                    <m:t>𝑐</m:t>
                                  </m:r>
                                  <m:r>
                                    <a:rPr lang="en-US" altLang="zh-CN" sz="3200" i="1">
                                      <a:latin typeface="Cambria Math" charset="0"/>
                                    </a:rPr>
                                    <m:t>)]</m:t>
                                  </m:r>
                                </m:e>
                                <m:sup>
                                  <m:r>
                                    <a:rPr lang="is-IS" sz="320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4654" y="3209654"/>
                <a:ext cx="7028717" cy="12879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3C88F92-4588-4022-930F-F157880C27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03254215-F0A6-4CA2-9E03-806F120E19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37</a:t>
            </a:fld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4A5B1E69-453B-40B5-9CEF-BF59ED9DE7E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529" t="34333" r="24106" b="46438"/>
          <a:stretch/>
        </p:blipFill>
        <p:spPr>
          <a:xfrm>
            <a:off x="2585020" y="4997606"/>
            <a:ext cx="4427984" cy="1527019"/>
          </a:xfrm>
          <a:prstGeom prst="rect">
            <a:avLst/>
          </a:prstGeom>
        </p:spPr>
      </p:pic>
      <p:sp>
        <p:nvSpPr>
          <p:cNvPr id="10" name="右大括弧 9">
            <a:extLst>
              <a:ext uri="{FF2B5EF4-FFF2-40B4-BE49-F238E27FC236}">
                <a16:creationId xmlns:a16="http://schemas.microsoft.com/office/drawing/2014/main" id="{69286089-77EE-4E7A-9D5B-8B1873DD2507}"/>
              </a:ext>
            </a:extLst>
          </p:cNvPr>
          <p:cNvSpPr/>
          <p:nvPr/>
        </p:nvSpPr>
        <p:spPr>
          <a:xfrm rot="5400000">
            <a:off x="4782536" y="3156327"/>
            <a:ext cx="204105" cy="1921322"/>
          </a:xfrm>
          <a:prstGeom prst="rightBrac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1E1E1E8-7B24-4D40-8F65-A3883FD883EB}"/>
              </a:ext>
            </a:extLst>
          </p:cNvPr>
          <p:cNvSpPr txBox="1"/>
          <p:nvPr/>
        </p:nvSpPr>
        <p:spPr>
          <a:xfrm>
            <a:off x="6446182" y="415205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observed</a:t>
            </a:r>
            <a:endParaRPr lang="zh-TW" altLang="en-US" dirty="0"/>
          </a:p>
        </p:txBody>
      </p:sp>
      <p:sp>
        <p:nvSpPr>
          <p:cNvPr id="12" name="右大括弧 11">
            <a:extLst>
              <a:ext uri="{FF2B5EF4-FFF2-40B4-BE49-F238E27FC236}">
                <a16:creationId xmlns:a16="http://schemas.microsoft.com/office/drawing/2014/main" id="{85E46786-6B05-4F64-98D2-496C1D8815CF}"/>
              </a:ext>
            </a:extLst>
          </p:cNvPr>
          <p:cNvSpPr/>
          <p:nvPr/>
        </p:nvSpPr>
        <p:spPr>
          <a:xfrm rot="5400000">
            <a:off x="6898145" y="3448843"/>
            <a:ext cx="204105" cy="1336293"/>
          </a:xfrm>
          <a:prstGeom prst="rightBrac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5625D51-CD59-4A08-B99C-ADCC3F6BAD1C}"/>
              </a:ext>
            </a:extLst>
          </p:cNvPr>
          <p:cNvSpPr txBox="1"/>
          <p:nvPr/>
        </p:nvSpPr>
        <p:spPr>
          <a:xfrm>
            <a:off x="4285748" y="4152052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estimated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341914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4411663"/>
          </a:xfrm>
        </p:spPr>
        <p:txBody>
          <a:bodyPr/>
          <a:lstStyle/>
          <a:p>
            <a:r>
              <a:rPr lang="en-US" altLang="zh-TW" sz="2400" dirty="0"/>
              <a:t>We choose our coordinate </a:t>
            </a:r>
            <a:r>
              <a:rPr lang="en-US" altLang="zh-TW" sz="2400" i="1" dirty="0"/>
              <a:t>R</a:t>
            </a:r>
            <a:r>
              <a:rPr lang="en-US" altLang="zh-TW" sz="2400" dirty="0"/>
              <a:t>x</a:t>
            </a:r>
            <a:r>
              <a:rPr lang="en-US" altLang="zh-TW" sz="2400" i="1" dirty="0"/>
              <a:t>C</a:t>
            </a:r>
            <a:r>
              <a:rPr lang="en-US" altLang="zh-TW" sz="2400" dirty="0"/>
              <a:t> so that the center of the neighborhood </a:t>
            </a:r>
            <a:r>
              <a:rPr lang="en-US" altLang="zh-TW" sz="2400" i="1" dirty="0"/>
              <a:t>R</a:t>
            </a:r>
            <a:r>
              <a:rPr lang="en-US" altLang="zh-TW" sz="2400" dirty="0"/>
              <a:t>x</a:t>
            </a:r>
            <a:r>
              <a:rPr lang="en-US" altLang="zh-TW" sz="2400" i="1" dirty="0"/>
              <a:t>C</a:t>
            </a:r>
            <a:r>
              <a:rPr lang="en-US" altLang="zh-TW" sz="2400" dirty="0"/>
              <a:t> has coordinates (0, 0)</a:t>
            </a:r>
          </a:p>
          <a:p>
            <a:r>
              <a:rPr lang="en-US" altLang="zh-TW" sz="2400" dirty="0"/>
              <a:t>The symmetry in the chosen coordinate system leads to</a:t>
            </a:r>
          </a:p>
          <a:p>
            <a:endParaRPr lang="en-US" altLang="zh-TW" sz="2400" dirty="0"/>
          </a:p>
          <a:p>
            <a:endParaRPr lang="en-US" altLang="zh-TW" sz="2400" dirty="0"/>
          </a:p>
          <a:p>
            <a:r>
              <a:rPr lang="en-US" altLang="zh-TW" sz="2400" dirty="0"/>
              <a:t>Hence</a:t>
            </a:r>
          </a:p>
          <a:p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567421" y="5077181"/>
                <a:ext cx="4130301" cy="9889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2400" b="0" i="1" smtClean="0">
                              <a:latin typeface="Cambria Math" charset="0"/>
                            </a:rPr>
                            <m:t>𝑟</m:t>
                          </m:r>
                          <m:r>
                            <a:rPr lang="en-US" altLang="zh-CN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∈</m:t>
                          </m:r>
                          <m:r>
                            <a:rPr lang="en-US" altLang="zh-CN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CN" sz="2400" b="0" i="1" smtClean="0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∈</m:t>
                              </m:r>
                              <m:r>
                                <a:rPr lang="en-US" altLang="zh-CN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CN" sz="2400" b="0" i="1" smtClean="0">
                                  <a:latin typeface="Cambria Math" charset="0"/>
                                </a:rPr>
                                <m:t>𝑟𝑐</m:t>
                              </m:r>
                            </m:e>
                          </m:nary>
                        </m:e>
                      </m:nary>
                      <m:r>
                        <a:rPr lang="en-US" altLang="zh-CN" sz="2400" b="0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2400" b="0" i="1" smtClean="0">
                              <a:latin typeface="Cambria Math" charset="0"/>
                            </a:rPr>
                            <m:t>𝑟</m:t>
                          </m:r>
                          <m:r>
                            <a:rPr lang="en-US" altLang="zh-CN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∈</m:t>
                          </m:r>
                          <m:r>
                            <a:rPr lang="en-US" altLang="zh-CN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a:rPr lang="en-US" altLang="zh-CN" sz="2400" b="0" i="1" smtClean="0">
                              <a:latin typeface="Cambria Math" charset="0"/>
                            </a:rPr>
                            <m:t>𝑟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CN" sz="2400" b="0" i="1" smtClean="0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∈</m:t>
                              </m:r>
                              <m:r>
                                <a:rPr lang="en-US" altLang="zh-CN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CN" sz="2400" b="0" i="1" smtClean="0">
                                  <a:latin typeface="Cambria Math" charset="0"/>
                                </a:rPr>
                                <m:t>𝑐</m:t>
                              </m:r>
                            </m:e>
                          </m:nary>
                        </m:e>
                      </m:nary>
                      <m:r>
                        <a:rPr lang="en-US" altLang="zh-CN" sz="2400" b="0" i="1" smtClean="0">
                          <a:latin typeface="Cambria Math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421" y="5077181"/>
                <a:ext cx="4130301" cy="9889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6499B7F-30A1-4C25-8CD5-8274B1C543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5C267313-CE58-49BD-BA07-A29FF1AF8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38</a:t>
            </a:fld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E91B5575-3F86-451A-9B37-9DA98440C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5614" y="4040887"/>
            <a:ext cx="2348199" cy="20725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5FFA5C29-53AF-4EBC-AEAD-668964F95E8F}"/>
                  </a:ext>
                </a:extLst>
              </p:cNvPr>
              <p:cNvSpPr/>
              <p:nvPr/>
            </p:nvSpPr>
            <p:spPr>
              <a:xfrm>
                <a:off x="2294954" y="3854549"/>
                <a:ext cx="1463093" cy="986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2400" i="1" smtClean="0">
                              <a:latin typeface="Cambria Math" charset="0"/>
                            </a:rPr>
                            <m:t>𝑟</m:t>
                          </m:r>
                          <m:r>
                            <a:rPr lang="en-US" altLang="zh-CN" sz="24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∈</m:t>
                          </m:r>
                          <m:r>
                            <a:rPr lang="en-US" altLang="zh-CN" sz="24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𝑟</m:t>
                          </m:r>
                        </m:e>
                      </m:nary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5FFA5C29-53AF-4EBC-AEAD-668964F95E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954" y="3854549"/>
                <a:ext cx="1463093" cy="9865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CBB1795A-4406-48C7-865A-0AF1D9807618}"/>
                  </a:ext>
                </a:extLst>
              </p:cNvPr>
              <p:cNvSpPr/>
              <p:nvPr/>
            </p:nvSpPr>
            <p:spPr>
              <a:xfrm>
                <a:off x="4643878" y="3854549"/>
                <a:ext cx="1449820" cy="9889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CN" sz="24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∈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𝐶</m:t>
                          </m:r>
                        </m:sub>
                        <m:sup/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𝑐</m:t>
                          </m:r>
                        </m:e>
                      </m:nary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CBB1795A-4406-48C7-865A-0AF1D98076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3878" y="3854549"/>
                <a:ext cx="1449820" cy="9889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字方塊 10">
            <a:extLst>
              <a:ext uri="{FF2B5EF4-FFF2-40B4-BE49-F238E27FC236}">
                <a16:creationId xmlns:a16="http://schemas.microsoft.com/office/drawing/2014/main" id="{3B14715C-050A-4C48-8BF5-ECDBB155DF8F}"/>
              </a:ext>
            </a:extLst>
          </p:cNvPr>
          <p:cNvSpPr txBox="1"/>
          <p:nvPr/>
        </p:nvSpPr>
        <p:spPr>
          <a:xfrm>
            <a:off x="3916269" y="4163159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and</a:t>
            </a:r>
            <a:endParaRPr lang="zh-TW" altLang="en-US" dirty="0"/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2704E21C-82C7-441C-8B65-A67EA703452A}"/>
              </a:ext>
            </a:extLst>
          </p:cNvPr>
          <p:cNvSpPr/>
          <p:nvPr/>
        </p:nvSpPr>
        <p:spPr>
          <a:xfrm>
            <a:off x="2204612" y="5463631"/>
            <a:ext cx="449800" cy="21602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0215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8.1 Introduction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917700"/>
            <a:ext cx="8748712" cy="4535488"/>
          </a:xfrm>
        </p:spPr>
        <p:txBody>
          <a:bodyPr/>
          <a:lstStyle/>
          <a:p>
            <a:pPr eaLnBrk="1" hangingPunct="1"/>
            <a:r>
              <a:rPr lang="en-US" altLang="zh-TW" sz="2400" dirty="0"/>
              <a:t>The facet model principle states that the image can be thought of as an underlying continuum or piecewise continuous gray level intensity surface.</a:t>
            </a:r>
          </a:p>
          <a:p>
            <a:pPr eaLnBrk="1" hangingPunct="1"/>
            <a:r>
              <a:rPr lang="en-US" altLang="zh-TW" sz="2400" dirty="0"/>
              <a:t>observed digital image: noisy discretized sampling of distorted version of this surface</a:t>
            </a:r>
          </a:p>
          <a:p>
            <a:pPr eaLnBrk="1" hangingPunct="1"/>
            <a:endParaRPr lang="en-US" altLang="zh-TW" dirty="0"/>
          </a:p>
        </p:txBody>
      </p:sp>
      <p:pic>
        <p:nvPicPr>
          <p:cNvPr id="6" name="內容版面配置區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969854"/>
            <a:ext cx="2895600" cy="2759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0F83ED0-3786-4052-8B17-2CE83300B3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B0E9C7C-7D8A-434C-AF97-A919CFF0B7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73468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DE0B402E-3497-4C71-88B8-F4C57C8EC7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2175B50-3178-4C1A-9433-44DC3A6E9E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39</a:t>
            </a:fld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3643FE70-3745-42B5-A235-E70BF4231871}"/>
                  </a:ext>
                </a:extLst>
              </p:cNvPr>
              <p:cNvSpPr txBox="1"/>
              <p:nvPr/>
            </p:nvSpPr>
            <p:spPr>
              <a:xfrm>
                <a:off x="1187624" y="1987773"/>
                <a:ext cx="936104" cy="5628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b="1" i="1" smtClean="0">
                              <a:latin typeface="Cambria Math" panose="02040503050406030204" pitchFamily="18" charset="0"/>
                            </a:rPr>
                            <m:t>𝟃</m:t>
                          </m:r>
                          <m:sSup>
                            <m:sSupPr>
                              <m:ctrlPr>
                                <a:rPr lang="en-US" altLang="zh-TW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b="1" i="1" smtClean="0">
                                  <a:latin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p>
                              <m:r>
                                <a:rPr lang="en-US" altLang="zh-TW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zh-TW" altLang="en-US" b="1" i="1" smtClean="0">
                              <a:latin typeface="Cambria Math" panose="02040503050406030204" pitchFamily="18" charset="0"/>
                            </a:rPr>
                            <m:t>𝟃</m:t>
                          </m:r>
                          <m:acc>
                            <m:accPr>
                              <m:chr m:val="̂"/>
                              <m:ctrlPr>
                                <a:rPr lang="zh-TW" alt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1" i="1" smtClean="0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zh-TW" altLang="en-US" b="1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3643FE70-3745-42B5-A235-E70BF42318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1987773"/>
                <a:ext cx="936104" cy="5628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33F6C973-6B1C-4F90-94EB-8AA7A7ECAAFF}"/>
                  </a:ext>
                </a:extLst>
              </p:cNvPr>
              <p:cNvSpPr txBox="1"/>
              <p:nvPr/>
            </p:nvSpPr>
            <p:spPr>
              <a:xfrm>
                <a:off x="1187624" y="2817974"/>
                <a:ext cx="936104" cy="5862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b="1" i="1" smtClean="0">
                              <a:latin typeface="Cambria Math" panose="02040503050406030204" pitchFamily="18" charset="0"/>
                            </a:rPr>
                            <m:t>𝟃</m:t>
                          </m:r>
                          <m:sSup>
                            <m:sSupPr>
                              <m:ctrlP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b="1" i="1">
                                  <a:latin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p>
                              <m: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zh-TW" altLang="en-US" b="1" i="1" smtClean="0">
                              <a:latin typeface="Cambria Math" panose="02040503050406030204" pitchFamily="18" charset="0"/>
                            </a:rPr>
                            <m:t>𝟃</m:t>
                          </m:r>
                          <m:acc>
                            <m:accPr>
                              <m:chr m:val="̂"/>
                              <m:ctrlPr>
                                <a:rPr lang="zh-TW" alt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1" i="1" smtClean="0"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zh-TW" altLang="en-US" b="1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33F6C973-6B1C-4F90-94EB-8AA7A7ECAA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2817974"/>
                <a:ext cx="936104" cy="5862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8E8FEE89-91EE-4CF8-AFAB-726B1D9148B7}"/>
                  </a:ext>
                </a:extLst>
              </p:cNvPr>
              <p:cNvSpPr txBox="1"/>
              <p:nvPr/>
            </p:nvSpPr>
            <p:spPr>
              <a:xfrm>
                <a:off x="1187624" y="3640455"/>
                <a:ext cx="936104" cy="5628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b="1" i="1" smtClean="0">
                              <a:latin typeface="Cambria Math" panose="02040503050406030204" pitchFamily="18" charset="0"/>
                            </a:rPr>
                            <m:t>𝟃</m:t>
                          </m:r>
                          <m:sSup>
                            <m:sSupPr>
                              <m:ctrlP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b="1" i="1">
                                  <a:latin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p>
                              <m: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zh-TW" altLang="en-US" b="1" i="1" smtClean="0">
                              <a:latin typeface="Cambria Math" panose="02040503050406030204" pitchFamily="18" charset="0"/>
                            </a:rPr>
                            <m:t>𝟃</m:t>
                          </m:r>
                          <m:acc>
                            <m:accPr>
                              <m:chr m:val="̂"/>
                              <m:ctrlPr>
                                <a:rPr lang="zh-TW" alt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1" i="1" smtClean="0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zh-TW" altLang="en-US" b="1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8E8FEE89-91EE-4CF8-AFAB-726B1D9148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3640455"/>
                <a:ext cx="936104" cy="5628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左中括弧 17">
            <a:extLst>
              <a:ext uri="{FF2B5EF4-FFF2-40B4-BE49-F238E27FC236}">
                <a16:creationId xmlns:a16="http://schemas.microsoft.com/office/drawing/2014/main" id="{F1E505DD-DA0E-4944-A5B5-AD605304CA27}"/>
              </a:ext>
            </a:extLst>
          </p:cNvPr>
          <p:cNvSpPr/>
          <p:nvPr/>
        </p:nvSpPr>
        <p:spPr>
          <a:xfrm>
            <a:off x="1286401" y="1987773"/>
            <a:ext cx="117247" cy="2259195"/>
          </a:xfrm>
          <a:prstGeom prst="leftBracket">
            <a:avLst>
              <a:gd name="adj" fmla="val 489839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左中括弧 18">
            <a:extLst>
              <a:ext uri="{FF2B5EF4-FFF2-40B4-BE49-F238E27FC236}">
                <a16:creationId xmlns:a16="http://schemas.microsoft.com/office/drawing/2014/main" id="{C12B5D54-3F10-46F4-901F-318821298C0E}"/>
              </a:ext>
            </a:extLst>
          </p:cNvPr>
          <p:cNvSpPr/>
          <p:nvPr/>
        </p:nvSpPr>
        <p:spPr>
          <a:xfrm rot="10800000">
            <a:off x="1862465" y="1976969"/>
            <a:ext cx="117247" cy="2259195"/>
          </a:xfrm>
          <a:prstGeom prst="leftBracket">
            <a:avLst>
              <a:gd name="adj" fmla="val 489839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左中括弧 19">
            <a:extLst>
              <a:ext uri="{FF2B5EF4-FFF2-40B4-BE49-F238E27FC236}">
                <a16:creationId xmlns:a16="http://schemas.microsoft.com/office/drawing/2014/main" id="{43064B9E-E21B-49A4-8DAA-36C3F1A20DCC}"/>
              </a:ext>
            </a:extLst>
          </p:cNvPr>
          <p:cNvSpPr/>
          <p:nvPr/>
        </p:nvSpPr>
        <p:spPr>
          <a:xfrm>
            <a:off x="6831017" y="2161173"/>
            <a:ext cx="117247" cy="1994871"/>
          </a:xfrm>
          <a:prstGeom prst="leftBracket">
            <a:avLst>
              <a:gd name="adj" fmla="val 489839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左中括弧 20">
            <a:extLst>
              <a:ext uri="{FF2B5EF4-FFF2-40B4-BE49-F238E27FC236}">
                <a16:creationId xmlns:a16="http://schemas.microsoft.com/office/drawing/2014/main" id="{569E92CB-C975-4E49-BD5E-C3211CBAD30B}"/>
              </a:ext>
            </a:extLst>
          </p:cNvPr>
          <p:cNvSpPr/>
          <p:nvPr/>
        </p:nvSpPr>
        <p:spPr>
          <a:xfrm rot="10800000">
            <a:off x="7236296" y="2161173"/>
            <a:ext cx="117247" cy="1994871"/>
          </a:xfrm>
          <a:prstGeom prst="leftBracket">
            <a:avLst>
              <a:gd name="adj" fmla="val 489839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B2397EEC-3946-415A-A56A-0771A8C0E80B}"/>
                  </a:ext>
                </a:extLst>
              </p:cNvPr>
              <p:cNvSpPr txBox="1"/>
              <p:nvPr/>
            </p:nvSpPr>
            <p:spPr>
              <a:xfrm>
                <a:off x="2104418" y="2657220"/>
                <a:ext cx="6778319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 2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</m:acc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acc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</m:acc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 −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            =0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B2397EEC-3946-415A-A56A-0771A8C0E8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4418" y="2657220"/>
                <a:ext cx="6778319" cy="8965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01E5783A-CBE6-4A59-B09E-137AC74AC61C}"/>
                  </a:ext>
                </a:extLst>
              </p:cNvPr>
              <p:cNvSpPr/>
              <p:nvPr/>
            </p:nvSpPr>
            <p:spPr>
              <a:xfrm>
                <a:off x="6858613" y="1923797"/>
                <a:ext cx="494930" cy="25853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320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altLang="zh-TW" sz="3200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3200" i="1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altLang="zh-TW" sz="3200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32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altLang="zh-TW" sz="3600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01E5783A-CBE6-4A59-B09E-137AC74AC6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613" y="1923797"/>
                <a:ext cx="494930" cy="258532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圖片 22">
            <a:extLst>
              <a:ext uri="{FF2B5EF4-FFF2-40B4-BE49-F238E27FC236}">
                <a16:creationId xmlns:a16="http://schemas.microsoft.com/office/drawing/2014/main" id="{311142BA-8BC5-4F95-BA7C-02D5B193808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529" t="34333" r="24106" b="46438"/>
          <a:stretch/>
        </p:blipFill>
        <p:spPr>
          <a:xfrm>
            <a:off x="1042988" y="1929202"/>
            <a:ext cx="7481515" cy="25800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70FB4467-ED8F-44A1-AC38-0848DFC60D13}"/>
                  </a:ext>
                </a:extLst>
              </p:cNvPr>
              <p:cNvSpPr/>
              <p:nvPr/>
            </p:nvSpPr>
            <p:spPr>
              <a:xfrm>
                <a:off x="1891875" y="4901324"/>
                <a:ext cx="5360250" cy="9889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2400" i="1" smtClean="0">
                              <a:latin typeface="Cambria Math" charset="0"/>
                            </a:rPr>
                            <m:t>𝑟</m:t>
                          </m:r>
                          <m:r>
                            <a:rPr lang="en-US" altLang="zh-CN" sz="24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∈</m:t>
                          </m:r>
                          <m:r>
                            <a:rPr lang="en-US" altLang="zh-CN" sz="24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𝑟</m:t>
                          </m:r>
                        </m:e>
                      </m:nary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=0  </m:t>
                      </m:r>
                      <m:r>
                        <a:rPr lang="zh-TW" altLang="en-US" sz="2400" i="1">
                          <a:latin typeface="Cambria Math" panose="02040503050406030204" pitchFamily="18" charset="0"/>
                        </a:rPr>
                        <m:t>，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CN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∈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𝐶</m:t>
                          </m:r>
                        </m:sub>
                        <m:sup/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𝑐</m:t>
                          </m:r>
                        </m:e>
                      </m:nary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zh-TW" altLang="en-US" sz="2400" i="1" smtClean="0">
                          <a:latin typeface="Cambria Math" panose="02040503050406030204" pitchFamily="18" charset="0"/>
                        </a:rPr>
                        <m:t>，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2400" i="1">
                              <a:latin typeface="Cambria Math" charset="0"/>
                            </a:rPr>
                            <m:t>𝑟</m:t>
                          </m:r>
                          <m:r>
                            <a:rPr lang="en-US" altLang="zh-CN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∈</m:t>
                          </m:r>
                          <m:r>
                            <a:rPr lang="en-US" altLang="zh-CN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CN" sz="2400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∈</m:t>
                              </m:r>
                              <m:r>
                                <a:rPr lang="en-US" altLang="zh-CN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CN" sz="2400" i="1">
                                  <a:latin typeface="Cambria Math" charset="0"/>
                                </a:rPr>
                                <m:t>𝑟𝑐</m:t>
                              </m:r>
                            </m:e>
                          </m:nary>
                        </m:e>
                      </m:nary>
                      <m:r>
                        <a:rPr lang="en-US" altLang="zh-CN" sz="2400" i="1">
                          <a:latin typeface="Cambria Math" charset="0"/>
                        </a:rPr>
                        <m:t>=0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70FB4467-ED8F-44A1-AC38-0848DFC60D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1875" y="4901324"/>
                <a:ext cx="5360250" cy="98892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23860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851F25E-CA0C-4159-A6B4-8C160D8932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7A51201-1840-478F-AC3B-4D207EC394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40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B4A749AD-25FE-46AC-8E83-94433179771B}"/>
                  </a:ext>
                </a:extLst>
              </p:cNvPr>
              <p:cNvSpPr txBox="1"/>
              <p:nvPr/>
            </p:nvSpPr>
            <p:spPr>
              <a:xfrm>
                <a:off x="855543" y="3455010"/>
                <a:ext cx="4891856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</m:acc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acc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</m:acc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 −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B4A749AD-25FE-46AC-8E83-9443317977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543" y="3455010"/>
                <a:ext cx="4891856" cy="8965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圖片 9">
            <a:extLst>
              <a:ext uri="{FF2B5EF4-FFF2-40B4-BE49-F238E27FC236}">
                <a16:creationId xmlns:a16="http://schemas.microsoft.com/office/drawing/2014/main" id="{974A60FC-AFB2-4256-B0BB-4A80DB4DA2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529" t="34333" r="24106" b="46438"/>
          <a:stretch/>
        </p:blipFill>
        <p:spPr>
          <a:xfrm>
            <a:off x="1042988" y="1964791"/>
            <a:ext cx="3817044" cy="1316332"/>
          </a:xfrm>
          <a:prstGeom prst="rect">
            <a:avLst/>
          </a:prstGeom>
        </p:spPr>
      </p:pic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8B35BFD8-3BD7-4C8B-9A36-768C1382402B}"/>
              </a:ext>
            </a:extLst>
          </p:cNvPr>
          <p:cNvCxnSpPr>
            <a:cxnSpLocks/>
          </p:cNvCxnSpPr>
          <p:nvPr/>
        </p:nvCxnSpPr>
        <p:spPr>
          <a:xfrm>
            <a:off x="1691680" y="2348880"/>
            <a:ext cx="23042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C3524F8A-2598-402D-A71D-D47AAA7E31FD}"/>
              </a:ext>
            </a:extLst>
          </p:cNvPr>
          <p:cNvCxnSpPr>
            <a:cxnSpLocks/>
          </p:cNvCxnSpPr>
          <p:nvPr/>
        </p:nvCxnSpPr>
        <p:spPr>
          <a:xfrm>
            <a:off x="1691680" y="2924944"/>
            <a:ext cx="21532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880E5AA3-8058-400A-BE17-DD43186C1712}"/>
              </a:ext>
            </a:extLst>
          </p:cNvPr>
          <p:cNvCxnSpPr>
            <a:cxnSpLocks/>
          </p:cNvCxnSpPr>
          <p:nvPr/>
        </p:nvCxnSpPr>
        <p:spPr>
          <a:xfrm>
            <a:off x="1708708" y="2348880"/>
            <a:ext cx="0" cy="57606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608C0DC1-0A50-4FB0-9622-449228471DB1}"/>
              </a:ext>
            </a:extLst>
          </p:cNvPr>
          <p:cNvCxnSpPr>
            <a:cxnSpLocks/>
          </p:cNvCxnSpPr>
          <p:nvPr/>
        </p:nvCxnSpPr>
        <p:spPr>
          <a:xfrm flipH="1">
            <a:off x="3981946" y="1964791"/>
            <a:ext cx="435694" cy="3840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05320538-99FE-424E-A6E2-39C0410BECFC}"/>
              </a:ext>
            </a:extLst>
          </p:cNvPr>
          <p:cNvCxnSpPr>
            <a:cxnSpLocks/>
          </p:cNvCxnSpPr>
          <p:nvPr/>
        </p:nvCxnSpPr>
        <p:spPr>
          <a:xfrm flipH="1">
            <a:off x="3844927" y="2174993"/>
            <a:ext cx="816729" cy="7499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4846ADFF-DA79-48F2-A9EC-257E01208AC4}"/>
              </a:ext>
            </a:extLst>
          </p:cNvPr>
          <p:cNvCxnSpPr>
            <a:cxnSpLocks/>
          </p:cNvCxnSpPr>
          <p:nvPr/>
        </p:nvCxnSpPr>
        <p:spPr>
          <a:xfrm>
            <a:off x="4399373" y="1953210"/>
            <a:ext cx="228259" cy="22178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36">
                <a:extLst>
                  <a:ext uri="{FF2B5EF4-FFF2-40B4-BE49-F238E27FC236}">
                    <a16:creationId xmlns:a16="http://schemas.microsoft.com/office/drawing/2014/main" id="{81F637CA-C03D-4394-997E-A0921A075EA1}"/>
                  </a:ext>
                </a:extLst>
              </p:cNvPr>
              <p:cNvSpPr txBox="1"/>
              <p:nvPr/>
            </p:nvSpPr>
            <p:spPr>
              <a:xfrm>
                <a:off x="997066" y="4365104"/>
                <a:ext cx="4799070" cy="8965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</m:acc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acc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</m:acc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 −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7" name="文字方塊 36">
                <a:extLst>
                  <a:ext uri="{FF2B5EF4-FFF2-40B4-BE49-F238E27FC236}">
                    <a16:creationId xmlns:a16="http://schemas.microsoft.com/office/drawing/2014/main" id="{81F637CA-C03D-4394-997E-A0921A075E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066" y="4365104"/>
                <a:ext cx="4799070" cy="8965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5E2BA9E7-7EEA-4DE6-BB04-E8315DAC08EB}"/>
                  </a:ext>
                </a:extLst>
              </p:cNvPr>
              <p:cNvSpPr txBox="1"/>
              <p:nvPr/>
            </p:nvSpPr>
            <p:spPr>
              <a:xfrm>
                <a:off x="971600" y="5268712"/>
                <a:ext cx="5238678" cy="8965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</m:acc>
                                  <m:sSup>
                                    <m:sSupPr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acc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𝑐𝑟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</m:acc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 −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𝑟𝑔</m:t>
                                  </m:r>
                                  <m:d>
                                    <m:dPr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5E2BA9E7-7EEA-4DE6-BB04-E8315DAC0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5268712"/>
                <a:ext cx="5238678" cy="8965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箭號: 向右 38">
            <a:extLst>
              <a:ext uri="{FF2B5EF4-FFF2-40B4-BE49-F238E27FC236}">
                <a16:creationId xmlns:a16="http://schemas.microsoft.com/office/drawing/2014/main" id="{985673DE-9FF7-4642-91DD-E20D7927D962}"/>
              </a:ext>
            </a:extLst>
          </p:cNvPr>
          <p:cNvSpPr/>
          <p:nvPr/>
        </p:nvSpPr>
        <p:spPr>
          <a:xfrm>
            <a:off x="482340" y="4741392"/>
            <a:ext cx="387999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箭號: 向右 39">
            <a:extLst>
              <a:ext uri="{FF2B5EF4-FFF2-40B4-BE49-F238E27FC236}">
                <a16:creationId xmlns:a16="http://schemas.microsoft.com/office/drawing/2014/main" id="{268E8254-D86C-4B36-A0B4-65A3EFD93DF5}"/>
              </a:ext>
            </a:extLst>
          </p:cNvPr>
          <p:cNvSpPr/>
          <p:nvPr/>
        </p:nvSpPr>
        <p:spPr>
          <a:xfrm>
            <a:off x="482340" y="5563805"/>
            <a:ext cx="387999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25717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851F25E-CA0C-4159-A6B4-8C160D8932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7A51201-1840-478F-AC3B-4D207EC394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41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5E2BA9E7-7EEA-4DE6-BB04-E8315DAC08EB}"/>
                  </a:ext>
                </a:extLst>
              </p:cNvPr>
              <p:cNvSpPr txBox="1"/>
              <p:nvPr/>
            </p:nvSpPr>
            <p:spPr>
              <a:xfrm>
                <a:off x="909534" y="2060848"/>
                <a:ext cx="7910938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𝑐𝑟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</m:acc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𝑟𝑔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5E2BA9E7-7EEA-4DE6-BB04-E8315DAC0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534" y="2060848"/>
                <a:ext cx="7910938" cy="8965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左大括弧 7">
            <a:extLst>
              <a:ext uri="{FF2B5EF4-FFF2-40B4-BE49-F238E27FC236}">
                <a16:creationId xmlns:a16="http://schemas.microsoft.com/office/drawing/2014/main" id="{72F4551E-7EEC-41B9-BC3B-5050036FE1E7}"/>
              </a:ext>
            </a:extLst>
          </p:cNvPr>
          <p:cNvSpPr/>
          <p:nvPr/>
        </p:nvSpPr>
        <p:spPr>
          <a:xfrm rot="16200000">
            <a:off x="3276410" y="2371760"/>
            <a:ext cx="168726" cy="1440161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左大括弧 18">
            <a:extLst>
              <a:ext uri="{FF2B5EF4-FFF2-40B4-BE49-F238E27FC236}">
                <a16:creationId xmlns:a16="http://schemas.microsoft.com/office/drawing/2014/main" id="{D791E47B-D92F-4E0A-A370-9F7FA75A3EE4}"/>
              </a:ext>
            </a:extLst>
          </p:cNvPr>
          <p:cNvSpPr/>
          <p:nvPr/>
        </p:nvSpPr>
        <p:spPr>
          <a:xfrm rot="16200000">
            <a:off x="5004601" y="2443768"/>
            <a:ext cx="168727" cy="1296144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90455CA-30E3-4366-B321-4DFDF1D2D7CE}"/>
              </a:ext>
            </a:extLst>
          </p:cNvPr>
          <p:cNvSpPr txBox="1"/>
          <p:nvPr/>
        </p:nvSpPr>
        <p:spPr>
          <a:xfrm>
            <a:off x="3204320" y="316691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0</a:t>
            </a:r>
            <a:endParaRPr lang="zh-TW" altLang="en-US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0AF30F3A-82B3-4C27-91AE-54AA7BB707C4}"/>
              </a:ext>
            </a:extLst>
          </p:cNvPr>
          <p:cNvSpPr txBox="1"/>
          <p:nvPr/>
        </p:nvSpPr>
        <p:spPr>
          <a:xfrm>
            <a:off x="4932511" y="317620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0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87C0D0BF-0980-41CE-80F1-384308DFBFF0}"/>
                  </a:ext>
                </a:extLst>
              </p:cNvPr>
              <p:cNvSpPr txBox="1"/>
              <p:nvPr/>
            </p:nvSpPr>
            <p:spPr>
              <a:xfrm>
                <a:off x="870339" y="3540520"/>
                <a:ext cx="4375078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 dirty="0">
                  <a:solidFill>
                    <a:schemeClr val="tx1">
                      <a:alpha val="2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87C0D0BF-0980-41CE-80F1-384308DFB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339" y="3540520"/>
                <a:ext cx="4375078" cy="8965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F566EC9B-C3AB-41E1-A612-2D6E2A9764AE}"/>
                  </a:ext>
                </a:extLst>
              </p:cNvPr>
              <p:cNvSpPr txBox="1"/>
              <p:nvPr/>
            </p:nvSpPr>
            <p:spPr>
              <a:xfrm>
                <a:off x="870339" y="4743984"/>
                <a:ext cx="4062172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TW" altLang="en-US" sz="2400" dirty="0">
                  <a:solidFill>
                    <a:schemeClr val="tx1">
                      <a:alpha val="2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F566EC9B-C3AB-41E1-A612-2D6E2A976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339" y="4743984"/>
                <a:ext cx="4062172" cy="8965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箭號: 向右 24">
            <a:extLst>
              <a:ext uri="{FF2B5EF4-FFF2-40B4-BE49-F238E27FC236}">
                <a16:creationId xmlns:a16="http://schemas.microsoft.com/office/drawing/2014/main" id="{DC4D54C8-2B43-43E9-8B8A-063E3ED7029A}"/>
              </a:ext>
            </a:extLst>
          </p:cNvPr>
          <p:cNvSpPr/>
          <p:nvPr/>
        </p:nvSpPr>
        <p:spPr>
          <a:xfrm>
            <a:off x="323528" y="2437136"/>
            <a:ext cx="387999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箭號: 向右 25">
            <a:extLst>
              <a:ext uri="{FF2B5EF4-FFF2-40B4-BE49-F238E27FC236}">
                <a16:creationId xmlns:a16="http://schemas.microsoft.com/office/drawing/2014/main" id="{9D89CA86-B5EA-4E46-8EF7-DCEDD025291A}"/>
              </a:ext>
            </a:extLst>
          </p:cNvPr>
          <p:cNvSpPr/>
          <p:nvPr/>
        </p:nvSpPr>
        <p:spPr>
          <a:xfrm>
            <a:off x="323528" y="3933056"/>
            <a:ext cx="387999" cy="144016"/>
          </a:xfrm>
          <a:prstGeom prst="rightArrow">
            <a:avLst/>
          </a:prstGeom>
          <a:solidFill>
            <a:schemeClr val="tx1">
              <a:alpha val="20000"/>
            </a:schemeClr>
          </a:soli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箭號: 向右 27">
            <a:extLst>
              <a:ext uri="{FF2B5EF4-FFF2-40B4-BE49-F238E27FC236}">
                <a16:creationId xmlns:a16="http://schemas.microsoft.com/office/drawing/2014/main" id="{44213112-E574-4AD6-8AEF-1275A652F05A}"/>
              </a:ext>
            </a:extLst>
          </p:cNvPr>
          <p:cNvSpPr/>
          <p:nvPr/>
        </p:nvSpPr>
        <p:spPr>
          <a:xfrm>
            <a:off x="323528" y="5120272"/>
            <a:ext cx="387999" cy="144016"/>
          </a:xfrm>
          <a:prstGeom prst="rightArrow">
            <a:avLst/>
          </a:prstGeom>
          <a:solidFill>
            <a:schemeClr val="tx1">
              <a:alpha val="20000"/>
            </a:schemeClr>
          </a:soli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3727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851F25E-CA0C-4159-A6B4-8C160D8932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7A51201-1840-478F-AC3B-4D207EC394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42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5E2BA9E7-7EEA-4DE6-BB04-E8315DAC08EB}"/>
                  </a:ext>
                </a:extLst>
              </p:cNvPr>
              <p:cNvSpPr txBox="1"/>
              <p:nvPr/>
            </p:nvSpPr>
            <p:spPr>
              <a:xfrm>
                <a:off x="909534" y="2060848"/>
                <a:ext cx="7910938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𝑐𝑟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 smtClean="0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</m:acc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 dirty="0">
                  <a:solidFill>
                    <a:schemeClr val="tx1">
                      <a:alpha val="2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5E2BA9E7-7EEA-4DE6-BB04-E8315DAC0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534" y="2060848"/>
                <a:ext cx="7910938" cy="8965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左大括弧 7">
            <a:extLst>
              <a:ext uri="{FF2B5EF4-FFF2-40B4-BE49-F238E27FC236}">
                <a16:creationId xmlns:a16="http://schemas.microsoft.com/office/drawing/2014/main" id="{72F4551E-7EEC-41B9-BC3B-5050036FE1E7}"/>
              </a:ext>
            </a:extLst>
          </p:cNvPr>
          <p:cNvSpPr/>
          <p:nvPr/>
        </p:nvSpPr>
        <p:spPr>
          <a:xfrm rot="16200000">
            <a:off x="3276410" y="2371760"/>
            <a:ext cx="168726" cy="1440161"/>
          </a:xfrm>
          <a:prstGeom prst="leftBrace">
            <a:avLst/>
          </a:prstGeom>
          <a:ln w="19050"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19" name="左大括弧 18">
            <a:extLst>
              <a:ext uri="{FF2B5EF4-FFF2-40B4-BE49-F238E27FC236}">
                <a16:creationId xmlns:a16="http://schemas.microsoft.com/office/drawing/2014/main" id="{D791E47B-D92F-4E0A-A370-9F7FA75A3EE4}"/>
              </a:ext>
            </a:extLst>
          </p:cNvPr>
          <p:cNvSpPr/>
          <p:nvPr/>
        </p:nvSpPr>
        <p:spPr>
          <a:xfrm rot="16200000">
            <a:off x="5004601" y="2443768"/>
            <a:ext cx="168727" cy="1296144"/>
          </a:xfrm>
          <a:prstGeom prst="leftBrace">
            <a:avLst/>
          </a:prstGeom>
          <a:ln w="19050"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90455CA-30E3-4366-B321-4DFDF1D2D7CE}"/>
              </a:ext>
            </a:extLst>
          </p:cNvPr>
          <p:cNvSpPr txBox="1"/>
          <p:nvPr/>
        </p:nvSpPr>
        <p:spPr>
          <a:xfrm>
            <a:off x="3204320" y="316691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20000"/>
                  </a:schemeClr>
                </a:solidFill>
              </a:rPr>
              <a:t>0</a:t>
            </a:r>
            <a:endParaRPr lang="zh-TW" altLang="en-US" dirty="0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0AF30F3A-82B3-4C27-91AE-54AA7BB707C4}"/>
              </a:ext>
            </a:extLst>
          </p:cNvPr>
          <p:cNvSpPr txBox="1"/>
          <p:nvPr/>
        </p:nvSpPr>
        <p:spPr>
          <a:xfrm>
            <a:off x="4932511" y="317620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20000"/>
                  </a:schemeClr>
                </a:solidFill>
              </a:rPr>
              <a:t>0</a:t>
            </a:r>
            <a:endParaRPr lang="zh-TW" altLang="en-US" dirty="0">
              <a:solidFill>
                <a:schemeClr val="tx1">
                  <a:alpha val="2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87C0D0BF-0980-41CE-80F1-384308DFBFF0}"/>
                  </a:ext>
                </a:extLst>
              </p:cNvPr>
              <p:cNvSpPr txBox="1"/>
              <p:nvPr/>
            </p:nvSpPr>
            <p:spPr>
              <a:xfrm>
                <a:off x="870339" y="3540520"/>
                <a:ext cx="4375078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𝑟𝑔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87C0D0BF-0980-41CE-80F1-384308DFB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339" y="3540520"/>
                <a:ext cx="4375078" cy="8965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F566EC9B-C3AB-41E1-A612-2D6E2A9764AE}"/>
                  </a:ext>
                </a:extLst>
              </p:cNvPr>
              <p:cNvSpPr txBox="1"/>
              <p:nvPr/>
            </p:nvSpPr>
            <p:spPr>
              <a:xfrm>
                <a:off x="870339" y="4743984"/>
                <a:ext cx="4062172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TW" altLang="en-US" sz="2400" dirty="0">
                  <a:solidFill>
                    <a:schemeClr val="tx1">
                      <a:alpha val="2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F566EC9B-C3AB-41E1-A612-2D6E2A976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339" y="4743984"/>
                <a:ext cx="4062172" cy="8965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箭號: 向右 24">
            <a:extLst>
              <a:ext uri="{FF2B5EF4-FFF2-40B4-BE49-F238E27FC236}">
                <a16:creationId xmlns:a16="http://schemas.microsoft.com/office/drawing/2014/main" id="{DC4D54C8-2B43-43E9-8B8A-063E3ED7029A}"/>
              </a:ext>
            </a:extLst>
          </p:cNvPr>
          <p:cNvSpPr/>
          <p:nvPr/>
        </p:nvSpPr>
        <p:spPr>
          <a:xfrm>
            <a:off x="323528" y="2437136"/>
            <a:ext cx="387999" cy="144016"/>
          </a:xfrm>
          <a:prstGeom prst="rightArrow">
            <a:avLst/>
          </a:prstGeom>
          <a:solidFill>
            <a:schemeClr val="tx1">
              <a:alpha val="20000"/>
            </a:schemeClr>
          </a:soli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>
                  <a:alpha val="20000"/>
                </a:schemeClr>
              </a:solidFill>
            </a:endParaRPr>
          </a:p>
        </p:txBody>
      </p:sp>
      <p:sp>
        <p:nvSpPr>
          <p:cNvPr id="26" name="箭號: 向右 25">
            <a:extLst>
              <a:ext uri="{FF2B5EF4-FFF2-40B4-BE49-F238E27FC236}">
                <a16:creationId xmlns:a16="http://schemas.microsoft.com/office/drawing/2014/main" id="{9D89CA86-B5EA-4E46-8EF7-DCEDD025291A}"/>
              </a:ext>
            </a:extLst>
          </p:cNvPr>
          <p:cNvSpPr/>
          <p:nvPr/>
        </p:nvSpPr>
        <p:spPr>
          <a:xfrm>
            <a:off x="323528" y="3933056"/>
            <a:ext cx="387999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箭號: 向右 27">
            <a:extLst>
              <a:ext uri="{FF2B5EF4-FFF2-40B4-BE49-F238E27FC236}">
                <a16:creationId xmlns:a16="http://schemas.microsoft.com/office/drawing/2014/main" id="{44213112-E574-4AD6-8AEF-1275A652F05A}"/>
              </a:ext>
            </a:extLst>
          </p:cNvPr>
          <p:cNvSpPr/>
          <p:nvPr/>
        </p:nvSpPr>
        <p:spPr>
          <a:xfrm>
            <a:off x="323528" y="5120272"/>
            <a:ext cx="387999" cy="144016"/>
          </a:xfrm>
          <a:prstGeom prst="rightArrow">
            <a:avLst/>
          </a:prstGeom>
          <a:solidFill>
            <a:schemeClr val="tx1">
              <a:alpha val="20000"/>
            </a:schemeClr>
          </a:soli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1649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851F25E-CA0C-4159-A6B4-8C160D8932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7A51201-1840-478F-AC3B-4D207EC394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43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5E2BA9E7-7EEA-4DE6-BB04-E8315DAC08EB}"/>
                  </a:ext>
                </a:extLst>
              </p:cNvPr>
              <p:cNvSpPr txBox="1"/>
              <p:nvPr/>
            </p:nvSpPr>
            <p:spPr>
              <a:xfrm>
                <a:off x="909534" y="2060848"/>
                <a:ext cx="7910938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𝑐𝑟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 smtClean="0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</m:acc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 dirty="0">
                  <a:solidFill>
                    <a:schemeClr val="tx1">
                      <a:alpha val="2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5E2BA9E7-7EEA-4DE6-BB04-E8315DAC0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534" y="2060848"/>
                <a:ext cx="7910938" cy="8965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左大括弧 7">
            <a:extLst>
              <a:ext uri="{FF2B5EF4-FFF2-40B4-BE49-F238E27FC236}">
                <a16:creationId xmlns:a16="http://schemas.microsoft.com/office/drawing/2014/main" id="{72F4551E-7EEC-41B9-BC3B-5050036FE1E7}"/>
              </a:ext>
            </a:extLst>
          </p:cNvPr>
          <p:cNvSpPr/>
          <p:nvPr/>
        </p:nvSpPr>
        <p:spPr>
          <a:xfrm rot="16200000">
            <a:off x="3276410" y="2371760"/>
            <a:ext cx="168726" cy="1440161"/>
          </a:xfrm>
          <a:prstGeom prst="leftBrace">
            <a:avLst/>
          </a:prstGeom>
          <a:ln w="19050"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19" name="左大括弧 18">
            <a:extLst>
              <a:ext uri="{FF2B5EF4-FFF2-40B4-BE49-F238E27FC236}">
                <a16:creationId xmlns:a16="http://schemas.microsoft.com/office/drawing/2014/main" id="{D791E47B-D92F-4E0A-A370-9F7FA75A3EE4}"/>
              </a:ext>
            </a:extLst>
          </p:cNvPr>
          <p:cNvSpPr/>
          <p:nvPr/>
        </p:nvSpPr>
        <p:spPr>
          <a:xfrm rot="16200000">
            <a:off x="5004601" y="2443768"/>
            <a:ext cx="168727" cy="1296144"/>
          </a:xfrm>
          <a:prstGeom prst="leftBrace">
            <a:avLst/>
          </a:prstGeom>
          <a:ln w="19050"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90455CA-30E3-4366-B321-4DFDF1D2D7CE}"/>
              </a:ext>
            </a:extLst>
          </p:cNvPr>
          <p:cNvSpPr txBox="1"/>
          <p:nvPr/>
        </p:nvSpPr>
        <p:spPr>
          <a:xfrm>
            <a:off x="3204320" y="316691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20000"/>
                  </a:schemeClr>
                </a:solidFill>
              </a:rPr>
              <a:t>0</a:t>
            </a:r>
            <a:endParaRPr lang="zh-TW" altLang="en-US" dirty="0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0AF30F3A-82B3-4C27-91AE-54AA7BB707C4}"/>
              </a:ext>
            </a:extLst>
          </p:cNvPr>
          <p:cNvSpPr txBox="1"/>
          <p:nvPr/>
        </p:nvSpPr>
        <p:spPr>
          <a:xfrm>
            <a:off x="4932511" y="317620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20000"/>
                  </a:schemeClr>
                </a:solidFill>
              </a:rPr>
              <a:t>0</a:t>
            </a:r>
            <a:endParaRPr lang="zh-TW" altLang="en-US" dirty="0">
              <a:solidFill>
                <a:schemeClr val="tx1">
                  <a:alpha val="2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87C0D0BF-0980-41CE-80F1-384308DFBFF0}"/>
                  </a:ext>
                </a:extLst>
              </p:cNvPr>
              <p:cNvSpPr txBox="1"/>
              <p:nvPr/>
            </p:nvSpPr>
            <p:spPr>
              <a:xfrm>
                <a:off x="870339" y="3540520"/>
                <a:ext cx="4375078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 dirty="0">
                  <a:solidFill>
                    <a:schemeClr val="tx1">
                      <a:alpha val="2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87C0D0BF-0980-41CE-80F1-384308DFB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339" y="3540520"/>
                <a:ext cx="4375078" cy="8965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F566EC9B-C3AB-41E1-A612-2D6E2A9764AE}"/>
                  </a:ext>
                </a:extLst>
              </p:cNvPr>
              <p:cNvSpPr txBox="1"/>
              <p:nvPr/>
            </p:nvSpPr>
            <p:spPr>
              <a:xfrm>
                <a:off x="870339" y="4743984"/>
                <a:ext cx="4062172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𝑟𝑔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F566EC9B-C3AB-41E1-A612-2D6E2A976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339" y="4743984"/>
                <a:ext cx="4062172" cy="8965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箭號: 向右 24">
            <a:extLst>
              <a:ext uri="{FF2B5EF4-FFF2-40B4-BE49-F238E27FC236}">
                <a16:creationId xmlns:a16="http://schemas.microsoft.com/office/drawing/2014/main" id="{DC4D54C8-2B43-43E9-8B8A-063E3ED7029A}"/>
              </a:ext>
            </a:extLst>
          </p:cNvPr>
          <p:cNvSpPr/>
          <p:nvPr/>
        </p:nvSpPr>
        <p:spPr>
          <a:xfrm>
            <a:off x="323528" y="2437136"/>
            <a:ext cx="387999" cy="144016"/>
          </a:xfrm>
          <a:prstGeom prst="rightArrow">
            <a:avLst/>
          </a:prstGeom>
          <a:solidFill>
            <a:schemeClr val="tx1">
              <a:alpha val="20000"/>
            </a:schemeClr>
          </a:soli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>
                  <a:alpha val="20000"/>
                </a:schemeClr>
              </a:solidFill>
            </a:endParaRPr>
          </a:p>
        </p:txBody>
      </p:sp>
      <p:sp>
        <p:nvSpPr>
          <p:cNvPr id="26" name="箭號: 向右 25">
            <a:extLst>
              <a:ext uri="{FF2B5EF4-FFF2-40B4-BE49-F238E27FC236}">
                <a16:creationId xmlns:a16="http://schemas.microsoft.com/office/drawing/2014/main" id="{9D89CA86-B5EA-4E46-8EF7-DCEDD025291A}"/>
              </a:ext>
            </a:extLst>
          </p:cNvPr>
          <p:cNvSpPr/>
          <p:nvPr/>
        </p:nvSpPr>
        <p:spPr>
          <a:xfrm>
            <a:off x="323528" y="3933056"/>
            <a:ext cx="387999" cy="144016"/>
          </a:xfrm>
          <a:prstGeom prst="rightArrow">
            <a:avLst/>
          </a:prstGeom>
          <a:solidFill>
            <a:schemeClr val="tx1">
              <a:alpha val="20000"/>
            </a:schemeClr>
          </a:soli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>
                  <a:alpha val="20000"/>
                </a:schemeClr>
              </a:solidFill>
            </a:endParaRPr>
          </a:p>
        </p:txBody>
      </p:sp>
      <p:sp>
        <p:nvSpPr>
          <p:cNvPr id="28" name="箭號: 向右 27">
            <a:extLst>
              <a:ext uri="{FF2B5EF4-FFF2-40B4-BE49-F238E27FC236}">
                <a16:creationId xmlns:a16="http://schemas.microsoft.com/office/drawing/2014/main" id="{44213112-E574-4AD6-8AEF-1275A652F05A}"/>
              </a:ext>
            </a:extLst>
          </p:cNvPr>
          <p:cNvSpPr/>
          <p:nvPr/>
        </p:nvSpPr>
        <p:spPr>
          <a:xfrm>
            <a:off x="323528" y="5120272"/>
            <a:ext cx="387999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51303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851F25E-CA0C-4159-A6B4-8C160D8932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7A51201-1840-478F-AC3B-4D207EC394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44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5E2BA9E7-7EEA-4DE6-BB04-E8315DAC08EB}"/>
                  </a:ext>
                </a:extLst>
              </p:cNvPr>
              <p:cNvSpPr txBox="1"/>
              <p:nvPr/>
            </p:nvSpPr>
            <p:spPr>
              <a:xfrm>
                <a:off x="909534" y="2060848"/>
                <a:ext cx="7910938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𝑐𝑟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 smtClean="0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</m:acc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 dirty="0">
                  <a:solidFill>
                    <a:schemeClr val="tx1">
                      <a:alpha val="2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5E2BA9E7-7EEA-4DE6-BB04-E8315DAC0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534" y="2060848"/>
                <a:ext cx="7910938" cy="8965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左大括弧 7">
            <a:extLst>
              <a:ext uri="{FF2B5EF4-FFF2-40B4-BE49-F238E27FC236}">
                <a16:creationId xmlns:a16="http://schemas.microsoft.com/office/drawing/2014/main" id="{72F4551E-7EEC-41B9-BC3B-5050036FE1E7}"/>
              </a:ext>
            </a:extLst>
          </p:cNvPr>
          <p:cNvSpPr/>
          <p:nvPr/>
        </p:nvSpPr>
        <p:spPr>
          <a:xfrm rot="16200000">
            <a:off x="3276410" y="2371760"/>
            <a:ext cx="168726" cy="1440161"/>
          </a:xfrm>
          <a:prstGeom prst="leftBrace">
            <a:avLst/>
          </a:prstGeom>
          <a:ln w="19050"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19" name="左大括弧 18">
            <a:extLst>
              <a:ext uri="{FF2B5EF4-FFF2-40B4-BE49-F238E27FC236}">
                <a16:creationId xmlns:a16="http://schemas.microsoft.com/office/drawing/2014/main" id="{D791E47B-D92F-4E0A-A370-9F7FA75A3EE4}"/>
              </a:ext>
            </a:extLst>
          </p:cNvPr>
          <p:cNvSpPr/>
          <p:nvPr/>
        </p:nvSpPr>
        <p:spPr>
          <a:xfrm rot="16200000">
            <a:off x="5004601" y="2443768"/>
            <a:ext cx="168727" cy="1296144"/>
          </a:xfrm>
          <a:prstGeom prst="leftBrace">
            <a:avLst/>
          </a:prstGeom>
          <a:ln w="19050"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90455CA-30E3-4366-B321-4DFDF1D2D7CE}"/>
              </a:ext>
            </a:extLst>
          </p:cNvPr>
          <p:cNvSpPr txBox="1"/>
          <p:nvPr/>
        </p:nvSpPr>
        <p:spPr>
          <a:xfrm>
            <a:off x="3204320" y="316691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20000"/>
                  </a:schemeClr>
                </a:solidFill>
              </a:rPr>
              <a:t>0</a:t>
            </a:r>
            <a:endParaRPr lang="zh-TW" altLang="en-US" dirty="0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0AF30F3A-82B3-4C27-91AE-54AA7BB707C4}"/>
              </a:ext>
            </a:extLst>
          </p:cNvPr>
          <p:cNvSpPr txBox="1"/>
          <p:nvPr/>
        </p:nvSpPr>
        <p:spPr>
          <a:xfrm>
            <a:off x="4932511" y="317620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20000"/>
                  </a:schemeClr>
                </a:solidFill>
              </a:rPr>
              <a:t>0</a:t>
            </a:r>
            <a:endParaRPr lang="zh-TW" altLang="en-US" dirty="0">
              <a:solidFill>
                <a:schemeClr val="tx1">
                  <a:alpha val="2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87C0D0BF-0980-41CE-80F1-384308DFBFF0}"/>
                  </a:ext>
                </a:extLst>
              </p:cNvPr>
              <p:cNvSpPr txBox="1"/>
              <p:nvPr/>
            </p:nvSpPr>
            <p:spPr>
              <a:xfrm>
                <a:off x="870339" y="3540520"/>
                <a:ext cx="4375078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 dirty="0">
                  <a:solidFill>
                    <a:schemeClr val="tx1">
                      <a:alpha val="2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87C0D0BF-0980-41CE-80F1-384308DFB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339" y="3540520"/>
                <a:ext cx="4375078" cy="8965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F566EC9B-C3AB-41E1-A612-2D6E2A9764AE}"/>
                  </a:ext>
                </a:extLst>
              </p:cNvPr>
              <p:cNvSpPr txBox="1"/>
              <p:nvPr/>
            </p:nvSpPr>
            <p:spPr>
              <a:xfrm>
                <a:off x="870339" y="4743984"/>
                <a:ext cx="4062172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𝑟𝑔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F566EC9B-C3AB-41E1-A612-2D6E2A976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339" y="4743984"/>
                <a:ext cx="4062172" cy="8965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箭號: 向右 24">
            <a:extLst>
              <a:ext uri="{FF2B5EF4-FFF2-40B4-BE49-F238E27FC236}">
                <a16:creationId xmlns:a16="http://schemas.microsoft.com/office/drawing/2014/main" id="{DC4D54C8-2B43-43E9-8B8A-063E3ED7029A}"/>
              </a:ext>
            </a:extLst>
          </p:cNvPr>
          <p:cNvSpPr/>
          <p:nvPr/>
        </p:nvSpPr>
        <p:spPr>
          <a:xfrm>
            <a:off x="323528" y="2437136"/>
            <a:ext cx="387999" cy="144016"/>
          </a:xfrm>
          <a:prstGeom prst="rightArrow">
            <a:avLst/>
          </a:prstGeom>
          <a:solidFill>
            <a:schemeClr val="tx1">
              <a:alpha val="20000"/>
            </a:schemeClr>
          </a:soli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>
                  <a:alpha val="20000"/>
                </a:schemeClr>
              </a:solidFill>
            </a:endParaRPr>
          </a:p>
        </p:txBody>
      </p:sp>
      <p:sp>
        <p:nvSpPr>
          <p:cNvPr id="26" name="箭號: 向右 25">
            <a:extLst>
              <a:ext uri="{FF2B5EF4-FFF2-40B4-BE49-F238E27FC236}">
                <a16:creationId xmlns:a16="http://schemas.microsoft.com/office/drawing/2014/main" id="{9D89CA86-B5EA-4E46-8EF7-DCEDD025291A}"/>
              </a:ext>
            </a:extLst>
          </p:cNvPr>
          <p:cNvSpPr/>
          <p:nvPr/>
        </p:nvSpPr>
        <p:spPr>
          <a:xfrm>
            <a:off x="323528" y="3933056"/>
            <a:ext cx="387999" cy="144016"/>
          </a:xfrm>
          <a:prstGeom prst="rightArrow">
            <a:avLst/>
          </a:prstGeom>
          <a:solidFill>
            <a:schemeClr val="tx1">
              <a:alpha val="20000"/>
            </a:schemeClr>
          </a:soli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>
                  <a:alpha val="20000"/>
                </a:schemeClr>
              </a:solidFill>
            </a:endParaRPr>
          </a:p>
        </p:txBody>
      </p:sp>
      <p:sp>
        <p:nvSpPr>
          <p:cNvPr id="28" name="箭號: 向右 27">
            <a:extLst>
              <a:ext uri="{FF2B5EF4-FFF2-40B4-BE49-F238E27FC236}">
                <a16:creationId xmlns:a16="http://schemas.microsoft.com/office/drawing/2014/main" id="{44213112-E574-4AD6-8AEF-1275A652F05A}"/>
              </a:ext>
            </a:extLst>
          </p:cNvPr>
          <p:cNvSpPr/>
          <p:nvPr/>
        </p:nvSpPr>
        <p:spPr>
          <a:xfrm>
            <a:off x="323528" y="5120272"/>
            <a:ext cx="387999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B39E5717-D543-4935-89F8-B48B06AA7C2B}"/>
                  </a:ext>
                </a:extLst>
              </p:cNvPr>
              <p:cNvSpPr txBox="1"/>
              <p:nvPr/>
            </p:nvSpPr>
            <p:spPr>
              <a:xfrm>
                <a:off x="5388481" y="5235819"/>
                <a:ext cx="3649910" cy="9294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  <m:r>
                        <a:rPr lang="en-US" altLang="zh-TW" sz="28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𝑟𝑔</m:t>
                                  </m:r>
                                  <m:d>
                                    <m:d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B39E5717-D543-4935-89F8-B48B06AA7C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8481" y="5235819"/>
                <a:ext cx="3649910" cy="9294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箭號: 向右 29">
            <a:extLst>
              <a:ext uri="{FF2B5EF4-FFF2-40B4-BE49-F238E27FC236}">
                <a16:creationId xmlns:a16="http://schemas.microsoft.com/office/drawing/2014/main" id="{1C954077-A08D-4054-9772-01BAC39C0CBF}"/>
              </a:ext>
            </a:extLst>
          </p:cNvPr>
          <p:cNvSpPr/>
          <p:nvPr/>
        </p:nvSpPr>
        <p:spPr>
          <a:xfrm rot="1563821">
            <a:off x="4871942" y="5367309"/>
            <a:ext cx="387999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97314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778371"/>
              </a:xfrm>
            </p:spPr>
            <p:txBody>
              <a:bodyPr/>
              <a:lstStyle/>
              <a:p>
                <a:r>
                  <a:rPr lang="en-US" altLang="zh-TW" dirty="0"/>
                  <a:t>Solving for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acc>
                  </m:oMath>
                </a14:m>
                <a:r>
                  <a:rPr lang="en-US" altLang="zh-TW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acc>
                  </m:oMath>
                </a14:m>
                <a:r>
                  <a:rPr lang="en-US" altLang="zh-TW" dirty="0"/>
                  <a:t>,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acc>
                  </m:oMath>
                </a14:m>
                <a:r>
                  <a:rPr lang="en-US" altLang="zh-TW" dirty="0"/>
                  <a:t> , we obtain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778371"/>
              </a:xfrm>
              <a:blipFill>
                <a:blip r:embed="rId3"/>
                <a:stretch>
                  <a:fillRect l="-741" t="-70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74802E6-A259-45F5-AB3B-1F9C59163C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8D1D708-DA9E-4F5D-B39C-5E1080A3E9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45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FF25FBD1-29B9-4BA5-B031-63A0D46AB9FE}"/>
                  </a:ext>
                </a:extLst>
              </p:cNvPr>
              <p:cNvSpPr txBox="1"/>
              <p:nvPr/>
            </p:nvSpPr>
            <p:spPr>
              <a:xfrm>
                <a:off x="878475" y="2873227"/>
                <a:ext cx="3649910" cy="9294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  <m:r>
                        <a:rPr lang="en-US" altLang="zh-TW" sz="28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𝑟𝑔</m:t>
                                  </m:r>
                                  <m:d>
                                    <m:d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FF25FBD1-29B9-4BA5-B031-63A0D46AB9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475" y="2873227"/>
                <a:ext cx="3649910" cy="9294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E0570AF7-AE4F-4B9B-A57A-2012A4E51354}"/>
                  </a:ext>
                </a:extLst>
              </p:cNvPr>
              <p:cNvSpPr txBox="1"/>
              <p:nvPr/>
            </p:nvSpPr>
            <p:spPr>
              <a:xfrm>
                <a:off x="878475" y="4038105"/>
                <a:ext cx="3646704" cy="9294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acc>
                      <m:r>
                        <a:rPr lang="en-US" altLang="zh-TW" sz="28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28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E0570AF7-AE4F-4B9B-A57A-2012A4E51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475" y="4038105"/>
                <a:ext cx="3646704" cy="9294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126FE834-2963-4A8A-A092-FE31E363DC6F}"/>
                  </a:ext>
                </a:extLst>
              </p:cNvPr>
              <p:cNvSpPr txBox="1"/>
              <p:nvPr/>
            </p:nvSpPr>
            <p:spPr>
              <a:xfrm>
                <a:off x="886375" y="5208832"/>
                <a:ext cx="3656836" cy="9294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acc>
                      <m:r>
                        <a:rPr lang="en-US" altLang="zh-TW" sz="28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126FE834-2963-4A8A-A092-FE31E363D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375" y="5208832"/>
                <a:ext cx="3656836" cy="9294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24119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9756" y="1844825"/>
            <a:ext cx="8229600" cy="734693"/>
          </a:xfrm>
        </p:spPr>
        <p:txBody>
          <a:bodyPr/>
          <a:lstStyle/>
          <a:p>
            <a:r>
              <a:rPr lang="en-US" altLang="zh-TW" sz="2400" dirty="0"/>
              <a:t>Example: consider the following 3*3 region</a:t>
            </a:r>
          </a:p>
          <a:p>
            <a:endParaRPr lang="zh-TW" altLang="en-US" dirty="0"/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315945"/>
              </p:ext>
            </p:extLst>
          </p:nvPr>
        </p:nvGraphicFramePr>
        <p:xfrm>
          <a:off x="1042988" y="2739053"/>
          <a:ext cx="1944834" cy="17772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2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2433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9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433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2433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BF83694-D31C-4184-A407-8C55E0AA4D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9C37A5E-BA8E-47AF-B4FC-BF1EA3658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69250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9756" y="1844825"/>
            <a:ext cx="8229600" cy="734693"/>
          </a:xfrm>
        </p:spPr>
        <p:txBody>
          <a:bodyPr/>
          <a:lstStyle/>
          <a:p>
            <a:r>
              <a:rPr lang="en-US" altLang="zh-TW" sz="2400" dirty="0"/>
              <a:t>Example: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679756" y="5185210"/>
                <a:ext cx="7524047" cy="7442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1" lang="mr-IN" altLang="zh-TW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mr-IN" altLang="zh-TW" sz="20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</m:acc>
                      <m:r>
                        <a:rPr kumimoji="1" lang="mr-IN" altLang="zh-TW" sz="200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kumimoji="1" lang="mr-IN" altLang="zh-TW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charset="0"/>
                            </a:rPr>
                            <m:t>−1</m:t>
                          </m:r>
                          <m:r>
                            <a:rPr lang="en-US" altLang="zh-TW" sz="20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×</m:t>
                          </m:r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3+5+9</m:t>
                              </m:r>
                            </m:e>
                          </m:d>
                          <m:r>
                            <a:rPr lang="en-US" altLang="zh-TW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+0∗</m:t>
                          </m:r>
                          <m:d>
                            <m:d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4+7+7</m:t>
                              </m:r>
                            </m:e>
                          </m:d>
                          <m:r>
                            <a:rPr lang="en-US" altLang="zh-TW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+1∗(0+3+7)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zh-TW" sz="2000" b="0" i="1" smtClean="0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(</m:t>
                              </m:r>
                              <m: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−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1</m:t>
                              </m:r>
                              <m: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zh-TW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∗3+</m:t>
                          </m:r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(0)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zh-TW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∗3+</m:t>
                          </m:r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zh-TW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∗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=−1.17</m:t>
                      </m:r>
                    </m:oMath>
                  </m:oMathPara>
                </a14:m>
                <a:endParaRPr kumimoji="1" lang="zh-TW" altLang="en-US" sz="20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756" y="5185210"/>
                <a:ext cx="7524047" cy="7442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1042988" y="2739053"/>
          <a:ext cx="1944834" cy="17772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2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2433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9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433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2433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BF83694-D31C-4184-A407-8C55E0AA4D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9C37A5E-BA8E-47AF-B4FC-BF1EA3658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47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51C33C61-7D1A-48F6-8DB1-C4C607ABDA44}"/>
                  </a:ext>
                </a:extLst>
              </p:cNvPr>
              <p:cNvSpPr txBox="1"/>
              <p:nvPr/>
            </p:nvSpPr>
            <p:spPr>
              <a:xfrm>
                <a:off x="3707904" y="3203588"/>
                <a:ext cx="3649910" cy="9294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  <m:r>
                        <a:rPr lang="en-US" altLang="zh-TW" sz="28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𝑟𝑔</m:t>
                                  </m:r>
                                  <m:d>
                                    <m:d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51C33C61-7D1A-48F6-8DB1-C4C607ABDA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04" y="3203588"/>
                <a:ext cx="3649910" cy="9294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26427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9756" y="1844825"/>
            <a:ext cx="8229600" cy="678102"/>
          </a:xfrm>
        </p:spPr>
        <p:txBody>
          <a:bodyPr/>
          <a:lstStyle/>
          <a:p>
            <a:r>
              <a:rPr lang="en-US" altLang="zh-TW" sz="2400" dirty="0"/>
              <a:t>Example: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BF83694-D31C-4184-A407-8C55E0AA4D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9C37A5E-BA8E-47AF-B4FC-BF1EA3658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48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05206A69-F4BD-4178-8BD8-E148BC94B637}"/>
                  </a:ext>
                </a:extLst>
              </p:cNvPr>
              <p:cNvSpPr txBox="1"/>
              <p:nvPr/>
            </p:nvSpPr>
            <p:spPr>
              <a:xfrm>
                <a:off x="3711110" y="3195179"/>
                <a:ext cx="3646704" cy="9294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acc>
                      <m:r>
                        <a:rPr lang="en-US" altLang="zh-TW" sz="28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28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05206A69-F4BD-4178-8BD8-E148BC94B6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1110" y="3195179"/>
                <a:ext cx="3646704" cy="9294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9" name="表格 18">
            <a:extLst>
              <a:ext uri="{FF2B5EF4-FFF2-40B4-BE49-F238E27FC236}">
                <a16:creationId xmlns:a16="http://schemas.microsoft.com/office/drawing/2014/main" id="{BAEC588F-8702-4F25-A449-B3D36FC95D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4082317"/>
              </p:ext>
            </p:extLst>
          </p:nvPr>
        </p:nvGraphicFramePr>
        <p:xfrm>
          <a:off x="1042988" y="2739053"/>
          <a:ext cx="1944834" cy="17772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2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2433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9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433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2433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7CCEC1C4-1F0C-49BB-BE06-7CB20384CA7D}"/>
                  </a:ext>
                </a:extLst>
              </p:cNvPr>
              <p:cNvSpPr txBox="1"/>
              <p:nvPr/>
            </p:nvSpPr>
            <p:spPr>
              <a:xfrm>
                <a:off x="668244" y="5184522"/>
                <a:ext cx="7219284" cy="7442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1" lang="mr-IN" altLang="zh-TW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mr-IN" altLang="zh-TW" sz="20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</m:acc>
                      <m:r>
                        <a:rPr kumimoji="1" lang="mr-IN" altLang="zh-TW" sz="200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kumimoji="1" lang="mr-IN" altLang="zh-TW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charset="0"/>
                            </a:rPr>
                            <m:t>−1</m:t>
                          </m:r>
                          <m:r>
                            <a:rPr lang="en-US" altLang="zh-TW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×</m:t>
                          </m:r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3+</m:t>
                              </m:r>
                              <m:r>
                                <a:rPr lang="en-US" altLang="zh-TW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4</m:t>
                              </m:r>
                              <m:r>
                                <a:rPr lang="en-US" altLang="zh-TW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+</m:t>
                              </m:r>
                              <m:r>
                                <a:rPr lang="en-US" altLang="zh-TW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e>
                          </m:d>
                          <m:r>
                            <a:rPr lang="en-US" altLang="zh-TW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+0∗</m:t>
                          </m:r>
                          <m:d>
                            <m:d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5+7+3</m:t>
                              </m:r>
                            </m:e>
                          </m:d>
                          <m:r>
                            <a:rPr lang="en-US" altLang="zh-TW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+1∗(9+7+7)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(−1)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∗3+</m:t>
                          </m:r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(0)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∗3+</m:t>
                          </m:r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∗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=2.67</m:t>
                      </m:r>
                    </m:oMath>
                  </m:oMathPara>
                </a14:m>
                <a:endParaRPr kumimoji="1" lang="zh-TW" altLang="en-US" sz="2000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7CCEC1C4-1F0C-49BB-BE06-7CB20384CA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244" y="5184522"/>
                <a:ext cx="7219284" cy="744243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0903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8.1 Introduction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800" dirty="0"/>
              <a:t>To actually carry out the processing with the observed digital image requires a model describes what the general form of the surface would be in the neighborhood of any pixel.</a:t>
            </a:r>
          </a:p>
          <a:p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C600D08-390C-4021-869B-3E0294AFD7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BBECE17-4E49-4C77-81AA-9672ABA80A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4</a:t>
            </a:fld>
            <a:endParaRPr lang="zh-TW" altLang="en-US"/>
          </a:p>
        </p:txBody>
      </p:sp>
      <p:pic>
        <p:nvPicPr>
          <p:cNvPr id="4" name="圖片 6" descr="一張含有 坐, 桌, 球, 差異 的圖片&#10;&#10;描述是以非常高的可信度產生">
            <a:extLst>
              <a:ext uri="{FF2B5EF4-FFF2-40B4-BE49-F238E27FC236}">
                <a16:creationId xmlns:a16="http://schemas.microsoft.com/office/drawing/2014/main" id="{BC12BD3A-88A5-4C2A-AF8C-1921C8E97C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526" t="11292" r="-311" b="7097"/>
          <a:stretch/>
        </p:blipFill>
        <p:spPr>
          <a:xfrm>
            <a:off x="684212" y="4149081"/>
            <a:ext cx="2335293" cy="223224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1ABDEA9-7947-495E-A47F-E649062F3340}"/>
              </a:ext>
            </a:extLst>
          </p:cNvPr>
          <p:cNvSpPr/>
          <p:nvPr/>
        </p:nvSpPr>
        <p:spPr>
          <a:xfrm>
            <a:off x="0" y="6557442"/>
            <a:ext cx="71642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https://all3dp.com/what-is-stl-file-format-extension-3d-printing/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圖片 6" descr="一張含有 坐, 桌, 球, 差異 的圖片&#10;&#10;描述是以非常高的可信度產生">
            <a:extLst>
              <a:ext uri="{FF2B5EF4-FFF2-40B4-BE49-F238E27FC236}">
                <a16:creationId xmlns:a16="http://schemas.microsoft.com/office/drawing/2014/main" id="{88B09CF6-7335-4CF5-AD65-AA718EA21F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999" t="11292" r="33687" b="5176"/>
          <a:stretch/>
        </p:blipFill>
        <p:spPr>
          <a:xfrm>
            <a:off x="3419872" y="4149081"/>
            <a:ext cx="2375414" cy="2284789"/>
          </a:xfrm>
          <a:prstGeom prst="rect">
            <a:avLst/>
          </a:prstGeom>
        </p:spPr>
      </p:pic>
      <p:pic>
        <p:nvPicPr>
          <p:cNvPr id="9" name="圖片 6" descr="一張含有 坐, 桌, 球, 差異 的圖片&#10;&#10;描述是以非常高的可信度產生">
            <a:extLst>
              <a:ext uri="{FF2B5EF4-FFF2-40B4-BE49-F238E27FC236}">
                <a16:creationId xmlns:a16="http://schemas.microsoft.com/office/drawing/2014/main" id="{DDD93429-0264-4BE5-B1D1-99C63DD36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92" r="68257" b="5176"/>
          <a:stretch/>
        </p:blipFill>
        <p:spPr>
          <a:xfrm>
            <a:off x="6196502" y="4149081"/>
            <a:ext cx="2407946" cy="228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420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9756" y="1844825"/>
            <a:ext cx="8229600" cy="734693"/>
          </a:xfrm>
        </p:spPr>
        <p:txBody>
          <a:bodyPr/>
          <a:lstStyle/>
          <a:p>
            <a:r>
              <a:rPr lang="en-US" altLang="zh-TW" sz="2400" dirty="0"/>
              <a:t>Example: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679756" y="5185210"/>
                <a:ext cx="5581336" cy="6896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1" lang="mr-IN" altLang="zh-TW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zh-TW" altLang="mr-IN" sz="200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acc>
                      <m:r>
                        <a:rPr kumimoji="1" lang="mr-IN" altLang="zh-TW" sz="200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kumimoji="1" lang="mr-IN" altLang="zh-TW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3+5+9</m:t>
                              </m:r>
                            </m:e>
                          </m:d>
                          <m:r>
                            <a:rPr lang="en-US" altLang="zh-TW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4+7+7</m:t>
                              </m:r>
                            </m:e>
                          </m:d>
                          <m:r>
                            <a:rPr lang="en-US" altLang="zh-TW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+(0+3+7)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9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=5</m:t>
                      </m:r>
                    </m:oMath>
                  </m:oMathPara>
                </a14:m>
                <a:endParaRPr kumimoji="1" lang="zh-TW" altLang="en-US" sz="20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756" y="5185210"/>
                <a:ext cx="5581336" cy="6896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1042988" y="2739053"/>
          <a:ext cx="1944834" cy="17772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2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2433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9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433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2433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BF83694-D31C-4184-A407-8C55E0AA4D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9C37A5E-BA8E-47AF-B4FC-BF1EA3658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49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6E5AE56F-58CC-4B88-BA22-108BFE554F93}"/>
                  </a:ext>
                </a:extLst>
              </p:cNvPr>
              <p:cNvSpPr txBox="1"/>
              <p:nvPr/>
            </p:nvSpPr>
            <p:spPr>
              <a:xfrm>
                <a:off x="3815805" y="3203587"/>
                <a:ext cx="3656836" cy="9294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acc>
                      <m:r>
                        <a:rPr lang="en-US" altLang="zh-TW" sz="28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6E5AE56F-58CC-4B88-BA22-108BFE554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5805" y="3203587"/>
                <a:ext cx="3656836" cy="9294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7552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45999"/>
              </p:ext>
            </p:extLst>
          </p:nvPr>
        </p:nvGraphicFramePr>
        <p:xfrm>
          <a:off x="1194977" y="3748510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1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5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73684" t="-141304" r="-68421" b="-1782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1102569" y="2725822"/>
                <a:ext cx="7103803" cy="6115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3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</m:acc>
                      <m:r>
                        <a:rPr lang="en-US" altLang="zh-TW" sz="3200" i="1">
                          <a:latin typeface="Cambria Math" charset="0"/>
                        </a:rPr>
                        <m:t>𝑟</m:t>
                      </m:r>
                      <m:r>
                        <a:rPr lang="mr-IN" altLang="zh-TW" sz="3200" i="1">
                          <a:latin typeface="Cambria Math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</m:acc>
                      <m:r>
                        <a:rPr lang="en-US" altLang="zh-TW" sz="3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𝑐</m:t>
                      </m:r>
                      <m:r>
                        <a:rPr lang="en-US" altLang="zh-TW" sz="3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</m:acc>
                      <m:r>
                        <a:rPr lang="en-US" altLang="zh-TW" sz="32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−1.17 </m:t>
                      </m:r>
                      <m:r>
                        <m:rPr>
                          <m:sty m:val="p"/>
                        </m:rP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</m:t>
                      </m:r>
                      <m: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+2.67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zh-TW" altLang="en-US" sz="3200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+5</m:t>
                      </m:r>
                    </m:oMath>
                  </m:oMathPara>
                </a14:m>
                <a:endParaRPr lang="zh-TW" altLang="en-US" sz="32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569" y="2725822"/>
                <a:ext cx="7103803" cy="6115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A98D677-F76C-4636-A9EB-B71E618C92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3207636-30D4-4637-B318-AB8ED2827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50</a:t>
            </a:fld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15DCC5C-0425-48B0-AF3E-82F61871F896}"/>
              </a:ext>
            </a:extLst>
          </p:cNvPr>
          <p:cNvSpPr txBox="1"/>
          <p:nvPr/>
        </p:nvSpPr>
        <p:spPr>
          <a:xfrm>
            <a:off x="1682507" y="599406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estimated</a:t>
            </a:r>
            <a:endParaRPr lang="zh-TW" altLang="en-US" dirty="0"/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4EF9980C-0675-49EE-BD9B-9349B263645C}"/>
              </a:ext>
            </a:extLst>
          </p:cNvPr>
          <p:cNvCxnSpPr>
            <a:cxnSpLocks/>
          </p:cNvCxnSpPr>
          <p:nvPr/>
        </p:nvCxnSpPr>
        <p:spPr>
          <a:xfrm>
            <a:off x="912639" y="3409408"/>
            <a:ext cx="282338" cy="339102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97C8A35-7AAA-4600-B137-6231A52D0A81}"/>
              </a:ext>
            </a:extLst>
          </p:cNvPr>
          <p:cNvSpPr txBox="1"/>
          <p:nvPr/>
        </p:nvSpPr>
        <p:spPr>
          <a:xfrm>
            <a:off x="868242" y="3486983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50000"/>
                  </a:schemeClr>
                </a:solidFill>
              </a:rPr>
              <a:t>r</a:t>
            </a:r>
            <a:endParaRPr lang="zh-TW" alt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4AAD2CAE-8686-47D8-9904-C76B5CA805D6}"/>
              </a:ext>
            </a:extLst>
          </p:cNvPr>
          <p:cNvSpPr txBox="1"/>
          <p:nvPr/>
        </p:nvSpPr>
        <p:spPr>
          <a:xfrm>
            <a:off x="1033449" y="332788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50000"/>
                  </a:schemeClr>
                </a:solidFill>
              </a:rPr>
              <a:t>c</a:t>
            </a:r>
            <a:endParaRPr lang="zh-TW" alt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FC38ECA4-9451-47B7-A723-64FEC7FD44A9}"/>
              </a:ext>
            </a:extLst>
          </p:cNvPr>
          <p:cNvSpPr txBox="1"/>
          <p:nvPr/>
        </p:nvSpPr>
        <p:spPr>
          <a:xfrm>
            <a:off x="816846" y="3974954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50000"/>
                  </a:schemeClr>
                </a:solidFill>
              </a:rPr>
              <a:t>-1</a:t>
            </a:r>
            <a:endParaRPr lang="zh-TW" alt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06EE1D3E-1E72-4D6C-B393-08C462910635}"/>
              </a:ext>
            </a:extLst>
          </p:cNvPr>
          <p:cNvSpPr txBox="1"/>
          <p:nvPr/>
        </p:nvSpPr>
        <p:spPr>
          <a:xfrm>
            <a:off x="850337" y="467698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50000"/>
                  </a:schemeClr>
                </a:solidFill>
              </a:rPr>
              <a:t>0</a:t>
            </a:r>
            <a:endParaRPr lang="zh-TW" alt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A3965236-B92E-458A-80E0-6EBA379349CF}"/>
              </a:ext>
            </a:extLst>
          </p:cNvPr>
          <p:cNvSpPr txBox="1"/>
          <p:nvPr/>
        </p:nvSpPr>
        <p:spPr>
          <a:xfrm>
            <a:off x="841576" y="538041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50000"/>
                  </a:schemeClr>
                </a:solidFill>
              </a:rPr>
              <a:t>1</a:t>
            </a:r>
            <a:endParaRPr lang="zh-TW" alt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D34608F6-D6D1-4CBF-99A6-0BFB6F2CD5AB}"/>
              </a:ext>
            </a:extLst>
          </p:cNvPr>
          <p:cNvSpPr txBox="1"/>
          <p:nvPr/>
        </p:nvSpPr>
        <p:spPr>
          <a:xfrm>
            <a:off x="1350158" y="3377263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50000"/>
                  </a:schemeClr>
                </a:solidFill>
              </a:rPr>
              <a:t>-1</a:t>
            </a:r>
            <a:endParaRPr lang="zh-TW" alt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48973791-8B76-432C-AF8A-2ADC70AAE6EC}"/>
              </a:ext>
            </a:extLst>
          </p:cNvPr>
          <p:cNvSpPr txBox="1"/>
          <p:nvPr/>
        </p:nvSpPr>
        <p:spPr>
          <a:xfrm>
            <a:off x="2094319" y="337726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50000"/>
                  </a:schemeClr>
                </a:solidFill>
              </a:rPr>
              <a:t>0</a:t>
            </a:r>
            <a:endParaRPr lang="zh-TW" alt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758B961F-1FE5-411D-A899-FD0BFA652942}"/>
              </a:ext>
            </a:extLst>
          </p:cNvPr>
          <p:cNvSpPr txBox="1"/>
          <p:nvPr/>
        </p:nvSpPr>
        <p:spPr>
          <a:xfrm>
            <a:off x="2867447" y="337800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50000"/>
                  </a:schemeClr>
                </a:solidFill>
              </a:rPr>
              <a:t>1</a:t>
            </a:r>
            <a:endParaRPr lang="zh-TW" alt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9" name="內容版面配置區 2">
            <a:extLst>
              <a:ext uri="{FF2B5EF4-FFF2-40B4-BE49-F238E27FC236}">
                <a16:creationId xmlns:a16="http://schemas.microsoft.com/office/drawing/2014/main" id="{D498BD2E-CA68-4D9F-B88C-90C9E645A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756" y="1844825"/>
            <a:ext cx="8229600" cy="734693"/>
          </a:xfrm>
        </p:spPr>
        <p:txBody>
          <a:bodyPr/>
          <a:lstStyle/>
          <a:p>
            <a:r>
              <a:rPr lang="en-US" altLang="zh-TW" sz="2400" dirty="0"/>
              <a:t>Example: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190987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7750"/>
              </p:ext>
            </p:extLst>
          </p:nvPr>
        </p:nvGraphicFramePr>
        <p:xfrm>
          <a:off x="1194977" y="3748510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1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5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>
                          <a:solidFill>
                            <a:schemeClr val="tx1">
                              <a:alpha val="50000"/>
                            </a:schemeClr>
                          </a:solidFill>
                        </a:rPr>
                        <a:t>3.5</a:t>
                      </a:r>
                      <a:endParaRPr lang="zh-TW" altLang="en-US" sz="1800" dirty="0">
                        <a:solidFill>
                          <a:schemeClr val="tx1">
                            <a:alpha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73684" t="-141304" r="-68421" b="-1782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1102569" y="2725822"/>
                <a:ext cx="7103803" cy="6115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3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</m:acc>
                      <m:r>
                        <a:rPr lang="en-US" altLang="zh-TW" sz="3200" i="1">
                          <a:latin typeface="Cambria Math" charset="0"/>
                        </a:rPr>
                        <m:t>𝑟</m:t>
                      </m:r>
                      <m:r>
                        <a:rPr lang="mr-IN" altLang="zh-TW" sz="3200" i="1">
                          <a:latin typeface="Cambria Math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</m:acc>
                      <m:r>
                        <a:rPr lang="en-US" altLang="zh-TW" sz="3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𝑐</m:t>
                      </m:r>
                      <m:r>
                        <a:rPr lang="en-US" altLang="zh-TW" sz="3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</m:acc>
                      <m:r>
                        <a:rPr lang="en-US" altLang="zh-TW" sz="32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−1.17 </m:t>
                      </m:r>
                      <m:r>
                        <m:rPr>
                          <m:sty m:val="p"/>
                        </m:rP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</m:t>
                      </m:r>
                      <m: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+2.67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zh-TW" altLang="en-US" sz="3200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+5</m:t>
                      </m:r>
                    </m:oMath>
                  </m:oMathPara>
                </a14:m>
                <a:endParaRPr lang="zh-TW" altLang="en-US" sz="32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569" y="2725822"/>
                <a:ext cx="7103803" cy="6115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3580749" y="4597677"/>
                <a:ext cx="486222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(-1)</a:t>
                </a:r>
                <a:r>
                  <a:rPr lang="en-US" altLang="zh-TW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×</m:t>
                    </m:r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-1.17 + (-1)</a:t>
                </a:r>
                <a:r>
                  <a:rPr lang="en-US" altLang="zh-TW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× 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2.67</a:t>
                </a:r>
                <a:r>
                  <a:rPr lang="en-US" altLang="zh-TW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+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5 = 3.5</a:t>
                </a:r>
                <a:r>
                  <a:rPr lang="zh-TW" alt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749" y="4597677"/>
                <a:ext cx="4862228" cy="461665"/>
              </a:xfrm>
              <a:prstGeom prst="rect">
                <a:avLst/>
              </a:prstGeom>
              <a:blipFill>
                <a:blip r:embed="rId5"/>
                <a:stretch>
                  <a:fillRect l="-1880" t="-10526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A98D677-F76C-4636-A9EB-B71E618C92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3207636-30D4-4637-B318-AB8ED2827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51</a:t>
            </a:fld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3DF5772-68CD-4E59-966E-FABBBAC8C441}"/>
              </a:ext>
            </a:extLst>
          </p:cNvPr>
          <p:cNvSpPr/>
          <p:nvPr/>
        </p:nvSpPr>
        <p:spPr>
          <a:xfrm>
            <a:off x="1187704" y="3742181"/>
            <a:ext cx="720000" cy="720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B1690992-CF24-4962-A42F-01C9C69E04F6}"/>
              </a:ext>
            </a:extLst>
          </p:cNvPr>
          <p:cNvSpPr txBox="1"/>
          <p:nvPr/>
        </p:nvSpPr>
        <p:spPr>
          <a:xfrm>
            <a:off x="1682507" y="599406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estimated</a:t>
            </a:r>
            <a:endParaRPr lang="zh-TW" altLang="en-US" dirty="0"/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D4D6E81E-6E30-4385-A46C-3465258BD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756" y="1844825"/>
            <a:ext cx="8229600" cy="734693"/>
          </a:xfrm>
        </p:spPr>
        <p:txBody>
          <a:bodyPr/>
          <a:lstStyle/>
          <a:p>
            <a:r>
              <a:rPr lang="en-US" altLang="zh-TW" sz="2400" dirty="0"/>
              <a:t>Example: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260379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138418"/>
              </p:ext>
            </p:extLst>
          </p:nvPr>
        </p:nvGraphicFramePr>
        <p:xfrm>
          <a:off x="1194977" y="3748510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1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5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3.5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>
                          <a:solidFill>
                            <a:schemeClr val="tx1">
                              <a:alpha val="50000"/>
                            </a:schemeClr>
                          </a:solidFill>
                        </a:rPr>
                        <a:t>6.17</a:t>
                      </a:r>
                      <a:endParaRPr lang="zh-TW" altLang="en-US" sz="1800" dirty="0">
                        <a:solidFill>
                          <a:schemeClr val="tx1">
                            <a:alpha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73684" t="-141304" r="-68421" b="-1782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1102569" y="2725822"/>
                <a:ext cx="7103803" cy="6115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3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</m:acc>
                      <m:r>
                        <a:rPr lang="en-US" altLang="zh-TW" sz="3200" i="1">
                          <a:latin typeface="Cambria Math" charset="0"/>
                        </a:rPr>
                        <m:t>𝑟</m:t>
                      </m:r>
                      <m:r>
                        <a:rPr lang="mr-IN" altLang="zh-TW" sz="3200" i="1">
                          <a:latin typeface="Cambria Math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</m:acc>
                      <m:r>
                        <a:rPr lang="en-US" altLang="zh-TW" sz="3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𝑐</m:t>
                      </m:r>
                      <m:r>
                        <a:rPr lang="en-US" altLang="zh-TW" sz="3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</m:acc>
                      <m:r>
                        <a:rPr lang="en-US" altLang="zh-TW" sz="32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−1.17 </m:t>
                      </m:r>
                      <m:r>
                        <m:rPr>
                          <m:sty m:val="p"/>
                        </m:rP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</m:t>
                      </m:r>
                      <m: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+2.67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zh-TW" altLang="en-US" sz="3200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+5</m:t>
                      </m:r>
                    </m:oMath>
                  </m:oMathPara>
                </a14:m>
                <a:endParaRPr lang="zh-TW" altLang="en-US" sz="32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569" y="2725822"/>
                <a:ext cx="7103803" cy="6115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A98D677-F76C-4636-A9EB-B71E618C92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3207636-30D4-4637-B318-AB8ED2827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52</a:t>
            </a:fld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3DF5772-68CD-4E59-966E-FABBBAC8C441}"/>
              </a:ext>
            </a:extLst>
          </p:cNvPr>
          <p:cNvSpPr/>
          <p:nvPr/>
        </p:nvSpPr>
        <p:spPr>
          <a:xfrm>
            <a:off x="1907704" y="3742181"/>
            <a:ext cx="720000" cy="720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DDD1066-F819-4672-90F7-76FD720AF79F}"/>
                  </a:ext>
                </a:extLst>
              </p:cNvPr>
              <p:cNvSpPr txBox="1"/>
              <p:nvPr/>
            </p:nvSpPr>
            <p:spPr>
              <a:xfrm>
                <a:off x="3580749" y="4597677"/>
                <a:ext cx="486222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(-1)</a:t>
                </a:r>
                <a:r>
                  <a:rPr lang="en-US" altLang="zh-TW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×</m:t>
                    </m:r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-1.17 + (0)</a:t>
                </a:r>
                <a:r>
                  <a:rPr lang="en-US" altLang="zh-TW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× 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2.67</a:t>
                </a:r>
                <a:r>
                  <a:rPr lang="en-US" altLang="zh-TW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+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5 = 6.17</a:t>
                </a:r>
                <a:endParaRPr lang="zh-TW" altLang="en-US" sz="240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DDD1066-F819-4672-90F7-76FD720AF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749" y="4597677"/>
                <a:ext cx="4862228" cy="461665"/>
              </a:xfrm>
              <a:prstGeom prst="rect">
                <a:avLst/>
              </a:prstGeom>
              <a:blipFill>
                <a:blip r:embed="rId5"/>
                <a:stretch>
                  <a:fillRect l="-1880" t="-10526" r="-1128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字方塊 12">
            <a:extLst>
              <a:ext uri="{FF2B5EF4-FFF2-40B4-BE49-F238E27FC236}">
                <a16:creationId xmlns:a16="http://schemas.microsoft.com/office/drawing/2014/main" id="{9ADEE40F-4525-4EBE-B49B-9532BBC673BC}"/>
              </a:ext>
            </a:extLst>
          </p:cNvPr>
          <p:cNvSpPr txBox="1"/>
          <p:nvPr/>
        </p:nvSpPr>
        <p:spPr>
          <a:xfrm>
            <a:off x="1682507" y="599406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estimated</a:t>
            </a:r>
            <a:endParaRPr lang="zh-TW" altLang="en-US" dirty="0"/>
          </a:p>
        </p:txBody>
      </p:sp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CD6C376E-6247-4903-85B4-5B8966993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756" y="1844825"/>
            <a:ext cx="8229600" cy="734693"/>
          </a:xfrm>
        </p:spPr>
        <p:txBody>
          <a:bodyPr/>
          <a:lstStyle/>
          <a:p>
            <a:r>
              <a:rPr lang="en-US" altLang="zh-TW" sz="2400" dirty="0"/>
              <a:t>Example: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039690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235327"/>
              </p:ext>
            </p:extLst>
          </p:nvPr>
        </p:nvGraphicFramePr>
        <p:xfrm>
          <a:off x="1194977" y="3748510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1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5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3.5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6.17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>
                          <a:solidFill>
                            <a:schemeClr val="tx1">
                              <a:alpha val="50000"/>
                            </a:schemeClr>
                          </a:solidFill>
                        </a:rPr>
                        <a:t>8.84</a:t>
                      </a:r>
                      <a:endParaRPr lang="zh-TW" altLang="en-US" sz="1800" dirty="0">
                        <a:solidFill>
                          <a:schemeClr val="tx1">
                            <a:alpha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73684" t="-141304" r="-68421" b="-1782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1102569" y="2725822"/>
                <a:ext cx="7103803" cy="6115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3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</m:acc>
                      <m:r>
                        <a:rPr lang="en-US" altLang="zh-TW" sz="3200" i="1">
                          <a:latin typeface="Cambria Math" charset="0"/>
                        </a:rPr>
                        <m:t>𝑟</m:t>
                      </m:r>
                      <m:r>
                        <a:rPr lang="mr-IN" altLang="zh-TW" sz="3200" i="1">
                          <a:latin typeface="Cambria Math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</m:acc>
                      <m:r>
                        <a:rPr lang="en-US" altLang="zh-TW" sz="3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𝑐</m:t>
                      </m:r>
                      <m:r>
                        <a:rPr lang="en-US" altLang="zh-TW" sz="3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</m:acc>
                      <m:r>
                        <a:rPr lang="en-US" altLang="zh-TW" sz="32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−1.17 </m:t>
                      </m:r>
                      <m:r>
                        <m:rPr>
                          <m:sty m:val="p"/>
                        </m:rP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</m:t>
                      </m:r>
                      <m: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+2.67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zh-TW" altLang="en-US" sz="3200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+5</m:t>
                      </m:r>
                    </m:oMath>
                  </m:oMathPara>
                </a14:m>
                <a:endParaRPr lang="zh-TW" altLang="en-US" sz="32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569" y="2725822"/>
                <a:ext cx="7103803" cy="6115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A98D677-F76C-4636-A9EB-B71E618C92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3207636-30D4-4637-B318-AB8ED2827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53</a:t>
            </a:fld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3DF5772-68CD-4E59-966E-FABBBAC8C441}"/>
              </a:ext>
            </a:extLst>
          </p:cNvPr>
          <p:cNvSpPr/>
          <p:nvPr/>
        </p:nvSpPr>
        <p:spPr>
          <a:xfrm>
            <a:off x="2627864" y="3742181"/>
            <a:ext cx="720000" cy="720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DDD1066-F819-4672-90F7-76FD720AF79F}"/>
                  </a:ext>
                </a:extLst>
              </p:cNvPr>
              <p:cNvSpPr txBox="1"/>
              <p:nvPr/>
            </p:nvSpPr>
            <p:spPr>
              <a:xfrm>
                <a:off x="3580749" y="4597677"/>
                <a:ext cx="486222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(-1)</a:t>
                </a:r>
                <a:r>
                  <a:rPr lang="en-US" altLang="zh-TW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×</m:t>
                    </m:r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-1.17 + (1)</a:t>
                </a:r>
                <a:r>
                  <a:rPr lang="en-US" altLang="zh-TW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× 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2.67</a:t>
                </a:r>
                <a:r>
                  <a:rPr lang="en-US" altLang="zh-TW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+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5 = 8.84</a:t>
                </a:r>
                <a:endParaRPr lang="zh-TW" altLang="en-US" sz="240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DDD1066-F819-4672-90F7-76FD720AF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749" y="4597677"/>
                <a:ext cx="4862228" cy="461665"/>
              </a:xfrm>
              <a:prstGeom prst="rect">
                <a:avLst/>
              </a:prstGeom>
              <a:blipFill>
                <a:blip r:embed="rId5"/>
                <a:stretch>
                  <a:fillRect l="-1880" t="-10526" r="-1128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字方塊 12">
            <a:extLst>
              <a:ext uri="{FF2B5EF4-FFF2-40B4-BE49-F238E27FC236}">
                <a16:creationId xmlns:a16="http://schemas.microsoft.com/office/drawing/2014/main" id="{F949FB87-AD4A-4CC9-A91C-C673D7E07A5F}"/>
              </a:ext>
            </a:extLst>
          </p:cNvPr>
          <p:cNvSpPr txBox="1"/>
          <p:nvPr/>
        </p:nvSpPr>
        <p:spPr>
          <a:xfrm>
            <a:off x="1682507" y="599406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estimated</a:t>
            </a:r>
            <a:endParaRPr lang="zh-TW" altLang="en-US" dirty="0"/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9E6F6C27-21AB-4957-8E93-0B3BD134B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756" y="1844825"/>
            <a:ext cx="8229600" cy="734693"/>
          </a:xfrm>
        </p:spPr>
        <p:txBody>
          <a:bodyPr/>
          <a:lstStyle/>
          <a:p>
            <a:r>
              <a:rPr lang="en-US" altLang="zh-TW" sz="2400" dirty="0"/>
              <a:t>Example: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494007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73684" t="-141304" r="-68421" b="-1782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1102569" y="2725822"/>
                <a:ext cx="7103803" cy="6115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3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</m:acc>
                      <m:r>
                        <a:rPr lang="en-US" altLang="zh-TW" sz="3200" i="1">
                          <a:latin typeface="Cambria Math" charset="0"/>
                        </a:rPr>
                        <m:t>𝑟</m:t>
                      </m:r>
                      <m:r>
                        <a:rPr lang="mr-IN" altLang="zh-TW" sz="3200" i="1">
                          <a:latin typeface="Cambria Math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</m:acc>
                      <m:r>
                        <a:rPr lang="en-US" altLang="zh-TW" sz="3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𝑐</m:t>
                      </m:r>
                      <m:r>
                        <a:rPr lang="en-US" altLang="zh-TW" sz="3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</m:acc>
                      <m:r>
                        <a:rPr lang="en-US" altLang="zh-TW" sz="32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−1.17 </m:t>
                      </m:r>
                      <m:r>
                        <m:rPr>
                          <m:sty m:val="p"/>
                        </m:rP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</m:t>
                      </m:r>
                      <m: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+2.67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zh-TW" altLang="en-US" sz="3200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+5</m:t>
                      </m:r>
                    </m:oMath>
                  </m:oMathPara>
                </a14:m>
                <a:endParaRPr lang="zh-TW" altLang="en-US" sz="32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569" y="2725822"/>
                <a:ext cx="7103803" cy="6115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A98D677-F76C-4636-A9EB-B71E618C92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3207636-30D4-4637-B318-AB8ED2827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54</a:t>
            </a:fld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949FB87-AD4A-4CC9-A91C-C673D7E07A5F}"/>
              </a:ext>
            </a:extLst>
          </p:cNvPr>
          <p:cNvSpPr txBox="1"/>
          <p:nvPr/>
        </p:nvSpPr>
        <p:spPr>
          <a:xfrm>
            <a:off x="3835394" y="5792482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estimated</a:t>
            </a:r>
            <a:endParaRPr lang="zh-TW" altLang="en-US" dirty="0"/>
          </a:p>
        </p:txBody>
      </p:sp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C2CD0BFA-98AB-4CAE-AE4C-6E42C74E2E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487521"/>
              </p:ext>
            </p:extLst>
          </p:nvPr>
        </p:nvGraphicFramePr>
        <p:xfrm>
          <a:off x="3347864" y="3605306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3.5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6.17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8.84</a:t>
                      </a:r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2.33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7.67</a:t>
                      </a:r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1.17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3.83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6.5</a:t>
                      </a:r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671BD8CB-4C9E-4597-9116-0A4DA1E32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756" y="1844825"/>
            <a:ext cx="8229600" cy="734693"/>
          </a:xfrm>
        </p:spPr>
        <p:txBody>
          <a:bodyPr/>
          <a:lstStyle/>
          <a:p>
            <a:r>
              <a:rPr lang="en-US" altLang="zh-TW" sz="2400" dirty="0"/>
              <a:t>Example: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70472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頁尾版面配置區 6">
            <a:extLst>
              <a:ext uri="{FF2B5EF4-FFF2-40B4-BE49-F238E27FC236}">
                <a16:creationId xmlns:a16="http://schemas.microsoft.com/office/drawing/2014/main" id="{126B978C-3366-44FD-9484-22AC4EB166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0A418E8A-64C9-47FE-A6B5-18FD1373C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55</a:t>
            </a:fld>
            <a:endParaRPr lang="zh-TW" altLang="en-US"/>
          </a:p>
        </p:txBody>
      </p:sp>
      <p:pic>
        <p:nvPicPr>
          <p:cNvPr id="10" name="圖片 15" descr="一張含有 文字, 地圖 的圖片&#10;&#10;描述是以非常高的可信度產生">
            <a:extLst>
              <a:ext uri="{FF2B5EF4-FFF2-40B4-BE49-F238E27FC236}">
                <a16:creationId xmlns:a16="http://schemas.microsoft.com/office/drawing/2014/main" id="{9E646CFC-5AF0-46F0-BAEC-4BE3800997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24082" y="323644"/>
            <a:ext cx="5889954" cy="6210704"/>
          </a:xfrm>
        </p:spPr>
      </p:pic>
    </p:spTree>
    <p:extLst>
      <p:ext uri="{BB962C8B-B14F-4D97-AF65-F5344CB8AC3E}">
        <p14:creationId xmlns:p14="http://schemas.microsoft.com/office/powerpoint/2010/main" val="6114232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760081"/>
              </p:ext>
            </p:extLst>
          </p:nvPr>
        </p:nvGraphicFramePr>
        <p:xfrm>
          <a:off x="638414" y="3419723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3.5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6.17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8.84</a:t>
                      </a:r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2.33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7.67</a:t>
                      </a:r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1.17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3.83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6.5</a:t>
                      </a:r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4114800" y="3429569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3429569"/>
                <a:ext cx="11541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14159"/>
              </p:ext>
            </p:extLst>
          </p:nvPr>
        </p:nvGraphicFramePr>
        <p:xfrm>
          <a:off x="3577315" y="3422988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9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591196"/>
              </p:ext>
            </p:extLst>
          </p:nvPr>
        </p:nvGraphicFramePr>
        <p:xfrm>
          <a:off x="6516216" y="3422988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0.5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1.17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-0.17</a:t>
                      </a:r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-1.67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0.67</a:t>
                      </a:r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1.17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0.83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-0.5</a:t>
                      </a:r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頁尾版面配置區 6">
            <a:extLst>
              <a:ext uri="{FF2B5EF4-FFF2-40B4-BE49-F238E27FC236}">
                <a16:creationId xmlns:a16="http://schemas.microsoft.com/office/drawing/2014/main" id="{126B978C-3366-44FD-9484-22AC4EB166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0A418E8A-64C9-47FE-A6B5-18FD1373C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56</a:t>
            </a:fld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D428F77-0056-426E-BD26-168ADD68E984}"/>
              </a:ext>
            </a:extLst>
          </p:cNvPr>
          <p:cNvSpPr txBox="1"/>
          <p:nvPr/>
        </p:nvSpPr>
        <p:spPr>
          <a:xfrm>
            <a:off x="2967291" y="3925491"/>
            <a:ext cx="34483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000" dirty="0"/>
              <a:t>-            =</a:t>
            </a:r>
            <a:endParaRPr lang="zh-TW" altLang="en-US" sz="6000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CDE1F060-C040-42A0-A394-72F5CBEEE2C6}"/>
              </a:ext>
            </a:extLst>
          </p:cNvPr>
          <p:cNvSpPr txBox="1"/>
          <p:nvPr/>
        </p:nvSpPr>
        <p:spPr>
          <a:xfrm>
            <a:off x="1105443" y="5579948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estimated</a:t>
            </a:r>
            <a:endParaRPr lang="zh-TW" altLang="en-US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A22D3FD-AB2B-484B-A275-49CE950579E9}"/>
              </a:ext>
            </a:extLst>
          </p:cNvPr>
          <p:cNvSpPr txBox="1"/>
          <p:nvPr/>
        </p:nvSpPr>
        <p:spPr>
          <a:xfrm>
            <a:off x="4124659" y="5579723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observed</a:t>
            </a:r>
            <a:endParaRPr lang="zh-TW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722AE0D-4F55-4F81-B041-9D87D9423506}"/>
              </a:ext>
            </a:extLst>
          </p:cNvPr>
          <p:cNvSpPr/>
          <p:nvPr/>
        </p:nvSpPr>
        <p:spPr>
          <a:xfrm>
            <a:off x="7260226" y="5579723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error</a:t>
            </a:r>
            <a:endParaRPr lang="zh-TW" altLang="en-US" dirty="0"/>
          </a:p>
        </p:txBody>
      </p:sp>
      <p:sp>
        <p:nvSpPr>
          <p:cNvPr id="19" name="內容版面配置區 2">
            <a:extLst>
              <a:ext uri="{FF2B5EF4-FFF2-40B4-BE49-F238E27FC236}">
                <a16:creationId xmlns:a16="http://schemas.microsoft.com/office/drawing/2014/main" id="{BA109CAF-BA01-4D12-92E8-5F3F860A0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756" y="1844825"/>
            <a:ext cx="8229600" cy="1528908"/>
          </a:xfrm>
        </p:spPr>
        <p:txBody>
          <a:bodyPr/>
          <a:lstStyle/>
          <a:p>
            <a:r>
              <a:rPr lang="en-US" altLang="zh-TW" sz="2400" dirty="0"/>
              <a:t>Example:</a:t>
            </a:r>
          </a:p>
          <a:p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/>
              <a:t>Calculate the error: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715602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p:graphicFrame>
        <p:nvGraphicFramePr>
          <p:cNvPr id="13" name="表格 12"/>
          <p:cNvGraphicFramePr>
            <a:graphicFrameLocks noGrp="1"/>
          </p:cNvGraphicFramePr>
          <p:nvPr/>
        </p:nvGraphicFramePr>
        <p:xfrm>
          <a:off x="1206696" y="3775571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0.5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1.17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-0.17</a:t>
                      </a:r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-1.67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0.67</a:t>
                      </a:r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1.17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0.83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-0.5</a:t>
                      </a:r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頁尾版面配置區 6">
            <a:extLst>
              <a:ext uri="{FF2B5EF4-FFF2-40B4-BE49-F238E27FC236}">
                <a16:creationId xmlns:a16="http://schemas.microsoft.com/office/drawing/2014/main" id="{126B978C-3366-44FD-9484-22AC4EB166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0A418E8A-64C9-47FE-A6B5-18FD1373C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57</a:t>
            </a:fld>
            <a:endParaRPr lang="zh-TW" altLang="en-US"/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9766F975-7735-4C46-9A70-973547421FAC}"/>
              </a:ext>
            </a:extLst>
          </p:cNvPr>
          <p:cNvCxnSpPr>
            <a:cxnSpLocks/>
          </p:cNvCxnSpPr>
          <p:nvPr/>
        </p:nvCxnSpPr>
        <p:spPr>
          <a:xfrm>
            <a:off x="912639" y="3409408"/>
            <a:ext cx="282338" cy="339102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4D3FE293-31F9-474B-9047-14577F4476B1}"/>
              </a:ext>
            </a:extLst>
          </p:cNvPr>
          <p:cNvSpPr txBox="1"/>
          <p:nvPr/>
        </p:nvSpPr>
        <p:spPr>
          <a:xfrm>
            <a:off x="868242" y="3486983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50000"/>
                  </a:schemeClr>
                </a:solidFill>
              </a:rPr>
              <a:t>r</a:t>
            </a:r>
            <a:endParaRPr lang="zh-TW" alt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9A9032DC-6C44-4429-A06E-1FB1A23B6DD7}"/>
              </a:ext>
            </a:extLst>
          </p:cNvPr>
          <p:cNvSpPr txBox="1"/>
          <p:nvPr/>
        </p:nvSpPr>
        <p:spPr>
          <a:xfrm>
            <a:off x="816846" y="3974954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50000"/>
                  </a:schemeClr>
                </a:solidFill>
              </a:rPr>
              <a:t>-1</a:t>
            </a:r>
            <a:endParaRPr lang="zh-TW" alt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217EBD9-7DEB-4BD7-B618-CDDF02D3679B}"/>
              </a:ext>
            </a:extLst>
          </p:cNvPr>
          <p:cNvSpPr txBox="1"/>
          <p:nvPr/>
        </p:nvSpPr>
        <p:spPr>
          <a:xfrm>
            <a:off x="850337" y="467698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50000"/>
                  </a:schemeClr>
                </a:solidFill>
              </a:rPr>
              <a:t>0</a:t>
            </a:r>
            <a:endParaRPr lang="zh-TW" alt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98ADFC54-D93A-4AA8-B347-64126EE81B6A}"/>
              </a:ext>
            </a:extLst>
          </p:cNvPr>
          <p:cNvSpPr txBox="1"/>
          <p:nvPr/>
        </p:nvSpPr>
        <p:spPr>
          <a:xfrm>
            <a:off x="841576" y="538041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50000"/>
                  </a:schemeClr>
                </a:solidFill>
              </a:rPr>
              <a:t>1</a:t>
            </a:r>
            <a:endParaRPr lang="zh-TW" alt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7E3A3C34-EC61-4605-814C-43766C6C5C97}"/>
              </a:ext>
            </a:extLst>
          </p:cNvPr>
          <p:cNvSpPr txBox="1"/>
          <p:nvPr/>
        </p:nvSpPr>
        <p:spPr>
          <a:xfrm>
            <a:off x="1350158" y="3377263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50000"/>
                  </a:schemeClr>
                </a:solidFill>
              </a:rPr>
              <a:t>-1</a:t>
            </a:r>
            <a:endParaRPr lang="zh-TW" alt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726CA2FA-E67D-4291-BA6B-FFAADD264B3B}"/>
              </a:ext>
            </a:extLst>
          </p:cNvPr>
          <p:cNvSpPr txBox="1"/>
          <p:nvPr/>
        </p:nvSpPr>
        <p:spPr>
          <a:xfrm>
            <a:off x="2094319" y="337726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50000"/>
                  </a:schemeClr>
                </a:solidFill>
              </a:rPr>
              <a:t>0</a:t>
            </a:r>
            <a:endParaRPr lang="zh-TW" alt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A7751AFC-0AB0-4EE8-A91B-243F0D0CAC0F}"/>
              </a:ext>
            </a:extLst>
          </p:cNvPr>
          <p:cNvSpPr txBox="1"/>
          <p:nvPr/>
        </p:nvSpPr>
        <p:spPr>
          <a:xfrm>
            <a:off x="2867447" y="337800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50000"/>
                  </a:schemeClr>
                </a:solidFill>
              </a:rPr>
              <a:t>1</a:t>
            </a:r>
            <a:endParaRPr lang="zh-TW" alt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91FD7976-B473-4052-9290-9C5B48D6A39F}"/>
              </a:ext>
            </a:extLst>
          </p:cNvPr>
          <p:cNvSpPr txBox="1"/>
          <p:nvPr/>
        </p:nvSpPr>
        <p:spPr>
          <a:xfrm>
            <a:off x="1022962" y="332155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50000"/>
                  </a:schemeClr>
                </a:solidFill>
              </a:rPr>
              <a:t>c</a:t>
            </a:r>
            <a:endParaRPr lang="zh-TW" altLang="en-US" dirty="0">
              <a:solidFill>
                <a:schemeClr val="tx1">
                  <a:alpha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87E9F915-359C-44DC-95D5-E0474AACF621}"/>
                  </a:ext>
                </a:extLst>
              </p:cNvPr>
              <p:cNvSpPr/>
              <p:nvPr/>
            </p:nvSpPr>
            <p:spPr>
              <a:xfrm>
                <a:off x="3521877" y="2987649"/>
                <a:ext cx="3409588" cy="33018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TW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zh-TW" alt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  <m:d>
                                    <m:dPr>
                                      <m:ctrlPr>
                                        <a:rPr lang="en-US" altLang="zh-TW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zh-TW" sz="2000" b="0" dirty="0"/>
              </a:p>
              <a:p>
                <a:endParaRPr lang="en-US" altLang="zh-TW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0.25     +1.3689+0.0289+</m:t>
                      </m:r>
                    </m:oMath>
                  </m:oMathPara>
                </a14:m>
                <a:endParaRPr lang="en-US" altLang="zh-TW" sz="2000" b="0" i="1" dirty="0">
                  <a:latin typeface="Cambria Math" panose="02040503050406030204" pitchFamily="18" charset="0"/>
                </a:endParaRPr>
              </a:p>
              <a:p>
                <a:endParaRPr lang="en-US" altLang="zh-TW" sz="20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2.7889+           4+0.4489+</m:t>
                      </m:r>
                    </m:oMath>
                  </m:oMathPara>
                </a14:m>
                <a:endParaRPr lang="en-US" altLang="zh-TW" sz="2000" b="0" dirty="0"/>
              </a:p>
              <a:p>
                <a:endParaRPr lang="en-US" altLang="zh-TW" sz="20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1.3689+0.6889+     0.25</m:t>
                      </m:r>
                    </m:oMath>
                  </m:oMathPara>
                </a14:m>
                <a:endParaRPr lang="en-US" altLang="zh-TW" sz="2000" b="0" dirty="0"/>
              </a:p>
              <a:p>
                <a:endParaRPr lang="en-US" altLang="zh-TW" sz="2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=11.1934</m:t>
                      </m:r>
                    </m:oMath>
                  </m:oMathPara>
                </a14:m>
                <a:endParaRPr lang="en-US" altLang="zh-TW" b="0" dirty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87E9F915-359C-44DC-95D5-E0474AACF6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1877" y="2987649"/>
                <a:ext cx="3409588" cy="33018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69BFA1AE-97AF-4FA5-B741-CA08B8DA86A2}"/>
                  </a:ext>
                </a:extLst>
              </p:cNvPr>
              <p:cNvSpPr/>
              <p:nvPr/>
            </p:nvSpPr>
            <p:spPr>
              <a:xfrm>
                <a:off x="6344800" y="5855585"/>
                <a:ext cx="19709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11.19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69BFA1AE-97AF-4FA5-B741-CA08B8DA86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4800" y="5855585"/>
                <a:ext cx="1970989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箭號: 向右 25">
            <a:extLst>
              <a:ext uri="{FF2B5EF4-FFF2-40B4-BE49-F238E27FC236}">
                <a16:creationId xmlns:a16="http://schemas.microsoft.com/office/drawing/2014/main" id="{B691F0D9-1B22-420F-A515-B2F13B3023C0}"/>
              </a:ext>
            </a:extLst>
          </p:cNvPr>
          <p:cNvSpPr/>
          <p:nvPr/>
        </p:nvSpPr>
        <p:spPr>
          <a:xfrm rot="359053">
            <a:off x="5612373" y="6057213"/>
            <a:ext cx="556929" cy="11996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內容版面配置區 2">
            <a:extLst>
              <a:ext uri="{FF2B5EF4-FFF2-40B4-BE49-F238E27FC236}">
                <a16:creationId xmlns:a16="http://schemas.microsoft.com/office/drawing/2014/main" id="{01460F63-6134-4565-B930-9497DA569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756" y="1844825"/>
            <a:ext cx="8229600" cy="734693"/>
          </a:xfrm>
        </p:spPr>
        <p:txBody>
          <a:bodyPr/>
          <a:lstStyle/>
          <a:p>
            <a:r>
              <a:rPr lang="en-US" altLang="zh-TW" sz="2400" dirty="0"/>
              <a:t>Example: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400610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8.3 Sloped Facet Parameter and Error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2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84213" y="2041525"/>
                <a:ext cx="8229600" cy="1295401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400" dirty="0"/>
                  <a:t>According to the theory of Chi-square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Distribution,</a:t>
                </a:r>
                <a:br>
                  <a:rPr lang="en-US" altLang="zh-TW" sz="2400" dirty="0"/>
                </a:br>
                <a:r>
                  <a:rPr lang="en-US" altLang="zh-TW" sz="2400" dirty="0"/>
                  <a:t>the variance of the noise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zh-TW" altLang="en-US" sz="2400">
                        <a:latin typeface="Cambria Math" panose="02040503050406030204" pitchFamily="18" charset="0"/>
                      </a:rPr>
                      <m:t>η</m:t>
                    </m:r>
                  </m:oMath>
                </a14:m>
                <a:r>
                  <a:rPr lang="en-US" altLang="zh-TW" sz="2400" dirty="0"/>
                  <a:t> can be estimated as:</a:t>
                </a:r>
              </a:p>
            </p:txBody>
          </p:sp>
        </mc:Choice>
        <mc:Fallback xmlns="">
          <p:sp>
            <p:nvSpPr>
              <p:cNvPr id="1229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84213" y="2041525"/>
                <a:ext cx="8229600" cy="1295401"/>
              </a:xfrm>
              <a:blipFill>
                <a:blip r:embed="rId3"/>
                <a:stretch>
                  <a:fillRect l="-296" t="-330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FA80E29A-F3BB-4FD0-ACAA-DE9B2EC6A0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289E8F1-B667-4271-8A00-DE4E9EC0CE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58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9FDB0F64-A6DF-466A-A9BC-1AC6C8A33757}"/>
                  </a:ext>
                </a:extLst>
              </p:cNvPr>
              <p:cNvSpPr/>
              <p:nvPr/>
            </p:nvSpPr>
            <p:spPr>
              <a:xfrm>
                <a:off x="1835696" y="3458482"/>
                <a:ext cx="4572000" cy="116499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sz="32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altLang="zh-TW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zh-TW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zh-TW" altLang="en-US" sz="3200">
                                  <a:latin typeface="Cambria Math" panose="02040503050406030204" pitchFamily="18" charset="0"/>
                                </a:rPr>
                                <m:t>ε</m:t>
                              </m:r>
                            </m:e>
                            <m:sup>
                              <m:r>
                                <a:rPr lang="en-US" altLang="zh-TW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32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  <m:brk m:alnAt="7"/>
                                </m:rPr>
                                <a:rPr lang="en-US" altLang="zh-TW" sz="320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32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en-US" altLang="zh-TW" sz="320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sz="32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nary>
                            </m:e>
                          </m:nary>
                          <m:r>
                            <a:rPr lang="en-US" altLang="zh-TW" sz="3200">
                              <a:latin typeface="Cambria Math" panose="02040503050406030204" pitchFamily="18" charset="0"/>
                            </a:rPr>
                            <m:t>−3</m:t>
                          </m:r>
                        </m:den>
                      </m:f>
                    </m:oMath>
                  </m:oMathPara>
                </a14:m>
                <a:endParaRPr lang="zh-TW" altLang="en-US" sz="3200" dirty="0"/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9FDB0F64-A6DF-466A-A9BC-1AC6C8A337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3458482"/>
                <a:ext cx="4572000" cy="1164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6837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8.1 Introduction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6"/>
            <a:ext cx="8229600" cy="648069"/>
          </a:xfrm>
        </p:spPr>
        <p:txBody>
          <a:bodyPr/>
          <a:lstStyle/>
          <a:p>
            <a:r>
              <a:rPr lang="en-US" altLang="zh-TW" sz="2800" dirty="0"/>
              <a:t>Example:</a:t>
            </a:r>
            <a:r>
              <a:rPr lang="zh-TW" altLang="en-US" sz="2800" dirty="0"/>
              <a:t> </a:t>
            </a:r>
            <a:r>
              <a:rPr lang="en-US" altLang="zh-TW" sz="2800" dirty="0"/>
              <a:t>Imagine an image (size=1*N)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C600D08-390C-4021-869B-3E0294AFD7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BBECE17-4E49-4C77-81AA-9672ABA80A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5</a:t>
            </a:fld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1ABDEA9-7947-495E-A47F-E649062F3340}"/>
              </a:ext>
            </a:extLst>
          </p:cNvPr>
          <p:cNvSpPr/>
          <p:nvPr/>
        </p:nvSpPr>
        <p:spPr>
          <a:xfrm>
            <a:off x="0" y="6557442"/>
            <a:ext cx="71642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https://all3dp.com/what-is-stl-file-format-extension-3d-printing/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97E2FD27-7EF0-4B69-98B6-0843E7D913F4}"/>
              </a:ext>
            </a:extLst>
          </p:cNvPr>
          <p:cNvCxnSpPr>
            <a:cxnSpLocks/>
          </p:cNvCxnSpPr>
          <p:nvPr/>
        </p:nvCxnSpPr>
        <p:spPr>
          <a:xfrm>
            <a:off x="899592" y="4400840"/>
            <a:ext cx="158417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DB3CCCF1-7873-4A6A-AAE9-817215B75976}"/>
              </a:ext>
            </a:extLst>
          </p:cNvPr>
          <p:cNvSpPr/>
          <p:nvPr/>
        </p:nvSpPr>
        <p:spPr>
          <a:xfrm>
            <a:off x="1212577" y="3752880"/>
            <a:ext cx="144016" cy="6480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D640692-F2E1-4B71-8022-B401A774504F}"/>
              </a:ext>
            </a:extLst>
          </p:cNvPr>
          <p:cNvSpPr/>
          <p:nvPr/>
        </p:nvSpPr>
        <p:spPr>
          <a:xfrm>
            <a:off x="1356593" y="3392840"/>
            <a:ext cx="144016" cy="100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3AF6771-655A-457D-8829-2542129517CD}"/>
              </a:ext>
            </a:extLst>
          </p:cNvPr>
          <p:cNvSpPr/>
          <p:nvPr/>
        </p:nvSpPr>
        <p:spPr>
          <a:xfrm>
            <a:off x="1505814" y="3148654"/>
            <a:ext cx="144016" cy="126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CD035B3-DAA3-485E-A18C-D25BB1EB12F3}"/>
              </a:ext>
            </a:extLst>
          </p:cNvPr>
          <p:cNvSpPr/>
          <p:nvPr/>
        </p:nvSpPr>
        <p:spPr>
          <a:xfrm>
            <a:off x="1799692" y="3148654"/>
            <a:ext cx="144016" cy="126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73E9E17-F4DD-4820-8751-D18477ADC0A9}"/>
              </a:ext>
            </a:extLst>
          </p:cNvPr>
          <p:cNvSpPr/>
          <p:nvPr/>
        </p:nvSpPr>
        <p:spPr>
          <a:xfrm>
            <a:off x="1649795" y="2996952"/>
            <a:ext cx="144016" cy="1404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6BEF1D9-211E-4087-AABA-EFAD64F47F3B}"/>
              </a:ext>
            </a:extLst>
          </p:cNvPr>
          <p:cNvSpPr/>
          <p:nvPr/>
        </p:nvSpPr>
        <p:spPr>
          <a:xfrm>
            <a:off x="1944156" y="3752880"/>
            <a:ext cx="144016" cy="6480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B771C6C2-C607-441F-9C94-978DE2D7A57E}"/>
              </a:ext>
            </a:extLst>
          </p:cNvPr>
          <p:cNvSpPr/>
          <p:nvPr/>
        </p:nvSpPr>
        <p:spPr>
          <a:xfrm>
            <a:off x="2088350" y="3873828"/>
            <a:ext cx="132339" cy="53482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7648F71B-948A-4217-8FAD-E9295854BB2F}"/>
              </a:ext>
            </a:extLst>
          </p:cNvPr>
          <p:cNvSpPr/>
          <p:nvPr/>
        </p:nvSpPr>
        <p:spPr>
          <a:xfrm>
            <a:off x="1060257" y="3318370"/>
            <a:ext cx="151693" cy="108258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541016EF-92AC-4589-BD3B-5530517CFA0B}"/>
              </a:ext>
            </a:extLst>
          </p:cNvPr>
          <p:cNvSpPr/>
          <p:nvPr/>
        </p:nvSpPr>
        <p:spPr>
          <a:xfrm>
            <a:off x="2221315" y="3653621"/>
            <a:ext cx="144016" cy="73940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02960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1387475"/>
              </a:xfrm>
            </p:spPr>
            <p:txBody>
              <a:bodyPr/>
              <a:lstStyle/>
              <a:p>
                <a:r>
                  <a:rPr lang="en-US" altLang="zh-TW" sz="2400" dirty="0"/>
                  <a:t>Example:</a:t>
                </a:r>
              </a:p>
              <a:p>
                <a:endParaRPr lang="en-US" altLang="zh-TW" sz="2400" dirty="0"/>
              </a:p>
              <a:p>
                <a:pPr marL="0" indent="0">
                  <a:buNone/>
                </a:pPr>
                <a:r>
                  <a:rPr lang="en-US" altLang="zh-TW" sz="2400" dirty="0"/>
                  <a:t>Calculating the variance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zh-TW" altLang="en-US" sz="2400">
                        <a:latin typeface="Cambria Math" panose="02040503050406030204" pitchFamily="18" charset="0"/>
                      </a:rPr>
                      <m:t>η</m:t>
                    </m:r>
                  </m:oMath>
                </a14:m>
                <a:r>
                  <a:rPr lang="en-US" altLang="zh-TW" sz="2400" dirty="0"/>
                  <a:t>: 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1387475"/>
              </a:xfrm>
              <a:blipFill>
                <a:blip r:embed="rId3"/>
                <a:stretch>
                  <a:fillRect l="-1111" t="-3070" b="-657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53292"/>
              </p:ext>
            </p:extLst>
          </p:nvPr>
        </p:nvGraphicFramePr>
        <p:xfrm>
          <a:off x="1211795" y="3567229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9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3707904" y="3650754"/>
                <a:ext cx="146469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is-IS" altLang="zh-TW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is-IS" altLang="zh-TW" sz="20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𝜀</m:t>
                          </m:r>
                        </m:e>
                        <m:sup>
                          <m:r>
                            <a:rPr kumimoji="1" lang="is-IS" altLang="zh-TW" sz="200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mr-IN" altLang="zh-TW" sz="2000" i="1">
                          <a:latin typeface="Cambria Math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kumimoji="1" lang="en-US" altLang="zh-TW" sz="2000" b="0" i="1" smtClean="0">
                          <a:latin typeface="Cambria Math" charset="0"/>
                        </a:rPr>
                        <m:t>11.19</m:t>
                      </m:r>
                    </m:oMath>
                  </m:oMathPara>
                </a14:m>
                <a:endParaRPr kumimoji="1" lang="zh-TW" altLang="en-US" sz="20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04" y="3650754"/>
                <a:ext cx="1464696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頁尾版面配置區 6">
            <a:extLst>
              <a:ext uri="{FF2B5EF4-FFF2-40B4-BE49-F238E27FC236}">
                <a16:creationId xmlns:a16="http://schemas.microsoft.com/office/drawing/2014/main" id="{126B978C-3366-44FD-9484-22AC4EB166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0A418E8A-64C9-47FE-A6B5-18FD1373C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59</a:t>
            </a:fld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A22D3FD-AB2B-484B-A275-49CE950579E9}"/>
              </a:ext>
            </a:extLst>
          </p:cNvPr>
          <p:cNvSpPr txBox="1"/>
          <p:nvPr/>
        </p:nvSpPr>
        <p:spPr>
          <a:xfrm>
            <a:off x="1759139" y="5723964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observed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A0E1946D-8A5D-4D82-A73F-93852988F194}"/>
                  </a:ext>
                </a:extLst>
              </p:cNvPr>
              <p:cNvSpPr/>
              <p:nvPr/>
            </p:nvSpPr>
            <p:spPr>
              <a:xfrm>
                <a:off x="3730029" y="3949316"/>
                <a:ext cx="2160000" cy="7626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sz="20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zh-TW" altLang="en-US" sz="2000">
                                  <a:latin typeface="Cambria Math" panose="02040503050406030204" pitchFamily="18" charset="0"/>
                                </a:rPr>
                                <m:t>ε</m:t>
                              </m:r>
                            </m:e>
                            <m:sup>
                              <m:r>
                                <a:rPr lang="en-US" altLang="zh-TW" sz="2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  <m:brk m:alnAt="7"/>
                                </m:rPr>
                                <a:rPr lang="en-US" altLang="zh-TW" sz="200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en-US" altLang="zh-TW" sz="200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sz="20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nary>
                            </m:e>
                          </m:nary>
                          <m:r>
                            <a:rPr lang="en-US" altLang="zh-TW" sz="2000">
                              <a:latin typeface="Cambria Math" panose="02040503050406030204" pitchFamily="18" charset="0"/>
                            </a:rPr>
                            <m:t>−3</m:t>
                          </m:r>
                        </m:den>
                      </m:f>
                    </m:oMath>
                  </m:oMathPara>
                </a14:m>
                <a:endParaRPr lang="en-US" altLang="zh-TW" sz="2000" dirty="0"/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A0E1946D-8A5D-4D82-A73F-93852988F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0029" y="3949316"/>
                <a:ext cx="2160000" cy="76264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93EA87BF-09C5-46F5-B199-45DC2816AA96}"/>
                  </a:ext>
                </a:extLst>
              </p:cNvPr>
              <p:cNvSpPr/>
              <p:nvPr/>
            </p:nvSpPr>
            <p:spPr>
              <a:xfrm>
                <a:off x="4716016" y="5316535"/>
                <a:ext cx="3576813" cy="7641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altLang="zh-TW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(11.19)</m:t>
                            </m:r>
                          </m:e>
                          <m:sup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9−3</m:t>
                        </m:r>
                      </m:den>
                    </m:f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20.87</m:t>
                    </m:r>
                  </m:oMath>
                </a14:m>
                <a:r>
                  <a:rPr lang="zh-TW" altLang="en-US" sz="2800" dirty="0"/>
                  <a:t> </a:t>
                </a:r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93EA87BF-09C5-46F5-B199-45DC2816AA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5316535"/>
                <a:ext cx="3576813" cy="76418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箭號: 向右 17">
            <a:extLst>
              <a:ext uri="{FF2B5EF4-FFF2-40B4-BE49-F238E27FC236}">
                <a16:creationId xmlns:a16="http://schemas.microsoft.com/office/drawing/2014/main" id="{73D29D06-5226-4824-AEE6-1421E14574E0}"/>
              </a:ext>
            </a:extLst>
          </p:cNvPr>
          <p:cNvSpPr/>
          <p:nvPr/>
        </p:nvSpPr>
        <p:spPr>
          <a:xfrm>
            <a:off x="4015071" y="5633199"/>
            <a:ext cx="556929" cy="11996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5786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22E73BC-B324-D808-7A0A-F1858F33E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5A76338-757F-7D5B-2643-A4859D457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/>
              <a:t>Break</a:t>
            </a:r>
            <a:endParaRPr kumimoji="1"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819D4D5-AB69-3CD4-00FC-22B7212E12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4EF4628-7953-1D19-96B7-E220004164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1757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 Introduction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8.2</a:t>
            </a: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Relative Maxima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8.3 Sloped Facet Parameter and Error Estimation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8.4 Facet-Based Peak Noise Removal</a:t>
            </a:r>
            <a:endParaRPr lang="en-US" sz="2000" dirty="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8.5 Iterated Facet Model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8.6 Gradient-Based Facet Edge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8.7 Bayesian Approach to Gradient Edge 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8.8 Zero-Crossing Edge Detector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8.9 Integrated Directional Derivative Gradient Operator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8.10 Corner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8.11 Isotropic Derivative </a:t>
            </a:r>
            <a:r>
              <a:rPr lang="en-US" altLang="zh-TW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Magnitudes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8.12 Ridges and Ravines on Digital Images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8.13 Topographic Primal Sketch</a:t>
            </a:r>
            <a:endParaRPr lang="zh-TW" sz="24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8426C50-A1DF-422B-A3C7-DD1F730EC3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2EDA8D6-27A4-4603-AA29-3A64234B19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06029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dirty="0"/>
              <a:t>8.4 Facet-Based Peak Noise Removal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8459787" cy="4051771"/>
          </a:xfrm>
        </p:spPr>
        <p:txBody>
          <a:bodyPr/>
          <a:lstStyle/>
          <a:p>
            <a:pPr eaLnBrk="1" hangingPunct="1"/>
            <a:r>
              <a:rPr lang="en-US" altLang="zh-TW" sz="2400" dirty="0"/>
              <a:t>Peak noise pixel: a pixel whose gray level intensity significantly differs from neighborhood pixels.</a:t>
            </a:r>
          </a:p>
          <a:p>
            <a:pPr eaLnBrk="1" hangingPunct="1"/>
            <a:endParaRPr lang="en-US" altLang="zh-TW" sz="2400" dirty="0"/>
          </a:p>
          <a:p>
            <a:pPr eaLnBrk="1" hangingPunct="1"/>
            <a:endParaRPr lang="en-US" altLang="zh-TW" sz="2400" dirty="0"/>
          </a:p>
          <a:p>
            <a:pPr eaLnBrk="1" hangingPunct="1"/>
            <a:endParaRPr lang="en-US" altLang="zh-TW" sz="2400" dirty="0"/>
          </a:p>
          <a:p>
            <a:pPr marL="0" indent="0" eaLnBrk="1" hangingPunct="1">
              <a:buNone/>
            </a:pPr>
            <a:endParaRPr lang="en-US" altLang="zh-TW" sz="2400" dirty="0"/>
          </a:p>
          <a:p>
            <a:pPr eaLnBrk="1" hangingPunct="1"/>
            <a:endParaRPr lang="en-US" altLang="zh-TW" sz="2400" dirty="0"/>
          </a:p>
          <a:p>
            <a:pPr lvl="1" eaLnBrk="1" hangingPunct="1"/>
            <a:endParaRPr lang="en-US" altLang="zh-TW" sz="1600" dirty="0"/>
          </a:p>
          <a:p>
            <a:pPr lvl="1" eaLnBrk="1" hangingPunct="1"/>
            <a:r>
              <a:rPr lang="en-US" altLang="zh-TW" sz="1600" dirty="0"/>
              <a:t>It is difficult to judge that the center pixel in part (b) is peak noise, whereas it is easier in part (a)</a:t>
            </a:r>
            <a:endParaRPr lang="en-US" altLang="zh-TW" sz="2600" dirty="0"/>
          </a:p>
          <a:p>
            <a:pPr eaLnBrk="1" hangingPunct="1"/>
            <a:endParaRPr lang="en-US" altLang="zh-TW" sz="2600" dirty="0"/>
          </a:p>
          <a:p>
            <a:pPr eaLnBrk="1" hangingPunct="1"/>
            <a:endParaRPr lang="en-US" altLang="zh-TW" sz="2600" dirty="0"/>
          </a:p>
        </p:txBody>
      </p:sp>
      <p:pic>
        <p:nvPicPr>
          <p:cNvPr id="13317" name="Picture 1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3165" y="3111786"/>
            <a:ext cx="2240185" cy="2020580"/>
          </a:xfrm>
          <a:noFill/>
        </p:spPr>
      </p:pic>
      <p:pic>
        <p:nvPicPr>
          <p:cNvPr id="13318" name="Picture 1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2209" y="3056098"/>
            <a:ext cx="2240185" cy="2076268"/>
          </a:xfrm>
          <a:noFill/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DDFA0FD-BB53-4F22-B3BE-C72C03A2ED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6"/>
            <a:ext cx="8229600" cy="940280"/>
          </a:xfrm>
        </p:spPr>
        <p:txBody>
          <a:bodyPr/>
          <a:lstStyle/>
          <a:p>
            <a:r>
              <a:rPr lang="en-US" altLang="zh-TW" sz="2400" dirty="0"/>
              <a:t>Let N be a set of neighborhood pixels that does not contain the center pixel</a:t>
            </a:r>
            <a:endParaRPr lang="en-US" altLang="zh-TW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AE36069-E736-4301-9002-D46012C32C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DC15B023-1955-4C31-BA69-604FCA2732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63</a:t>
            </a:fld>
            <a:endParaRPr lang="zh-TW" altLang="en-US"/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9420B513-8360-4087-BCDE-2AC0C66B5C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045372"/>
              </p:ext>
            </p:extLst>
          </p:nvPr>
        </p:nvGraphicFramePr>
        <p:xfrm>
          <a:off x="5364088" y="2650766"/>
          <a:ext cx="2376264" cy="17390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2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678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(-1,-1)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(-1,0)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(-1,1)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678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(0,-1)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b="0" dirty="0">
                          <a:solidFill>
                            <a:schemeClr val="tx1">
                              <a:alpha val="30000"/>
                            </a:schemeClr>
                          </a:solidFill>
                        </a:rPr>
                        <a:t>(0,0)</a:t>
                      </a:r>
                      <a:endParaRPr lang="zh-TW" altLang="en-US" b="0" dirty="0">
                        <a:solidFill>
                          <a:schemeClr val="tx1">
                            <a:alpha val="3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(0,1)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678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(1,-1)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(1,0)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(1,1)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79EE35DE-08CE-4AFF-99B0-F89301EB8FBC}"/>
                  </a:ext>
                </a:extLst>
              </p:cNvPr>
              <p:cNvSpPr/>
              <p:nvPr/>
            </p:nvSpPr>
            <p:spPr>
              <a:xfrm>
                <a:off x="1101783" y="3319159"/>
                <a:ext cx="360182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 ×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 −{(0, 0)}</m:t>
                      </m:r>
                    </m:oMath>
                  </m:oMathPara>
                </a14:m>
                <a:endParaRPr lang="zh-TW" altLang="en-US" sz="2800" i="1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79EE35DE-08CE-4AFF-99B0-F89301EB8F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783" y="3319159"/>
                <a:ext cx="3601820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C3846C03-2128-444C-B8AE-C03195CC6EA1}"/>
                  </a:ext>
                </a:extLst>
              </p:cNvPr>
              <p:cNvSpPr/>
              <p:nvPr/>
            </p:nvSpPr>
            <p:spPr>
              <a:xfrm>
                <a:off x="682341" y="4831146"/>
                <a:ext cx="704789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sz="240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zh-CN" altLang="en-US" sz="24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zh-CN" altLang="en-US" sz="2400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TW" altLang="en-US" sz="2400" i="1">
                          <a:latin typeface="Cambria Math" panose="02040503050406030204" pitchFamily="18" charset="0"/>
                        </a:rPr>
                        <m:t>𝜂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𝑓𝑜𝑟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)∈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zh-TW" altLang="en-US" sz="2400" i="1" dirty="0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C3846C03-2128-444C-B8AE-C03195CC6E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341" y="4831146"/>
                <a:ext cx="7047891" cy="461665"/>
              </a:xfrm>
              <a:prstGeom prst="rect">
                <a:avLst/>
              </a:prstGeom>
              <a:blipFill>
                <a:blip r:embed="rId4"/>
                <a:stretch>
                  <a:fillRect b="-21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內容版面配置區 2">
                <a:extLst>
                  <a:ext uri="{FF2B5EF4-FFF2-40B4-BE49-F238E27FC236}">
                    <a16:creationId xmlns:a16="http://schemas.microsoft.com/office/drawing/2014/main" id="{375F00F6-2EF9-4742-A0DA-6BC04327325E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88803" y="5484989"/>
                <a:ext cx="8229600" cy="9402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r>
                  <a:rPr lang="en-US" altLang="zh-TW" sz="2400" dirty="0"/>
                  <a:t>Where </a:t>
                </a:r>
                <a14:m>
                  <m:oMath xmlns:m="http://schemas.openxmlformats.org/officeDocument/2006/math"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2400" dirty="0"/>
                  <a:t> is assumed to be independent additive Gaussian noise having mean 0 and variance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zh-TW" altLang="en-US" sz="3200" dirty="0"/>
              </a:p>
              <a:p>
                <a:endParaRPr lang="en-US" altLang="zh-TW" kern="0" dirty="0"/>
              </a:p>
              <a:p>
                <a:endParaRPr lang="en-US" altLang="zh-TW" kern="0" dirty="0"/>
              </a:p>
              <a:p>
                <a:endParaRPr lang="en-US" altLang="zh-TW" kern="0" dirty="0"/>
              </a:p>
              <a:p>
                <a:pPr marL="0" indent="0">
                  <a:buFont typeface="Wingdings" panose="05000000000000000000" pitchFamily="2" charset="2"/>
                  <a:buNone/>
                </a:pPr>
                <a:r>
                  <a:rPr lang="en-US" altLang="zh-TW" kern="0" dirty="0"/>
                  <a:t> </a:t>
                </a:r>
                <a:endParaRPr lang="zh-TW" altLang="en-US" kern="0" dirty="0"/>
              </a:p>
            </p:txBody>
          </p:sp>
        </mc:Choice>
        <mc:Fallback xmlns="">
          <p:sp>
            <p:nvSpPr>
              <p:cNvPr id="13" name="內容版面配置區 2">
                <a:extLst>
                  <a:ext uri="{FF2B5EF4-FFF2-40B4-BE49-F238E27FC236}">
                    <a16:creationId xmlns:a16="http://schemas.microsoft.com/office/drawing/2014/main" id="{375F00F6-2EF9-4742-A0DA-6BC0432732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8803" y="5484989"/>
                <a:ext cx="8229600" cy="940280"/>
              </a:xfrm>
              <a:prstGeom prst="rect">
                <a:avLst/>
              </a:prstGeom>
              <a:blipFill>
                <a:blip r:embed="rId5"/>
                <a:stretch>
                  <a:fillRect l="-370" t="-4545" b="-324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右大括弧 13">
            <a:extLst>
              <a:ext uri="{FF2B5EF4-FFF2-40B4-BE49-F238E27FC236}">
                <a16:creationId xmlns:a16="http://schemas.microsoft.com/office/drawing/2014/main" id="{B5D344F4-4185-46E4-B2BD-AA8265DFF052}"/>
              </a:ext>
            </a:extLst>
          </p:cNvPr>
          <p:cNvSpPr/>
          <p:nvPr/>
        </p:nvSpPr>
        <p:spPr>
          <a:xfrm rot="16200000">
            <a:off x="1261040" y="4291689"/>
            <a:ext cx="141204" cy="1008113"/>
          </a:xfrm>
          <a:prstGeom prst="rightBrac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CD5A17FC-3614-4BA3-AD87-F5AA0EE23103}"/>
              </a:ext>
            </a:extLst>
          </p:cNvPr>
          <p:cNvSpPr txBox="1"/>
          <p:nvPr/>
        </p:nvSpPr>
        <p:spPr>
          <a:xfrm>
            <a:off x="764820" y="4360376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observed</a:t>
            </a:r>
            <a:endParaRPr lang="zh-TW" altLang="en-US" dirty="0"/>
          </a:p>
        </p:txBody>
      </p:sp>
      <p:sp>
        <p:nvSpPr>
          <p:cNvPr id="16" name="右大括弧 15">
            <a:extLst>
              <a:ext uri="{FF2B5EF4-FFF2-40B4-BE49-F238E27FC236}">
                <a16:creationId xmlns:a16="http://schemas.microsoft.com/office/drawing/2014/main" id="{A43F1A84-64BE-48AA-AB99-C6460E819335}"/>
              </a:ext>
            </a:extLst>
          </p:cNvPr>
          <p:cNvSpPr/>
          <p:nvPr/>
        </p:nvSpPr>
        <p:spPr>
          <a:xfrm rot="16200000">
            <a:off x="3607243" y="3938528"/>
            <a:ext cx="196742" cy="1800199"/>
          </a:xfrm>
          <a:prstGeom prst="rightBrac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896B46D6-62E4-4C3E-A969-C28FE657C3F3}"/>
              </a:ext>
            </a:extLst>
          </p:cNvPr>
          <p:cNvSpPr txBox="1"/>
          <p:nvPr/>
        </p:nvSpPr>
        <p:spPr>
          <a:xfrm>
            <a:off x="3382448" y="438979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truth</a:t>
            </a:r>
            <a:endParaRPr lang="zh-TW" altLang="en-US" dirty="0"/>
          </a:p>
        </p:txBody>
      </p:sp>
      <p:sp>
        <p:nvSpPr>
          <p:cNvPr id="18" name="右大括弧 17">
            <a:extLst>
              <a:ext uri="{FF2B5EF4-FFF2-40B4-BE49-F238E27FC236}">
                <a16:creationId xmlns:a16="http://schemas.microsoft.com/office/drawing/2014/main" id="{9280C95F-8BAB-4A45-BDF9-3BDEAE5C88C1}"/>
              </a:ext>
            </a:extLst>
          </p:cNvPr>
          <p:cNvSpPr/>
          <p:nvPr/>
        </p:nvSpPr>
        <p:spPr>
          <a:xfrm rot="16200000">
            <a:off x="5090478" y="4444465"/>
            <a:ext cx="196743" cy="773362"/>
          </a:xfrm>
          <a:prstGeom prst="rightBrac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832C40E5-A648-4EA9-8C5F-6072DCC71DA2}"/>
              </a:ext>
            </a:extLst>
          </p:cNvPr>
          <p:cNvSpPr txBox="1"/>
          <p:nvPr/>
        </p:nvSpPr>
        <p:spPr>
          <a:xfrm>
            <a:off x="4824395" y="437092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noise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898641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sz="2400" dirty="0"/>
                  <a:t>The least-squares procedure determines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sz="240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acc>
                  </m:oMath>
                </a14:m>
                <a:r>
                  <a:rPr lang="en-US" altLang="zh-TW" sz="24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sz="240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acc>
                  </m:oMath>
                </a14:m>
                <a:r>
                  <a:rPr lang="en-US" altLang="zh-TW" sz="2400" dirty="0"/>
                  <a:t>,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sz="240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acc>
                  </m:oMath>
                </a14:m>
                <a:r>
                  <a:rPr lang="en-US" altLang="zh-TW" sz="2400" dirty="0"/>
                  <a:t> which minimize the sum of the squared difference between the fitted surface are given by the observed one:</a:t>
                </a:r>
              </a:p>
              <a:p>
                <a:endParaRPr lang="en-US" altLang="zh-TW" sz="2400" dirty="0"/>
              </a:p>
              <a:p>
                <a:endParaRPr lang="en-US" altLang="zh-TW" sz="2400" dirty="0"/>
              </a:p>
              <a:p>
                <a:r>
                  <a:rPr lang="en-US" altLang="zh-TW" sz="2400" dirty="0"/>
                  <a:t>The minimizing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acc>
                  </m:oMath>
                </a14:m>
                <a:r>
                  <a:rPr lang="en-US" altLang="zh-TW" sz="24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acc>
                  </m:oMath>
                </a14:m>
                <a:r>
                  <a:rPr lang="en-US" altLang="zh-TW" sz="2400" dirty="0"/>
                  <a:t>,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acc>
                  </m:oMath>
                </a14:m>
                <a:r>
                  <a:rPr lang="en-US" altLang="zh-TW" sz="2400" dirty="0"/>
                  <a:t> are given by</a:t>
                </a:r>
              </a:p>
              <a:p>
                <a:endParaRPr lang="en-US" altLang="zh-TW" sz="2400" dirty="0"/>
              </a:p>
              <a:p>
                <a:endParaRPr lang="zh-TW" altLang="en-US" sz="24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96" t="-5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64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6">
                <a:extLst>
                  <a:ext uri="{FF2B5EF4-FFF2-40B4-BE49-F238E27FC236}">
                    <a16:creationId xmlns:a16="http://schemas.microsoft.com/office/drawing/2014/main" id="{500D7D4B-E7A4-418E-BDDA-6ACE6130FAF5}"/>
                  </a:ext>
                </a:extLst>
              </p:cNvPr>
              <p:cNvSpPr txBox="1"/>
              <p:nvPr/>
            </p:nvSpPr>
            <p:spPr>
              <a:xfrm>
                <a:off x="1691680" y="3212976"/>
                <a:ext cx="6261651" cy="1193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mr-IN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mr-IN" sz="28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𝜀</m:t>
                          </m:r>
                        </m:e>
                        <m:sup>
                          <m:r>
                            <a:rPr lang="en-US" altLang="zh-CN" sz="28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mr-IN" sz="2800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mr-IN" altLang="zh-TW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,   </m:t>
                          </m:r>
                          <m:r>
                            <m:rPr>
                              <m:brk m:alnAt="7"/>
                            </m:rPr>
                            <a:rPr lang="en-US" altLang="zh-CN" sz="2800" i="1">
                              <a:latin typeface="Cambria Math" charset="0"/>
                            </a:rPr>
                            <m:t>𝑐</m:t>
                          </m:r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CN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∈</m:t>
                          </m:r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𝑁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is-I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i="1">
                                  <a:latin typeface="Cambria Math" charset="0"/>
                                </a:rPr>
                                <m:t>[</m:t>
                              </m:r>
                              <m:acc>
                                <m:accPr>
                                  <m:chr m:val="̂"/>
                                  <m:ctrlPr>
                                    <a:rPr lang="mr-IN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mr-IN" altLang="zh-TW" sz="28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𝛼</m:t>
                                  </m:r>
                                </m:e>
                              </m:acc>
                              <m:r>
                                <a:rPr lang="en-US" altLang="zh-CN" sz="2800" i="1">
                                  <a:latin typeface="Cambria Math" charset="0"/>
                                </a:rPr>
                                <m:t>𝑟</m:t>
                              </m:r>
                              <m:r>
                                <a:rPr lang="en-US" altLang="zh-CN" sz="2800" i="1">
                                  <a:latin typeface="Cambria Math" charset="0"/>
                                </a:rPr>
                                <m:t>+</m:t>
                              </m:r>
                              <m:acc>
                                <m:accPr>
                                  <m:chr m:val="̂"/>
                                  <m:ctrlPr>
                                    <a:rPr lang="en-US" altLang="zh-CN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8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altLang="zh-CN" sz="2800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800" i="1">
                                  <a:latin typeface="Cambria Math" charset="0"/>
                                </a:rPr>
                                <m:t>+</m:t>
                              </m:r>
                              <m:acc>
                                <m:accPr>
                                  <m:chr m:val="̂"/>
                                  <m:ctrlPr>
                                    <a:rPr lang="en-US" altLang="zh-CN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8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𝛾</m:t>
                                  </m:r>
                                </m:e>
                              </m:acc>
                              <m:r>
                                <a:rPr lang="en-US" altLang="zh-CN" sz="2800" i="1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altLang="zh-CN" sz="2800" i="1">
                                  <a:latin typeface="Cambria Math" charset="0"/>
                                </a:rPr>
                                <m:t>𝑔</m:t>
                              </m:r>
                              <m:r>
                                <a:rPr lang="en-US" altLang="zh-CN" sz="2800" i="1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altLang="zh-CN" sz="2800" i="1">
                                  <a:latin typeface="Cambria Math" charset="0"/>
                                </a:rPr>
                                <m:t>𝑟</m:t>
                              </m:r>
                              <m:r>
                                <a:rPr lang="en-US" altLang="zh-CN" sz="2800" i="1"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altLang="zh-CN" sz="2800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800" i="1">
                                  <a:latin typeface="Cambria Math" charset="0"/>
                                </a:rPr>
                                <m:t>)]</m:t>
                              </m:r>
                            </m:e>
                            <m:sup>
                              <m:r>
                                <a:rPr lang="is-IS" altLang="zh-TW" sz="2800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6">
                <a:extLst>
                  <a:ext uri="{FF2B5EF4-FFF2-40B4-BE49-F238E27FC236}">
                    <a16:creationId xmlns:a16="http://schemas.microsoft.com/office/drawing/2014/main" id="{500D7D4B-E7A4-418E-BDDA-6ACE6130FA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680" y="3212976"/>
                <a:ext cx="6261651" cy="11934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6">
                <a:extLst>
                  <a:ext uri="{FF2B5EF4-FFF2-40B4-BE49-F238E27FC236}">
                    <a16:creationId xmlns:a16="http://schemas.microsoft.com/office/drawing/2014/main" id="{937CF7A0-43D7-438B-8834-87D1B81C1228}"/>
                  </a:ext>
                </a:extLst>
              </p:cNvPr>
              <p:cNvSpPr txBox="1"/>
              <p:nvPr/>
            </p:nvSpPr>
            <p:spPr>
              <a:xfrm>
                <a:off x="684213" y="5415261"/>
                <a:ext cx="2613621" cy="824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mr-IN" altLang="zh-TW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mr-IN" altLang="zh-TW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</m:acc>
                      <m:r>
                        <a:rPr lang="mr-IN" sz="200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altLang="zh-TW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mr-IN" altLang="zh-TW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   </m:t>
                              </m:r>
                              <m:r>
                                <m:rPr>
                                  <m:brk m:alnAt="7"/>
                                </m:rPr>
                                <a:rPr lang="en-US" altLang="zh-CN" sz="2000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altLang="zh-CN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∈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𝑁</m:t>
                              </m:r>
                            </m:sub>
                            <m:sup/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𝑟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𝑔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𝑟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mr-IN" altLang="zh-TW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   </m:t>
                              </m:r>
                              <m:r>
                                <m:rPr>
                                  <m:brk m:alnAt="7"/>
                                </m:rPr>
                                <a:rPr lang="en-US" altLang="zh-CN" sz="2000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altLang="zh-CN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∈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𝑁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CN" sz="2000" i="1" smtClean="0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6">
                <a:extLst>
                  <a:ext uri="{FF2B5EF4-FFF2-40B4-BE49-F238E27FC236}">
                    <a16:creationId xmlns:a16="http://schemas.microsoft.com/office/drawing/2014/main" id="{937CF7A0-43D7-438B-8834-87D1B81C12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213" y="5415261"/>
                <a:ext cx="2613621" cy="82477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6">
                <a:extLst>
                  <a:ext uri="{FF2B5EF4-FFF2-40B4-BE49-F238E27FC236}">
                    <a16:creationId xmlns:a16="http://schemas.microsoft.com/office/drawing/2014/main" id="{F8D63400-EDDD-4A8F-89FD-21F3E10BD33E}"/>
                  </a:ext>
                </a:extLst>
              </p:cNvPr>
              <p:cNvSpPr txBox="1"/>
              <p:nvPr/>
            </p:nvSpPr>
            <p:spPr>
              <a:xfrm>
                <a:off x="3316810" y="5398584"/>
                <a:ext cx="2544471" cy="824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mr-IN" altLang="zh-TW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mr-IN" sz="200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acc>
                      <m:r>
                        <a:rPr lang="mr-IN" sz="200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altLang="zh-TW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mr-IN" altLang="zh-TW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   </m:t>
                              </m:r>
                              <m:r>
                                <m:rPr>
                                  <m:brk m:alnAt="7"/>
                                </m:rPr>
                                <a:rPr lang="en-US" altLang="zh-CN" sz="2000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altLang="zh-CN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∈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𝑁</m:t>
                              </m:r>
                            </m:sub>
                            <m:sup/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𝑐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𝑔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𝑟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mr-IN" altLang="zh-TW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   </m:t>
                              </m:r>
                              <m:r>
                                <m:rPr>
                                  <m:brk m:alnAt="7"/>
                                </m:rPr>
                                <a:rPr lang="en-US" altLang="zh-CN" sz="2000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altLang="zh-CN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∈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𝑁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CN" sz="2000" i="1" smtClean="0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TextBox 6">
                <a:extLst>
                  <a:ext uri="{FF2B5EF4-FFF2-40B4-BE49-F238E27FC236}">
                    <a16:creationId xmlns:a16="http://schemas.microsoft.com/office/drawing/2014/main" id="{F8D63400-EDDD-4A8F-89FD-21F3E10BD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6810" y="5398584"/>
                <a:ext cx="2544471" cy="82477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6">
                <a:extLst>
                  <a:ext uri="{FF2B5EF4-FFF2-40B4-BE49-F238E27FC236}">
                    <a16:creationId xmlns:a16="http://schemas.microsoft.com/office/drawing/2014/main" id="{84B362BB-8EF5-4E66-A3CE-B7E0D9F44537}"/>
                  </a:ext>
                </a:extLst>
              </p:cNvPr>
              <p:cNvSpPr txBox="1"/>
              <p:nvPr/>
            </p:nvSpPr>
            <p:spPr>
              <a:xfrm>
                <a:off x="6030838" y="5415261"/>
                <a:ext cx="2544471" cy="7109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mr-IN" altLang="zh-TW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mr-IN" sz="200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acc>
                      <m:r>
                        <a:rPr lang="mr-IN" sz="200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altLang="zh-TW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mr-IN" altLang="zh-TW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   </m:t>
                              </m:r>
                              <m:r>
                                <m:rPr>
                                  <m:brk m:alnAt="7"/>
                                </m:rPr>
                                <a:rPr lang="en-US" altLang="zh-CN" sz="2000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altLang="zh-CN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∈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𝑁</m:t>
                              </m:r>
                            </m:sub>
                            <m:sup/>
                            <m:e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𝑔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𝑟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#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" name="TextBox 6">
                <a:extLst>
                  <a:ext uri="{FF2B5EF4-FFF2-40B4-BE49-F238E27FC236}">
                    <a16:creationId xmlns:a16="http://schemas.microsoft.com/office/drawing/2014/main" id="{84B362BB-8EF5-4E66-A3CE-B7E0D9F445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0838" y="5415261"/>
                <a:ext cx="2544471" cy="7109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12386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4051771"/>
              </a:xfrm>
            </p:spPr>
            <p:txBody>
              <a:bodyPr/>
              <a:lstStyle/>
              <a:p>
                <a:r>
                  <a:rPr lang="en-US" altLang="zh-TW" sz="2400" dirty="0"/>
                  <a:t>According to the theories of Chi-square Distribution and </a:t>
                </a:r>
                <a:r>
                  <a:rPr lang="en-US" altLang="zh-TW" sz="2400" i="1" dirty="0"/>
                  <a:t>t</a:t>
                </a:r>
                <a:r>
                  <a:rPr lang="en-US" altLang="zh-TW" sz="2400" dirty="0"/>
                  <a:t>-distribution,</a:t>
                </a:r>
              </a:p>
              <a:p>
                <a:endParaRPr lang="en-US" altLang="zh-TW" sz="2400" dirty="0"/>
              </a:p>
              <a:p>
                <a:r>
                  <a:rPr lang="en-US" altLang="zh-TW" sz="2400" dirty="0"/>
                  <a:t>we let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0,0</m:t>
                            </m:r>
                          </m:e>
                        </m:d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TW" altLang="en-US" sz="2800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</m:acc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1+</m:t>
                            </m:r>
                            <m:f>
                              <m:fPr>
                                <m:ctrlP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#</m:t>
                                </m:r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  <m:sSup>
                              <m:sSupPr>
                                <m:ctrlP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zh-TW" altLang="en-US" sz="2800" b="0" i="1" smtClean="0"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p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</m:oMath>
                </a14:m>
                <a:r>
                  <a:rPr lang="en-US" altLang="zh-TW" sz="2400" dirty="0"/>
                  <a:t> ,</a:t>
                </a:r>
              </a:p>
              <a:p>
                <a:endParaRPr lang="en-US" altLang="zh-TW" sz="2400" dirty="0"/>
              </a:p>
              <a:p>
                <a:r>
                  <a:rPr lang="en-US" altLang="zh-TW" sz="2400" dirty="0"/>
                  <a:t>and 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−3, 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altLang="zh-TW" sz="2400" dirty="0"/>
                  <a:t> be the threshold.</a:t>
                </a:r>
              </a:p>
              <a:p>
                <a:pPr marL="0" indent="0">
                  <a:buNone/>
                </a:pPr>
                <a:r>
                  <a:rPr lang="en-US" altLang="zh-TW" sz="2400" dirty="0"/>
                  <a:t>				(Value for </a:t>
                </a:r>
                <a:r>
                  <a:rPr lang="en-US" altLang="zh-TW" sz="2400" i="1" dirty="0"/>
                  <a:t>p</a:t>
                </a:r>
                <a:r>
                  <a:rPr lang="en-US" altLang="zh-TW" sz="2400" dirty="0"/>
                  <a:t> is usually .05~.01)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4051771"/>
              </a:xfrm>
              <a:blipFill>
                <a:blip r:embed="rId3"/>
                <a:stretch>
                  <a:fillRect l="-296" t="-105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65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786424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1099443"/>
          </a:xfrm>
        </p:spPr>
        <p:txBody>
          <a:bodyPr/>
          <a:lstStyle/>
          <a:p>
            <a:r>
              <a:rPr lang="en-US" altLang="zh-TW" sz="2400" i="1" dirty="0"/>
              <a:t>t</a:t>
            </a:r>
            <a:r>
              <a:rPr lang="en-US" altLang="zh-TW" sz="2400" dirty="0"/>
              <a:t>-distribution table:</a:t>
            </a: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66</a:t>
            </a:fld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9BB1FDB-E20D-435F-A1E8-D2ECEA6B1C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8" t="20995" r="39131" b="46020"/>
          <a:stretch/>
        </p:blipFill>
        <p:spPr>
          <a:xfrm>
            <a:off x="2267744" y="2753079"/>
            <a:ext cx="4004381" cy="3673481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683FD4D7-6BA8-4759-B6C9-679B6C0339F1}"/>
              </a:ext>
            </a:extLst>
          </p:cNvPr>
          <p:cNvSpPr txBox="1"/>
          <p:nvPr/>
        </p:nvSpPr>
        <p:spPr>
          <a:xfrm>
            <a:off x="4407610" y="240658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i="1" dirty="0"/>
              <a:t>p</a:t>
            </a:r>
            <a:endParaRPr lang="zh-TW" altLang="en-US" i="1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D4F9914-776A-4E00-B8D6-87C46B2909E4}"/>
              </a:ext>
            </a:extLst>
          </p:cNvPr>
          <p:cNvSpPr txBox="1"/>
          <p:nvPr/>
        </p:nvSpPr>
        <p:spPr>
          <a:xfrm>
            <a:off x="1236693" y="4128154"/>
            <a:ext cx="10310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/>
              <a:t>degree</a:t>
            </a:r>
          </a:p>
          <a:p>
            <a:pPr algn="ctr"/>
            <a:r>
              <a:rPr lang="en-US" altLang="zh-TW" dirty="0"/>
              <a:t>of</a:t>
            </a:r>
          </a:p>
          <a:p>
            <a:pPr algn="ctr"/>
            <a:r>
              <a:rPr lang="en-US" altLang="zh-TW" dirty="0"/>
              <a:t>freedom</a:t>
            </a:r>
            <a:endParaRPr lang="zh-TW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E1D42F8-F16B-49C8-B7BD-E031A1888ACF}"/>
              </a:ext>
            </a:extLst>
          </p:cNvPr>
          <p:cNvSpPr/>
          <p:nvPr/>
        </p:nvSpPr>
        <p:spPr>
          <a:xfrm>
            <a:off x="3825627" y="3938545"/>
            <a:ext cx="2329594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16198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1819523"/>
              </a:xfrm>
            </p:spPr>
            <p:txBody>
              <a:bodyPr/>
              <a:lstStyle/>
              <a:p>
                <a:r>
                  <a:rPr lang="en-US" altLang="zh-TW" sz="2400" dirty="0"/>
                  <a:t>If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−3, 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altLang="zh-TW" sz="2400" dirty="0"/>
                  <a:t>, we assume that center pixel is a noise pixel, the output value of the center pixel will be</a:t>
                </a:r>
                <a:r>
                  <a:rPr lang="zh-TW" altLang="en-US" sz="2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zh-TW" alt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zh-TW" altLang="en-US" sz="240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</m:acc>
                  </m:oMath>
                </a14:m>
                <a:r>
                  <a:rPr lang="en-US" altLang="zh-TW" sz="2400" dirty="0"/>
                  <a:t> .</a:t>
                </a:r>
              </a:p>
              <a:p>
                <a:r>
                  <a:rPr lang="en-US" altLang="zh-TW" sz="2400" dirty="0"/>
                  <a:t>If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TW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−3, 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altLang="zh-TW" sz="2400" dirty="0"/>
                  <a:t>, we assume that center pixel is not a noise pixel, the output value of the center pixel will be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0,0</m:t>
                        </m:r>
                      </m:e>
                    </m:d>
                  </m:oMath>
                </a14:m>
                <a:r>
                  <a:rPr lang="en-US" altLang="zh-TW" sz="2400" dirty="0"/>
                  <a:t>.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1819523"/>
              </a:xfrm>
              <a:blipFill>
                <a:blip r:embed="rId3"/>
                <a:stretch>
                  <a:fillRect l="-296" t="-2685" r="-370" b="-100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67</a:t>
            </a:fld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09C7F37A-70DE-43BC-BDFE-7F726202237A}"/>
                  </a:ext>
                </a:extLst>
              </p:cNvPr>
              <p:cNvSpPr txBox="1"/>
              <p:nvPr/>
            </p:nvSpPr>
            <p:spPr>
              <a:xfrm>
                <a:off x="718830" y="4384734"/>
                <a:ext cx="7924349" cy="5564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800" dirty="0"/>
                  <a:t>Output of center pixel =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−3, </m:t>
                        </m:r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) ? </m:t>
                    </m:r>
                    <m:acc>
                      <m:accPr>
                        <m:chr m:val="̂"/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sz="28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acc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 : 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0,0</m:t>
                        </m:r>
                      </m:e>
                    </m:d>
                  </m:oMath>
                </a14:m>
                <a:endParaRPr lang="zh-TW" altLang="en-US" sz="2800" i="1" dirty="0"/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09C7F37A-70DE-43BC-BDFE-7F7262022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830" y="4384734"/>
                <a:ext cx="7924349" cy="556434"/>
              </a:xfrm>
              <a:prstGeom prst="rect">
                <a:avLst/>
              </a:prstGeom>
              <a:blipFill>
                <a:blip r:embed="rId4"/>
                <a:stretch>
                  <a:fillRect l="-1615" t="-11957" b="-2173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10984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68</a:t>
            </a:fld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 dirty="0"/>
              <a:t>Example: consider the following 3*3 region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/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A1AA5DE7-6833-48C2-9B9B-4D1B09E0FC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960677"/>
              </p:ext>
            </p:extLst>
          </p:nvPr>
        </p:nvGraphicFramePr>
        <p:xfrm>
          <a:off x="1042988" y="2785005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9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/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dirty="0"/>
                  <a:t>Set </a:t>
                </a:r>
                <a:r>
                  <a:rPr lang="en-US" altLang="zh-TW" i="1" dirty="0"/>
                  <a:t>p</a:t>
                </a:r>
                <a:r>
                  <a:rPr lang="en-US" altLang="zh-TW" dirty="0"/>
                  <a:t> = 0.05,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−3, 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=2.015</m:t>
                    </m:r>
                  </m:oMath>
                </a14:m>
                <a:r>
                  <a:rPr lang="en-US" altLang="zh-TW" i="1" dirty="0"/>
                  <a:t> </a:t>
                </a:r>
                <a:endParaRPr lang="zh-TW" altLang="en-US" i="1" dirty="0"/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  <a:blipFill>
                <a:blip r:embed="rId4"/>
                <a:stretch>
                  <a:fillRect l="-1518" t="-7813" b="-1875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/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6179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8.1 Introduction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6"/>
            <a:ext cx="8229600" cy="648069"/>
          </a:xfrm>
        </p:spPr>
        <p:txBody>
          <a:bodyPr/>
          <a:lstStyle/>
          <a:p>
            <a:r>
              <a:rPr lang="en-US" altLang="zh-TW" sz="2800" dirty="0"/>
              <a:t>Example:</a:t>
            </a:r>
          </a:p>
          <a:p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C600D08-390C-4021-869B-3E0294AFD7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BBECE17-4E49-4C77-81AA-9672ABA80A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6</a:t>
            </a:fld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1ABDEA9-7947-495E-A47F-E649062F3340}"/>
              </a:ext>
            </a:extLst>
          </p:cNvPr>
          <p:cNvSpPr/>
          <p:nvPr/>
        </p:nvSpPr>
        <p:spPr>
          <a:xfrm>
            <a:off x="0" y="6557442"/>
            <a:ext cx="71642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https://all3dp.com/what-is-stl-file-format-extension-3d-printing/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97E2FD27-7EF0-4B69-98B6-0843E7D913F4}"/>
              </a:ext>
            </a:extLst>
          </p:cNvPr>
          <p:cNvCxnSpPr>
            <a:cxnSpLocks/>
          </p:cNvCxnSpPr>
          <p:nvPr/>
        </p:nvCxnSpPr>
        <p:spPr>
          <a:xfrm>
            <a:off x="899592" y="4400840"/>
            <a:ext cx="158417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DB3CCCF1-7873-4A6A-AAE9-817215B75976}"/>
              </a:ext>
            </a:extLst>
          </p:cNvPr>
          <p:cNvSpPr/>
          <p:nvPr/>
        </p:nvSpPr>
        <p:spPr>
          <a:xfrm>
            <a:off x="1212577" y="3752880"/>
            <a:ext cx="144016" cy="6480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D640692-F2E1-4B71-8022-B401A774504F}"/>
              </a:ext>
            </a:extLst>
          </p:cNvPr>
          <p:cNvSpPr/>
          <p:nvPr/>
        </p:nvSpPr>
        <p:spPr>
          <a:xfrm>
            <a:off x="1356593" y="3392840"/>
            <a:ext cx="144016" cy="100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3AF6771-655A-457D-8829-2542129517CD}"/>
              </a:ext>
            </a:extLst>
          </p:cNvPr>
          <p:cNvSpPr/>
          <p:nvPr/>
        </p:nvSpPr>
        <p:spPr>
          <a:xfrm>
            <a:off x="1505814" y="3148654"/>
            <a:ext cx="144016" cy="126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CD035B3-DAA3-485E-A18C-D25BB1EB12F3}"/>
              </a:ext>
            </a:extLst>
          </p:cNvPr>
          <p:cNvSpPr/>
          <p:nvPr/>
        </p:nvSpPr>
        <p:spPr>
          <a:xfrm>
            <a:off x="1799692" y="3148654"/>
            <a:ext cx="144016" cy="126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73E9E17-F4DD-4820-8751-D18477ADC0A9}"/>
              </a:ext>
            </a:extLst>
          </p:cNvPr>
          <p:cNvSpPr/>
          <p:nvPr/>
        </p:nvSpPr>
        <p:spPr>
          <a:xfrm>
            <a:off x="1649795" y="2996952"/>
            <a:ext cx="144016" cy="1404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6BEF1D9-211E-4087-AABA-EFAD64F47F3B}"/>
              </a:ext>
            </a:extLst>
          </p:cNvPr>
          <p:cNvSpPr/>
          <p:nvPr/>
        </p:nvSpPr>
        <p:spPr>
          <a:xfrm>
            <a:off x="1944156" y="3752880"/>
            <a:ext cx="144016" cy="6480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B771C6C2-C607-441F-9C94-978DE2D7A57E}"/>
              </a:ext>
            </a:extLst>
          </p:cNvPr>
          <p:cNvSpPr/>
          <p:nvPr/>
        </p:nvSpPr>
        <p:spPr>
          <a:xfrm>
            <a:off x="2088350" y="3873828"/>
            <a:ext cx="132339" cy="53482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7" name="直線單箭頭接點 46">
            <a:extLst>
              <a:ext uri="{FF2B5EF4-FFF2-40B4-BE49-F238E27FC236}">
                <a16:creationId xmlns:a16="http://schemas.microsoft.com/office/drawing/2014/main" id="{B225191B-2B58-453B-ADCE-29D009C1B35E}"/>
              </a:ext>
            </a:extLst>
          </p:cNvPr>
          <p:cNvCxnSpPr>
            <a:cxnSpLocks/>
          </p:cNvCxnSpPr>
          <p:nvPr/>
        </p:nvCxnSpPr>
        <p:spPr>
          <a:xfrm flipV="1">
            <a:off x="1691680" y="4408654"/>
            <a:ext cx="14566" cy="21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矩形 51">
            <a:extLst>
              <a:ext uri="{FF2B5EF4-FFF2-40B4-BE49-F238E27FC236}">
                <a16:creationId xmlns:a16="http://schemas.microsoft.com/office/drawing/2014/main" id="{7648F71B-948A-4217-8FAD-E9295854BB2F}"/>
              </a:ext>
            </a:extLst>
          </p:cNvPr>
          <p:cNvSpPr/>
          <p:nvPr/>
        </p:nvSpPr>
        <p:spPr>
          <a:xfrm>
            <a:off x="1060257" y="3318370"/>
            <a:ext cx="151693" cy="1082582"/>
          </a:xfrm>
          <a:prstGeom prst="rect">
            <a:avLst/>
          </a:prstGeom>
          <a:noFill/>
          <a:ln w="19050"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541016EF-92AC-4589-BD3B-5530517CFA0B}"/>
              </a:ext>
            </a:extLst>
          </p:cNvPr>
          <p:cNvSpPr/>
          <p:nvPr/>
        </p:nvSpPr>
        <p:spPr>
          <a:xfrm>
            <a:off x="2248721" y="3645024"/>
            <a:ext cx="144016" cy="739406"/>
          </a:xfrm>
          <a:prstGeom prst="rect">
            <a:avLst/>
          </a:prstGeom>
          <a:noFill/>
          <a:ln w="19050"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2" name="直線單箭頭接點 61">
            <a:extLst>
              <a:ext uri="{FF2B5EF4-FFF2-40B4-BE49-F238E27FC236}">
                <a16:creationId xmlns:a16="http://schemas.microsoft.com/office/drawing/2014/main" id="{FB48677E-60AD-4224-B7EF-8F7F0FD24537}"/>
              </a:ext>
            </a:extLst>
          </p:cNvPr>
          <p:cNvCxnSpPr/>
          <p:nvPr/>
        </p:nvCxnSpPr>
        <p:spPr>
          <a:xfrm>
            <a:off x="1187310" y="4654372"/>
            <a:ext cx="1008739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接點 63">
            <a:extLst>
              <a:ext uri="{FF2B5EF4-FFF2-40B4-BE49-F238E27FC236}">
                <a16:creationId xmlns:a16="http://schemas.microsoft.com/office/drawing/2014/main" id="{BCA930F7-D1EF-4996-926A-B5DB8849A6A7}"/>
              </a:ext>
            </a:extLst>
          </p:cNvPr>
          <p:cNvCxnSpPr/>
          <p:nvPr/>
        </p:nvCxnSpPr>
        <p:spPr>
          <a:xfrm flipV="1">
            <a:off x="1184078" y="4509120"/>
            <a:ext cx="0" cy="2880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接點 64">
            <a:extLst>
              <a:ext uri="{FF2B5EF4-FFF2-40B4-BE49-F238E27FC236}">
                <a16:creationId xmlns:a16="http://schemas.microsoft.com/office/drawing/2014/main" id="{A5BEA08E-E7F3-4243-A752-CBDA44996DFF}"/>
              </a:ext>
            </a:extLst>
          </p:cNvPr>
          <p:cNvCxnSpPr/>
          <p:nvPr/>
        </p:nvCxnSpPr>
        <p:spPr>
          <a:xfrm flipV="1">
            <a:off x="2201858" y="4509120"/>
            <a:ext cx="0" cy="2880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438187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69</a:t>
            </a:fld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 dirty="0"/>
              <a:t>Example: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/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A1AA5DE7-6833-48C2-9B9B-4D1B09E0FCAC}"/>
              </a:ext>
            </a:extLst>
          </p:cNvPr>
          <p:cNvGraphicFramePr>
            <a:graphicFrameLocks noGrp="1"/>
          </p:cNvGraphicFramePr>
          <p:nvPr/>
        </p:nvGraphicFramePr>
        <p:xfrm>
          <a:off x="1042988" y="2785005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9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/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dirty="0"/>
                  <a:t>Set </a:t>
                </a:r>
                <a:r>
                  <a:rPr lang="en-US" altLang="zh-TW" i="1" dirty="0"/>
                  <a:t>p</a:t>
                </a:r>
                <a:r>
                  <a:rPr lang="en-US" altLang="zh-TW" dirty="0"/>
                  <a:t> = 0.05,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−3, 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=2.015</m:t>
                    </m:r>
                  </m:oMath>
                </a14:m>
                <a:r>
                  <a:rPr lang="en-US" altLang="zh-TW" dirty="0"/>
                  <a:t>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  <a:blipFill>
                <a:blip r:embed="rId4"/>
                <a:stretch>
                  <a:fillRect l="-1518" t="-7813" b="-1875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/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0F4BA47D-D31A-42F4-B9BD-0C5E95FD714F}"/>
                  </a:ext>
                </a:extLst>
              </p:cNvPr>
              <p:cNvSpPr/>
              <p:nvPr/>
            </p:nvSpPr>
            <p:spPr>
              <a:xfrm>
                <a:off x="5192076" y="2994776"/>
                <a:ext cx="191475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=−0.83</m:t>
                      </m:r>
                    </m:oMath>
                  </m:oMathPara>
                </a14:m>
                <a:endParaRPr lang="zh-TW" altLang="en-US" sz="2800" i="1" dirty="0"/>
              </a:p>
            </p:txBody>
          </p:sp>
        </mc:Choice>
        <mc:Fallback xmlns="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0F4BA47D-D31A-42F4-B9BD-0C5E95FD71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2076" y="2994776"/>
                <a:ext cx="1914755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82FAB055-904F-4BAA-AECC-8ED185ADC5DA}"/>
                  </a:ext>
                </a:extLst>
              </p:cNvPr>
              <p:cNvSpPr/>
              <p:nvPr/>
            </p:nvSpPr>
            <p:spPr>
              <a:xfrm>
                <a:off x="5186733" y="3573810"/>
                <a:ext cx="1650260" cy="5465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acc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=0.33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82FAB055-904F-4BAA-AECC-8ED185ADC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6733" y="3573810"/>
                <a:ext cx="1650260" cy="5465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E68A9F7-D760-4350-9E62-E0D559421556}"/>
                  </a:ext>
                </a:extLst>
              </p:cNvPr>
              <p:cNvSpPr/>
              <p:nvPr/>
            </p:nvSpPr>
            <p:spPr>
              <a:xfrm>
                <a:off x="5204270" y="4170914"/>
                <a:ext cx="14213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acc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=3.0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E68A9F7-D760-4350-9E62-E0D5594215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4270" y="4170914"/>
                <a:ext cx="1421351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3C02F797-7A18-476D-AAFD-8F6543A07437}"/>
              </a:ext>
            </a:extLst>
          </p:cNvPr>
          <p:cNvSpPr/>
          <p:nvPr/>
        </p:nvSpPr>
        <p:spPr>
          <a:xfrm>
            <a:off x="4073146" y="3850809"/>
            <a:ext cx="556929" cy="11996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24129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70</a:t>
            </a:fld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 dirty="0"/>
              <a:t>Example: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/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A1AA5DE7-6833-48C2-9B9B-4D1B09E0FCAC}"/>
              </a:ext>
            </a:extLst>
          </p:cNvPr>
          <p:cNvGraphicFramePr>
            <a:graphicFrameLocks noGrp="1"/>
          </p:cNvGraphicFramePr>
          <p:nvPr/>
        </p:nvGraphicFramePr>
        <p:xfrm>
          <a:off x="1042988" y="2785005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9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/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dirty="0"/>
                  <a:t>Set </a:t>
                </a:r>
                <a:r>
                  <a:rPr lang="en-US" altLang="zh-TW" i="1" dirty="0"/>
                  <a:t>p</a:t>
                </a:r>
                <a:r>
                  <a:rPr lang="en-US" altLang="zh-TW" dirty="0"/>
                  <a:t> = 0.05,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−3, 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=2.015</m:t>
                    </m:r>
                  </m:oMath>
                </a14:m>
                <a:r>
                  <a:rPr lang="en-US" altLang="zh-TW" dirty="0"/>
                  <a:t>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  <a:blipFill>
                <a:blip r:embed="rId4"/>
                <a:stretch>
                  <a:fillRect l="-1518" t="-7813" b="-1875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/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1" name="表格 20">
            <a:extLst>
              <a:ext uri="{FF2B5EF4-FFF2-40B4-BE49-F238E27FC236}">
                <a16:creationId xmlns:a16="http://schemas.microsoft.com/office/drawing/2014/main" id="{A253D2F4-4346-4864-964C-023A2442CF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5011489"/>
              </p:ext>
            </p:extLst>
          </p:nvPr>
        </p:nvGraphicFramePr>
        <p:xfrm>
          <a:off x="5465536" y="2785005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0.25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1.36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1.36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1.78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0.11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3.36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0.69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0.25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C731A3F4-8CF1-4E98-9B57-E9A82F3B8237}"/>
                  </a:ext>
                </a:extLst>
              </p:cNvPr>
              <p:cNvSpPr/>
              <p:nvPr/>
            </p:nvSpPr>
            <p:spPr>
              <a:xfrm>
                <a:off x="5941012" y="5305952"/>
                <a:ext cx="12090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=9.16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C731A3F4-8CF1-4E98-9B57-E9A82F3B82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012" y="5305952"/>
                <a:ext cx="120904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9EC8B550-D093-430F-86BA-6533308FBA46}"/>
              </a:ext>
            </a:extLst>
          </p:cNvPr>
          <p:cNvSpPr/>
          <p:nvPr/>
        </p:nvSpPr>
        <p:spPr>
          <a:xfrm>
            <a:off x="4073146" y="3850809"/>
            <a:ext cx="556929" cy="11996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EFFA093-35B6-4628-BCF9-27ABC4CF8C2E}"/>
              </a:ext>
            </a:extLst>
          </p:cNvPr>
          <p:cNvSpPr/>
          <p:nvPr/>
        </p:nvSpPr>
        <p:spPr>
          <a:xfrm>
            <a:off x="6209546" y="4949810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error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5161D203-61BF-41A1-84D0-BE13FC79A7AC}"/>
                  </a:ext>
                </a:extLst>
              </p:cNvPr>
              <p:cNvSpPr txBox="1"/>
              <p:nvPr/>
            </p:nvSpPr>
            <p:spPr>
              <a:xfrm>
                <a:off x="4477947" y="5173345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5161D203-61BF-41A1-84D0-BE13FC79A7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7947" y="5173345"/>
                <a:ext cx="115416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A981FBE4-A9DE-4FC3-BD32-5D0075555AE2}"/>
                  </a:ext>
                </a:extLst>
              </p:cNvPr>
              <p:cNvSpPr/>
              <p:nvPr/>
            </p:nvSpPr>
            <p:spPr>
              <a:xfrm>
                <a:off x="5238254" y="2293581"/>
                <a:ext cx="261456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−0.83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+0.33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+3.0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A981FBE4-A9DE-4FC3-BD32-5D0075555A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8254" y="2293581"/>
                <a:ext cx="2614562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25557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71</a:t>
            </a:fld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 dirty="0"/>
              <a:t>Example: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/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A1AA5DE7-6833-48C2-9B9B-4D1B09E0FCAC}"/>
              </a:ext>
            </a:extLst>
          </p:cNvPr>
          <p:cNvGraphicFramePr>
            <a:graphicFrameLocks noGrp="1"/>
          </p:cNvGraphicFramePr>
          <p:nvPr/>
        </p:nvGraphicFramePr>
        <p:xfrm>
          <a:off x="1042988" y="2785005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9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/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dirty="0"/>
                  <a:t>Set </a:t>
                </a:r>
                <a:r>
                  <a:rPr lang="en-US" altLang="zh-TW" i="1" dirty="0"/>
                  <a:t>p</a:t>
                </a:r>
                <a:r>
                  <a:rPr lang="en-US" altLang="zh-TW" dirty="0"/>
                  <a:t> = 0.05,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−3, 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=2.015</m:t>
                    </m:r>
                  </m:oMath>
                </a14:m>
                <a:r>
                  <a:rPr lang="en-US" altLang="zh-TW" dirty="0"/>
                  <a:t>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  <a:blipFill>
                <a:blip r:embed="rId4"/>
                <a:stretch>
                  <a:fillRect l="-1518" t="-7813" b="-1875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/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C731A3F4-8CF1-4E98-9B57-E9A82F3B8237}"/>
                  </a:ext>
                </a:extLst>
              </p:cNvPr>
              <p:cNvSpPr/>
              <p:nvPr/>
            </p:nvSpPr>
            <p:spPr>
              <a:xfrm>
                <a:off x="4670536" y="3034858"/>
                <a:ext cx="2771784" cy="22447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0, 0</m:t>
                              </m:r>
                            </m:e>
                          </m:d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̂"/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0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</m:acc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ctrlPr>
                                    <a:rPr lang="en-US" altLang="zh-TW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f>
                                    <m:fPr>
                                      <m:type m:val="lin"/>
                                      <m:ctrlP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</a:rPr>
                                        <m:t>#</m:t>
                                      </m:r>
                                      <m: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p>
                                <m:sSup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sz="2000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p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altLang="zh-TW" sz="2000" dirty="0"/>
              </a:p>
              <a:p>
                <a:endParaRPr lang="en-US" altLang="zh-TW" sz="2000" dirty="0"/>
              </a:p>
              <a:p>
                <a:r>
                  <a:rPr lang="en-US" altLang="zh-TW" sz="2000" dirty="0"/>
                  <a:t>    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9−3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type m:val="lin"/>
                                <m:ctrlPr>
                                  <a:rPr lang="en-US" altLang="zh-TW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sz="2000" b="0" i="1" smtClean="0">
                                    <a:latin typeface="Cambria Math" panose="02040503050406030204" pitchFamily="18" charset="0"/>
                                  </a:rPr>
                                  <m:t>(9</m:t>
                                </m:r>
                              </m:num>
                              <m:den>
                                <m:r>
                                  <a:rPr lang="en-US" altLang="zh-TW" sz="2000" b="0" i="1" smtClean="0">
                                    <a:latin typeface="Cambria Math" panose="02040503050406030204" pitchFamily="18" charset="0"/>
                                  </a:rPr>
                                  <m:t>8)∗</m:t>
                                </m:r>
                              </m:den>
                            </m:f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9.16</m:t>
                            </m:r>
                          </m:e>
                        </m:rad>
                      </m:den>
                    </m:f>
                  </m:oMath>
                </a14:m>
                <a:endParaRPr lang="en-US" altLang="zh-TW" sz="2000" b="0" i="1" dirty="0">
                  <a:latin typeface="Cambria Math" panose="02040503050406030204" pitchFamily="18" charset="0"/>
                </a:endParaRPr>
              </a:p>
              <a:p>
                <a:endParaRPr lang="en-US" altLang="zh-TW" sz="2000" b="0" i="1" dirty="0">
                  <a:latin typeface="Cambria Math" panose="02040503050406030204" pitchFamily="18" charset="0"/>
                </a:endParaRPr>
              </a:p>
              <a:p>
                <a:r>
                  <a:rPr lang="en-US" altLang="zh-TW" sz="2000" b="0" dirty="0"/>
                  <a:t>    </a:t>
                </a:r>
                <a14:m>
                  <m:oMath xmlns:m="http://schemas.openxmlformats.org/officeDocument/2006/math"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=1.86</m:t>
                    </m:r>
                  </m:oMath>
                </a14:m>
                <a:endParaRPr lang="en-US" altLang="zh-TW" sz="2000" b="0" dirty="0"/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C731A3F4-8CF1-4E98-9B57-E9A82F3B82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0536" y="3034858"/>
                <a:ext cx="2771784" cy="22447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34208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72</a:t>
            </a:fld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 dirty="0"/>
              <a:t>Example: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/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A1AA5DE7-6833-48C2-9B9B-4D1B09E0FCAC}"/>
              </a:ext>
            </a:extLst>
          </p:cNvPr>
          <p:cNvGraphicFramePr>
            <a:graphicFrameLocks noGrp="1"/>
          </p:cNvGraphicFramePr>
          <p:nvPr/>
        </p:nvGraphicFramePr>
        <p:xfrm>
          <a:off x="1042988" y="2785005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9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/>
              <p:nvPr/>
            </p:nvSpPr>
            <p:spPr>
              <a:xfrm>
                <a:off x="520176" y="5121161"/>
                <a:ext cx="3145733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dirty="0"/>
                  <a:t>Set </a:t>
                </a:r>
                <a:r>
                  <a:rPr lang="en-US" altLang="zh-TW" i="1" dirty="0"/>
                  <a:t>p</a:t>
                </a:r>
                <a:r>
                  <a:rPr lang="en-US" altLang="zh-TW" dirty="0"/>
                  <a:t> = 0.05,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−3, 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2.015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76" y="5121161"/>
                <a:ext cx="3145733" cy="390748"/>
              </a:xfrm>
              <a:prstGeom prst="rect">
                <a:avLst/>
              </a:prstGeom>
              <a:blipFill>
                <a:blip r:embed="rId4"/>
                <a:stretch>
                  <a:fillRect l="-1606" t="-9677" b="-193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/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C731A3F4-8CF1-4E98-9B57-E9A82F3B8237}"/>
                  </a:ext>
                </a:extLst>
              </p:cNvPr>
              <p:cNvSpPr/>
              <p:nvPr/>
            </p:nvSpPr>
            <p:spPr>
              <a:xfrm>
                <a:off x="3908293" y="3113502"/>
                <a:ext cx="5183784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2400" b="0" dirty="0"/>
                  <a:t>Since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=1.86&lt;2.015</m:t>
                    </m:r>
                  </m:oMath>
                </a14:m>
                <a:r>
                  <a:rPr lang="en-US" altLang="zh-TW" sz="2400" b="0" dirty="0"/>
                  <a:t>,</a:t>
                </a:r>
              </a:p>
              <a:p>
                <a:endParaRPr lang="en-US" altLang="zh-TW" sz="2400" b="0" dirty="0"/>
              </a:p>
              <a:p>
                <a:r>
                  <a:rPr lang="en-US" altLang="zh-TW" sz="2400" b="0" dirty="0"/>
                  <a:t>the center pixel 9 is not considered to be a peak noise.</a:t>
                </a:r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C731A3F4-8CF1-4E98-9B57-E9A82F3B82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8293" y="3113502"/>
                <a:ext cx="5183784" cy="1569660"/>
              </a:xfrm>
              <a:prstGeom prst="rect">
                <a:avLst/>
              </a:prstGeom>
              <a:blipFill>
                <a:blip r:embed="rId6"/>
                <a:stretch>
                  <a:fillRect l="-1765" t="-2724" b="-856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314487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73</a:t>
            </a:fld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 dirty="0"/>
              <a:t>Example: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/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A1AA5DE7-6833-48C2-9B9B-4D1B09E0FC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177091"/>
              </p:ext>
            </p:extLst>
          </p:nvPr>
        </p:nvGraphicFramePr>
        <p:xfrm>
          <a:off x="1042988" y="2785005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9.5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/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dirty="0"/>
                  <a:t>Set </a:t>
                </a:r>
                <a:r>
                  <a:rPr lang="en-US" altLang="zh-TW" i="1" dirty="0"/>
                  <a:t>p</a:t>
                </a:r>
                <a:r>
                  <a:rPr lang="en-US" altLang="zh-TW" dirty="0"/>
                  <a:t> = 0.05,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−3, 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=2.015</m:t>
                    </m:r>
                  </m:oMath>
                </a14:m>
                <a:r>
                  <a:rPr lang="en-US" altLang="zh-TW" dirty="0"/>
                  <a:t>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  <a:blipFill>
                <a:blip r:embed="rId4"/>
                <a:stretch>
                  <a:fillRect l="-1518" t="-7813" b="-1875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/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C731A3F4-8CF1-4E98-9B57-E9A82F3B8237}"/>
                  </a:ext>
                </a:extLst>
              </p:cNvPr>
              <p:cNvSpPr/>
              <p:nvPr/>
            </p:nvSpPr>
            <p:spPr>
              <a:xfrm>
                <a:off x="3821880" y="2710843"/>
                <a:ext cx="5183784" cy="2308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2400" b="0" dirty="0"/>
                  <a:t>Change th</a:t>
                </a:r>
                <a:r>
                  <a:rPr lang="en-US" altLang="zh-TW" sz="2400" dirty="0"/>
                  <a:t>e center pixel to 9.5:</a:t>
                </a:r>
              </a:p>
              <a:p>
                <a:endParaRPr lang="en-US" altLang="zh-TW" sz="2400" b="0" dirty="0"/>
              </a:p>
              <a:p>
                <a:r>
                  <a:rPr lang="en-US" altLang="zh-TW" sz="2400" dirty="0"/>
                  <a:t>t</a:t>
                </a:r>
                <a:r>
                  <a:rPr lang="en-US" altLang="zh-TW" sz="2400" b="0" dirty="0"/>
                  <a:t>hen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=2.02&gt;2.015</m:t>
                    </m:r>
                  </m:oMath>
                </a14:m>
                <a:r>
                  <a:rPr lang="en-US" altLang="zh-TW" sz="2400" b="0" dirty="0"/>
                  <a:t>,</a:t>
                </a:r>
              </a:p>
              <a:p>
                <a:endParaRPr lang="en-US" altLang="zh-TW" sz="2400" b="0" dirty="0"/>
              </a:p>
              <a:p>
                <a:r>
                  <a:rPr lang="en-US" altLang="zh-TW" sz="2400" b="0" dirty="0"/>
                  <a:t>the center pixel is considered to be a peak noise.</a:t>
                </a:r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C731A3F4-8CF1-4E98-9B57-E9A82F3B82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1880" y="2710843"/>
                <a:ext cx="5183784" cy="2308324"/>
              </a:xfrm>
              <a:prstGeom prst="rect">
                <a:avLst/>
              </a:prstGeom>
              <a:blipFill>
                <a:blip r:embed="rId6"/>
                <a:stretch>
                  <a:fillRect l="-1882" t="-1852" r="-2824" b="-55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>
            <a:extLst>
              <a:ext uri="{FF2B5EF4-FFF2-40B4-BE49-F238E27FC236}">
                <a16:creationId xmlns:a16="http://schemas.microsoft.com/office/drawing/2014/main" id="{F29062D2-A7DD-450E-8CF0-6A11DC3BC8D8}"/>
              </a:ext>
            </a:extLst>
          </p:cNvPr>
          <p:cNvSpPr/>
          <p:nvPr/>
        </p:nvSpPr>
        <p:spPr>
          <a:xfrm>
            <a:off x="1749280" y="3510806"/>
            <a:ext cx="734488" cy="710281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022490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74</a:t>
            </a:fld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 dirty="0"/>
              <a:t>Example: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/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A1AA5DE7-6833-48C2-9B9B-4D1B09E0FC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152853"/>
              </p:ext>
            </p:extLst>
          </p:nvPr>
        </p:nvGraphicFramePr>
        <p:xfrm>
          <a:off x="1042988" y="2785005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/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dirty="0"/>
                  <a:t>Set p = 0.05,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−3, 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=2.015</m:t>
                    </m:r>
                  </m:oMath>
                </a14:m>
                <a:r>
                  <a:rPr lang="en-US" altLang="zh-TW" dirty="0"/>
                  <a:t>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  <a:blipFill>
                <a:blip r:embed="rId4"/>
                <a:stretch>
                  <a:fillRect l="-1518" t="-7813" b="-1875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/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>
            <a:extLst>
              <a:ext uri="{FF2B5EF4-FFF2-40B4-BE49-F238E27FC236}">
                <a16:creationId xmlns:a16="http://schemas.microsoft.com/office/drawing/2014/main" id="{F29062D2-A7DD-450E-8CF0-6A11DC3BC8D8}"/>
              </a:ext>
            </a:extLst>
          </p:cNvPr>
          <p:cNvSpPr/>
          <p:nvPr/>
        </p:nvSpPr>
        <p:spPr>
          <a:xfrm>
            <a:off x="1749280" y="3510806"/>
            <a:ext cx="734488" cy="710281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CEACC524-6742-49E3-A177-E176124F5A9B}"/>
                  </a:ext>
                </a:extLst>
              </p:cNvPr>
              <p:cNvSpPr/>
              <p:nvPr/>
            </p:nvSpPr>
            <p:spPr>
              <a:xfrm>
                <a:off x="3730029" y="3657592"/>
                <a:ext cx="402616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2400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sty m:val="p"/>
                        </m:rP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hus</m:t>
                      </m:r>
                      <m: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center</m:t>
                      </m:r>
                      <m: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pixel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acc>
                        <m:accPr>
                          <m:chr m:val="̂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acc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=3.0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CEACC524-6742-49E3-A177-E176124F5A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0029" y="3657592"/>
                <a:ext cx="4026167" cy="461665"/>
              </a:xfrm>
              <a:prstGeom prst="rect">
                <a:avLst/>
              </a:prstGeom>
              <a:blipFill>
                <a:blip r:embed="rId6"/>
                <a:stretch>
                  <a:fillRect t="-1316" b="-1973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039388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75</a:t>
            </a:fld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 dirty="0"/>
              <a:t>Ex: Lena.bmp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7BC19E0-FFCB-4BC5-BC37-3C5C76777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4" y="2448711"/>
            <a:ext cx="3982654" cy="398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89129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76</a:t>
            </a:fld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 dirty="0"/>
              <a:t>Ex: Lena.bmp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7BC19E0-FFCB-4BC5-BC37-3C5C76777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4" y="2448711"/>
            <a:ext cx="3982654" cy="398265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69BEC43-9AF3-46C9-83A1-B8DC4629F2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11" y="2448708"/>
            <a:ext cx="3982655" cy="3982655"/>
          </a:xfrm>
          <a:prstGeom prst="rect">
            <a:avLst/>
          </a:prstGeom>
        </p:spPr>
      </p:pic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D6FCE966-34E4-4989-9970-0A1672FB54C8}"/>
              </a:ext>
            </a:extLst>
          </p:cNvPr>
          <p:cNvSpPr/>
          <p:nvPr/>
        </p:nvSpPr>
        <p:spPr>
          <a:xfrm>
            <a:off x="4386485" y="4329755"/>
            <a:ext cx="371029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93425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77</a:t>
            </a:fld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 dirty="0"/>
              <a:t>Ex: Lena.bmp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7BC19E0-FFCB-4BC5-BC37-3C5C76777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4" y="2448711"/>
            <a:ext cx="3982654" cy="3982654"/>
          </a:xfrm>
          <a:prstGeom prst="rect">
            <a:avLst/>
          </a:prstGeom>
        </p:spPr>
      </p:pic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D6FCE966-34E4-4989-9970-0A1672FB54C8}"/>
              </a:ext>
            </a:extLst>
          </p:cNvPr>
          <p:cNvSpPr/>
          <p:nvPr/>
        </p:nvSpPr>
        <p:spPr>
          <a:xfrm>
            <a:off x="4386485" y="4329755"/>
            <a:ext cx="371029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1742D978-7622-43CF-9569-DED59BB73F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10" y="2448709"/>
            <a:ext cx="3982656" cy="3982656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3F5CE03B-CDE3-410D-836E-99FDCF5FFDDB}"/>
              </a:ext>
            </a:extLst>
          </p:cNvPr>
          <p:cNvSpPr/>
          <p:nvPr/>
        </p:nvSpPr>
        <p:spPr>
          <a:xfrm>
            <a:off x="4756730" y="2068466"/>
            <a:ext cx="3903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30000"/>
              </a:spcBef>
              <a:defRPr/>
            </a:pPr>
            <a:r>
              <a:rPr lang="en-US" altLang="zh-TW" dirty="0"/>
              <a:t>Neighborhood = 5*5, threshold = 0.5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890975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78</a:t>
            </a:fld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 dirty="0"/>
              <a:t>Ex: Lena.bmp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7BC19E0-FFCB-4BC5-BC37-3C5C76777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4" y="2448711"/>
            <a:ext cx="3982654" cy="3982654"/>
          </a:xfrm>
          <a:prstGeom prst="rect">
            <a:avLst/>
          </a:prstGeom>
        </p:spPr>
      </p:pic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D6FCE966-34E4-4989-9970-0A1672FB54C8}"/>
              </a:ext>
            </a:extLst>
          </p:cNvPr>
          <p:cNvSpPr/>
          <p:nvPr/>
        </p:nvSpPr>
        <p:spPr>
          <a:xfrm>
            <a:off x="4386485" y="4329755"/>
            <a:ext cx="371029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0901088D-68B4-4D89-83F7-60C410B704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11" y="2448712"/>
            <a:ext cx="3982654" cy="398265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F5D9B3D-0296-42D0-93F1-C92AF1A6E83B}"/>
              </a:ext>
            </a:extLst>
          </p:cNvPr>
          <p:cNvSpPr/>
          <p:nvPr/>
        </p:nvSpPr>
        <p:spPr>
          <a:xfrm>
            <a:off x="4788490" y="2079379"/>
            <a:ext cx="4031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30000"/>
              </a:spcBef>
              <a:defRPr/>
            </a:pPr>
            <a:r>
              <a:rPr lang="en-US" altLang="zh-TW" dirty="0"/>
              <a:t>Neighborhood = 5*5, threshold = 0.25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86511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8.1 Introduction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6"/>
            <a:ext cx="8229600" cy="648069"/>
          </a:xfrm>
        </p:spPr>
        <p:txBody>
          <a:bodyPr/>
          <a:lstStyle/>
          <a:p>
            <a:r>
              <a:rPr lang="en-US" altLang="zh-TW" sz="2800" dirty="0"/>
              <a:t>Example:</a:t>
            </a:r>
          </a:p>
          <a:p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C600D08-390C-4021-869B-3E0294AFD7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BBECE17-4E49-4C77-81AA-9672ABA80A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7</a:t>
            </a:fld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1ABDEA9-7947-495E-A47F-E649062F3340}"/>
              </a:ext>
            </a:extLst>
          </p:cNvPr>
          <p:cNvSpPr/>
          <p:nvPr/>
        </p:nvSpPr>
        <p:spPr>
          <a:xfrm>
            <a:off x="0" y="6557442"/>
            <a:ext cx="71642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https://all3dp.com/what-is-stl-file-format-extension-3d-printing/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97E2FD27-7EF0-4B69-98B6-0843E7D913F4}"/>
              </a:ext>
            </a:extLst>
          </p:cNvPr>
          <p:cNvCxnSpPr>
            <a:cxnSpLocks/>
          </p:cNvCxnSpPr>
          <p:nvPr/>
        </p:nvCxnSpPr>
        <p:spPr>
          <a:xfrm>
            <a:off x="899592" y="4400840"/>
            <a:ext cx="158417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DB3CCCF1-7873-4A6A-AAE9-817215B75976}"/>
              </a:ext>
            </a:extLst>
          </p:cNvPr>
          <p:cNvSpPr/>
          <p:nvPr/>
        </p:nvSpPr>
        <p:spPr>
          <a:xfrm>
            <a:off x="1212577" y="3752880"/>
            <a:ext cx="144016" cy="6480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D640692-F2E1-4B71-8022-B401A774504F}"/>
              </a:ext>
            </a:extLst>
          </p:cNvPr>
          <p:cNvSpPr/>
          <p:nvPr/>
        </p:nvSpPr>
        <p:spPr>
          <a:xfrm>
            <a:off x="1356593" y="3392840"/>
            <a:ext cx="144016" cy="100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3AF6771-655A-457D-8829-2542129517CD}"/>
              </a:ext>
            </a:extLst>
          </p:cNvPr>
          <p:cNvSpPr/>
          <p:nvPr/>
        </p:nvSpPr>
        <p:spPr>
          <a:xfrm>
            <a:off x="1505814" y="3148654"/>
            <a:ext cx="144016" cy="126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CD035B3-DAA3-485E-A18C-D25BB1EB12F3}"/>
              </a:ext>
            </a:extLst>
          </p:cNvPr>
          <p:cNvSpPr/>
          <p:nvPr/>
        </p:nvSpPr>
        <p:spPr>
          <a:xfrm>
            <a:off x="1799692" y="3148654"/>
            <a:ext cx="144016" cy="126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73E9E17-F4DD-4820-8751-D18477ADC0A9}"/>
              </a:ext>
            </a:extLst>
          </p:cNvPr>
          <p:cNvSpPr/>
          <p:nvPr/>
        </p:nvSpPr>
        <p:spPr>
          <a:xfrm>
            <a:off x="1649795" y="2996952"/>
            <a:ext cx="144016" cy="1404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6BEF1D9-211E-4087-AABA-EFAD64F47F3B}"/>
              </a:ext>
            </a:extLst>
          </p:cNvPr>
          <p:cNvSpPr/>
          <p:nvPr/>
        </p:nvSpPr>
        <p:spPr>
          <a:xfrm>
            <a:off x="1944156" y="3752880"/>
            <a:ext cx="144016" cy="6480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B771C6C2-C607-441F-9C94-978DE2D7A57E}"/>
              </a:ext>
            </a:extLst>
          </p:cNvPr>
          <p:cNvSpPr/>
          <p:nvPr/>
        </p:nvSpPr>
        <p:spPr>
          <a:xfrm>
            <a:off x="2088350" y="3873828"/>
            <a:ext cx="132339" cy="53482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679D1880-6EF1-454B-BB5E-F769B61D2DC9}"/>
              </a:ext>
            </a:extLst>
          </p:cNvPr>
          <p:cNvCxnSpPr>
            <a:cxnSpLocks/>
          </p:cNvCxnSpPr>
          <p:nvPr/>
        </p:nvCxnSpPr>
        <p:spPr>
          <a:xfrm>
            <a:off x="3707904" y="4400840"/>
            <a:ext cx="158417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0333A374-C64C-4FD0-A4CA-C6C185181FC8}"/>
              </a:ext>
            </a:extLst>
          </p:cNvPr>
          <p:cNvSpPr/>
          <p:nvPr/>
        </p:nvSpPr>
        <p:spPr>
          <a:xfrm>
            <a:off x="4020889" y="3752880"/>
            <a:ext cx="144016" cy="6480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51B76923-6C10-44B0-A530-FD8E249C543E}"/>
              </a:ext>
            </a:extLst>
          </p:cNvPr>
          <p:cNvSpPr/>
          <p:nvPr/>
        </p:nvSpPr>
        <p:spPr>
          <a:xfrm>
            <a:off x="4164905" y="3392840"/>
            <a:ext cx="144016" cy="100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CECA8497-5305-47A2-BF63-3AFED1984BDA}"/>
              </a:ext>
            </a:extLst>
          </p:cNvPr>
          <p:cNvSpPr/>
          <p:nvPr/>
        </p:nvSpPr>
        <p:spPr>
          <a:xfrm>
            <a:off x="4314126" y="3148654"/>
            <a:ext cx="144016" cy="126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DCA2C51B-6381-4689-A766-8D1FF4D0C47C}"/>
              </a:ext>
            </a:extLst>
          </p:cNvPr>
          <p:cNvSpPr/>
          <p:nvPr/>
        </p:nvSpPr>
        <p:spPr>
          <a:xfrm>
            <a:off x="4608004" y="3148654"/>
            <a:ext cx="144016" cy="126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94C436D4-A1AB-4996-97CE-7DF2D0A49B97}"/>
              </a:ext>
            </a:extLst>
          </p:cNvPr>
          <p:cNvSpPr/>
          <p:nvPr/>
        </p:nvSpPr>
        <p:spPr>
          <a:xfrm>
            <a:off x="4458107" y="2996952"/>
            <a:ext cx="144016" cy="1404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3594D267-22A8-4D36-B627-6137CF4533C3}"/>
              </a:ext>
            </a:extLst>
          </p:cNvPr>
          <p:cNvSpPr/>
          <p:nvPr/>
        </p:nvSpPr>
        <p:spPr>
          <a:xfrm>
            <a:off x="4752468" y="3752880"/>
            <a:ext cx="144016" cy="6480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7F4EE5ED-709B-4A89-85E4-68B98C8BE904}"/>
              </a:ext>
            </a:extLst>
          </p:cNvPr>
          <p:cNvSpPr/>
          <p:nvPr/>
        </p:nvSpPr>
        <p:spPr>
          <a:xfrm>
            <a:off x="4896662" y="3873828"/>
            <a:ext cx="132339" cy="53482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手繪多邊形: 圖案 35">
            <a:extLst>
              <a:ext uri="{FF2B5EF4-FFF2-40B4-BE49-F238E27FC236}">
                <a16:creationId xmlns:a16="http://schemas.microsoft.com/office/drawing/2014/main" id="{92550AED-02BB-4A2E-AC20-F762B5789124}"/>
              </a:ext>
            </a:extLst>
          </p:cNvPr>
          <p:cNvSpPr/>
          <p:nvPr/>
        </p:nvSpPr>
        <p:spPr>
          <a:xfrm>
            <a:off x="3772854" y="2999760"/>
            <a:ext cx="1524000" cy="1026160"/>
          </a:xfrm>
          <a:custGeom>
            <a:avLst/>
            <a:gdLst>
              <a:gd name="connsiteX0" fmla="*/ 0 w 1524000"/>
              <a:gd name="connsiteY0" fmla="*/ 833120 h 1026160"/>
              <a:gd name="connsiteX1" fmla="*/ 304800 w 1524000"/>
              <a:gd name="connsiteY1" fmla="*/ 762000 h 1026160"/>
              <a:gd name="connsiteX2" fmla="*/ 457200 w 1524000"/>
              <a:gd name="connsiteY2" fmla="*/ 396240 h 1026160"/>
              <a:gd name="connsiteX3" fmla="*/ 609600 w 1524000"/>
              <a:gd name="connsiteY3" fmla="*/ 152400 h 1026160"/>
              <a:gd name="connsiteX4" fmla="*/ 762000 w 1524000"/>
              <a:gd name="connsiteY4" fmla="*/ 0 h 1026160"/>
              <a:gd name="connsiteX5" fmla="*/ 924560 w 1524000"/>
              <a:gd name="connsiteY5" fmla="*/ 152400 h 1026160"/>
              <a:gd name="connsiteX6" fmla="*/ 1046480 w 1524000"/>
              <a:gd name="connsiteY6" fmla="*/ 741680 h 1026160"/>
              <a:gd name="connsiteX7" fmla="*/ 1209040 w 1524000"/>
              <a:gd name="connsiteY7" fmla="*/ 873760 h 1026160"/>
              <a:gd name="connsiteX8" fmla="*/ 1524000 w 1524000"/>
              <a:gd name="connsiteY8" fmla="*/ 1026160 h 1026160"/>
              <a:gd name="connsiteX9" fmla="*/ 1524000 w 1524000"/>
              <a:gd name="connsiteY9" fmla="*/ 1026160 h 102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1026160">
                <a:moveTo>
                  <a:pt x="0" y="833120"/>
                </a:moveTo>
                <a:cubicBezTo>
                  <a:pt x="114300" y="833966"/>
                  <a:pt x="228600" y="834813"/>
                  <a:pt x="304800" y="762000"/>
                </a:cubicBezTo>
                <a:cubicBezTo>
                  <a:pt x="381000" y="689187"/>
                  <a:pt x="406400" y="497840"/>
                  <a:pt x="457200" y="396240"/>
                </a:cubicBezTo>
                <a:cubicBezTo>
                  <a:pt x="508000" y="294640"/>
                  <a:pt x="558800" y="218440"/>
                  <a:pt x="609600" y="152400"/>
                </a:cubicBezTo>
                <a:cubicBezTo>
                  <a:pt x="660400" y="86360"/>
                  <a:pt x="709507" y="0"/>
                  <a:pt x="762000" y="0"/>
                </a:cubicBezTo>
                <a:cubicBezTo>
                  <a:pt x="814493" y="0"/>
                  <a:pt x="877147" y="28787"/>
                  <a:pt x="924560" y="152400"/>
                </a:cubicBezTo>
                <a:cubicBezTo>
                  <a:pt x="971973" y="276013"/>
                  <a:pt x="999067" y="621453"/>
                  <a:pt x="1046480" y="741680"/>
                </a:cubicBezTo>
                <a:cubicBezTo>
                  <a:pt x="1093893" y="861907"/>
                  <a:pt x="1129453" y="826347"/>
                  <a:pt x="1209040" y="873760"/>
                </a:cubicBezTo>
                <a:cubicBezTo>
                  <a:pt x="1288627" y="921173"/>
                  <a:pt x="1524000" y="1026160"/>
                  <a:pt x="1524000" y="1026160"/>
                </a:cubicBezTo>
                <a:lnTo>
                  <a:pt x="1524000" y="1026160"/>
                </a:lnTo>
              </a:path>
            </a:pathLst>
          </a:cu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6290FAE9-4218-4282-B345-D7D4D28776AA}"/>
              </a:ext>
            </a:extLst>
          </p:cNvPr>
          <p:cNvCxnSpPr>
            <a:cxnSpLocks/>
          </p:cNvCxnSpPr>
          <p:nvPr/>
        </p:nvCxnSpPr>
        <p:spPr>
          <a:xfrm>
            <a:off x="6583450" y="4398032"/>
            <a:ext cx="158417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手繪多邊形: 圖案 44">
            <a:extLst>
              <a:ext uri="{FF2B5EF4-FFF2-40B4-BE49-F238E27FC236}">
                <a16:creationId xmlns:a16="http://schemas.microsoft.com/office/drawing/2014/main" id="{E4D9A841-858E-44E7-AE9C-FC6E5082BF2F}"/>
              </a:ext>
            </a:extLst>
          </p:cNvPr>
          <p:cNvSpPr/>
          <p:nvPr/>
        </p:nvSpPr>
        <p:spPr>
          <a:xfrm>
            <a:off x="6648400" y="2996952"/>
            <a:ext cx="1524000" cy="1026160"/>
          </a:xfrm>
          <a:custGeom>
            <a:avLst/>
            <a:gdLst>
              <a:gd name="connsiteX0" fmla="*/ 0 w 1524000"/>
              <a:gd name="connsiteY0" fmla="*/ 833120 h 1026160"/>
              <a:gd name="connsiteX1" fmla="*/ 304800 w 1524000"/>
              <a:gd name="connsiteY1" fmla="*/ 762000 h 1026160"/>
              <a:gd name="connsiteX2" fmla="*/ 457200 w 1524000"/>
              <a:gd name="connsiteY2" fmla="*/ 396240 h 1026160"/>
              <a:gd name="connsiteX3" fmla="*/ 609600 w 1524000"/>
              <a:gd name="connsiteY3" fmla="*/ 152400 h 1026160"/>
              <a:gd name="connsiteX4" fmla="*/ 762000 w 1524000"/>
              <a:gd name="connsiteY4" fmla="*/ 0 h 1026160"/>
              <a:gd name="connsiteX5" fmla="*/ 924560 w 1524000"/>
              <a:gd name="connsiteY5" fmla="*/ 152400 h 1026160"/>
              <a:gd name="connsiteX6" fmla="*/ 1046480 w 1524000"/>
              <a:gd name="connsiteY6" fmla="*/ 741680 h 1026160"/>
              <a:gd name="connsiteX7" fmla="*/ 1209040 w 1524000"/>
              <a:gd name="connsiteY7" fmla="*/ 873760 h 1026160"/>
              <a:gd name="connsiteX8" fmla="*/ 1524000 w 1524000"/>
              <a:gd name="connsiteY8" fmla="*/ 1026160 h 1026160"/>
              <a:gd name="connsiteX9" fmla="*/ 1524000 w 1524000"/>
              <a:gd name="connsiteY9" fmla="*/ 1026160 h 102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1026160">
                <a:moveTo>
                  <a:pt x="0" y="833120"/>
                </a:moveTo>
                <a:cubicBezTo>
                  <a:pt x="114300" y="833966"/>
                  <a:pt x="228600" y="834813"/>
                  <a:pt x="304800" y="762000"/>
                </a:cubicBezTo>
                <a:cubicBezTo>
                  <a:pt x="381000" y="689187"/>
                  <a:pt x="406400" y="497840"/>
                  <a:pt x="457200" y="396240"/>
                </a:cubicBezTo>
                <a:cubicBezTo>
                  <a:pt x="508000" y="294640"/>
                  <a:pt x="558800" y="218440"/>
                  <a:pt x="609600" y="152400"/>
                </a:cubicBezTo>
                <a:cubicBezTo>
                  <a:pt x="660400" y="86360"/>
                  <a:pt x="709507" y="0"/>
                  <a:pt x="762000" y="0"/>
                </a:cubicBezTo>
                <a:cubicBezTo>
                  <a:pt x="814493" y="0"/>
                  <a:pt x="877147" y="28787"/>
                  <a:pt x="924560" y="152400"/>
                </a:cubicBezTo>
                <a:cubicBezTo>
                  <a:pt x="971973" y="276013"/>
                  <a:pt x="999067" y="621453"/>
                  <a:pt x="1046480" y="741680"/>
                </a:cubicBezTo>
                <a:cubicBezTo>
                  <a:pt x="1093893" y="861907"/>
                  <a:pt x="1129453" y="826347"/>
                  <a:pt x="1209040" y="873760"/>
                </a:cubicBezTo>
                <a:cubicBezTo>
                  <a:pt x="1288627" y="921173"/>
                  <a:pt x="1524000" y="1026160"/>
                  <a:pt x="1524000" y="1026160"/>
                </a:cubicBezTo>
                <a:lnTo>
                  <a:pt x="1524000" y="1026160"/>
                </a:lnTo>
              </a:path>
            </a:pathLst>
          </a:cu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7" name="直線單箭頭接點 46">
            <a:extLst>
              <a:ext uri="{FF2B5EF4-FFF2-40B4-BE49-F238E27FC236}">
                <a16:creationId xmlns:a16="http://schemas.microsoft.com/office/drawing/2014/main" id="{B225191B-2B58-453B-ADCE-29D009C1B35E}"/>
              </a:ext>
            </a:extLst>
          </p:cNvPr>
          <p:cNvCxnSpPr>
            <a:cxnSpLocks/>
          </p:cNvCxnSpPr>
          <p:nvPr/>
        </p:nvCxnSpPr>
        <p:spPr>
          <a:xfrm flipV="1">
            <a:off x="1691680" y="4408654"/>
            <a:ext cx="14566" cy="21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>
            <a:extLst>
              <a:ext uri="{FF2B5EF4-FFF2-40B4-BE49-F238E27FC236}">
                <a16:creationId xmlns:a16="http://schemas.microsoft.com/office/drawing/2014/main" id="{9E33D126-B143-458E-B125-5F5BD8D254EC}"/>
              </a:ext>
            </a:extLst>
          </p:cNvPr>
          <p:cNvCxnSpPr>
            <a:cxnSpLocks/>
          </p:cNvCxnSpPr>
          <p:nvPr/>
        </p:nvCxnSpPr>
        <p:spPr>
          <a:xfrm flipV="1">
            <a:off x="4520209" y="4408654"/>
            <a:ext cx="0" cy="21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>
            <a:extLst>
              <a:ext uri="{FF2B5EF4-FFF2-40B4-BE49-F238E27FC236}">
                <a16:creationId xmlns:a16="http://schemas.microsoft.com/office/drawing/2014/main" id="{C789EFFF-16B1-4545-A958-B20AD70CB50E}"/>
              </a:ext>
            </a:extLst>
          </p:cNvPr>
          <p:cNvCxnSpPr/>
          <p:nvPr/>
        </p:nvCxnSpPr>
        <p:spPr>
          <a:xfrm flipV="1">
            <a:off x="7395755" y="4405846"/>
            <a:ext cx="0" cy="21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矩形 51">
            <a:extLst>
              <a:ext uri="{FF2B5EF4-FFF2-40B4-BE49-F238E27FC236}">
                <a16:creationId xmlns:a16="http://schemas.microsoft.com/office/drawing/2014/main" id="{7648F71B-948A-4217-8FAD-E9295854BB2F}"/>
              </a:ext>
            </a:extLst>
          </p:cNvPr>
          <p:cNvSpPr/>
          <p:nvPr/>
        </p:nvSpPr>
        <p:spPr>
          <a:xfrm>
            <a:off x="1060257" y="3318370"/>
            <a:ext cx="151693" cy="1082582"/>
          </a:xfrm>
          <a:prstGeom prst="rect">
            <a:avLst/>
          </a:prstGeom>
          <a:noFill/>
          <a:ln w="19050"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541016EF-92AC-4589-BD3B-5530517CFA0B}"/>
              </a:ext>
            </a:extLst>
          </p:cNvPr>
          <p:cNvSpPr/>
          <p:nvPr/>
        </p:nvSpPr>
        <p:spPr>
          <a:xfrm>
            <a:off x="2248721" y="3645024"/>
            <a:ext cx="144016" cy="739406"/>
          </a:xfrm>
          <a:prstGeom prst="rect">
            <a:avLst/>
          </a:prstGeom>
          <a:noFill/>
          <a:ln w="19050"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C37859B1-4BBF-4B88-86C5-CAC85D9E4C99}"/>
              </a:ext>
            </a:extLst>
          </p:cNvPr>
          <p:cNvSpPr/>
          <p:nvPr/>
        </p:nvSpPr>
        <p:spPr>
          <a:xfrm>
            <a:off x="3851957" y="3318370"/>
            <a:ext cx="151693" cy="1082582"/>
          </a:xfrm>
          <a:prstGeom prst="rect">
            <a:avLst/>
          </a:prstGeom>
          <a:noFill/>
          <a:ln w="19050"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0A07269B-8D1D-4121-9E89-5769297D48D4}"/>
              </a:ext>
            </a:extLst>
          </p:cNvPr>
          <p:cNvSpPr/>
          <p:nvPr/>
        </p:nvSpPr>
        <p:spPr>
          <a:xfrm>
            <a:off x="5038541" y="3645024"/>
            <a:ext cx="144016" cy="739406"/>
          </a:xfrm>
          <a:prstGeom prst="rect">
            <a:avLst/>
          </a:prstGeom>
          <a:noFill/>
          <a:ln w="19050"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2" name="直線單箭頭接點 61">
            <a:extLst>
              <a:ext uri="{FF2B5EF4-FFF2-40B4-BE49-F238E27FC236}">
                <a16:creationId xmlns:a16="http://schemas.microsoft.com/office/drawing/2014/main" id="{FB48677E-60AD-4224-B7EF-8F7F0FD24537}"/>
              </a:ext>
            </a:extLst>
          </p:cNvPr>
          <p:cNvCxnSpPr/>
          <p:nvPr/>
        </p:nvCxnSpPr>
        <p:spPr>
          <a:xfrm>
            <a:off x="1187310" y="4654372"/>
            <a:ext cx="1008739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接點 63">
            <a:extLst>
              <a:ext uri="{FF2B5EF4-FFF2-40B4-BE49-F238E27FC236}">
                <a16:creationId xmlns:a16="http://schemas.microsoft.com/office/drawing/2014/main" id="{BCA930F7-D1EF-4996-926A-B5DB8849A6A7}"/>
              </a:ext>
            </a:extLst>
          </p:cNvPr>
          <p:cNvCxnSpPr/>
          <p:nvPr/>
        </p:nvCxnSpPr>
        <p:spPr>
          <a:xfrm flipV="1">
            <a:off x="1184078" y="4509120"/>
            <a:ext cx="0" cy="2880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接點 64">
            <a:extLst>
              <a:ext uri="{FF2B5EF4-FFF2-40B4-BE49-F238E27FC236}">
                <a16:creationId xmlns:a16="http://schemas.microsoft.com/office/drawing/2014/main" id="{A5BEA08E-E7F3-4243-A752-CBDA44996DFF}"/>
              </a:ext>
            </a:extLst>
          </p:cNvPr>
          <p:cNvCxnSpPr/>
          <p:nvPr/>
        </p:nvCxnSpPr>
        <p:spPr>
          <a:xfrm flipV="1">
            <a:off x="2201858" y="4509120"/>
            <a:ext cx="0" cy="2880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箭號: 向右 65">
            <a:extLst>
              <a:ext uri="{FF2B5EF4-FFF2-40B4-BE49-F238E27FC236}">
                <a16:creationId xmlns:a16="http://schemas.microsoft.com/office/drawing/2014/main" id="{8EF3A24D-1FB2-41AE-85B1-643E8ED18CD5}"/>
              </a:ext>
            </a:extLst>
          </p:cNvPr>
          <p:cNvSpPr/>
          <p:nvPr/>
        </p:nvSpPr>
        <p:spPr>
          <a:xfrm>
            <a:off x="2771800" y="4350696"/>
            <a:ext cx="645614" cy="2880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箭號: 向右 67">
            <a:extLst>
              <a:ext uri="{FF2B5EF4-FFF2-40B4-BE49-F238E27FC236}">
                <a16:creationId xmlns:a16="http://schemas.microsoft.com/office/drawing/2014/main" id="{E481CEAF-23BA-4871-BE2E-AFB576C8EA86}"/>
              </a:ext>
            </a:extLst>
          </p:cNvPr>
          <p:cNvSpPr/>
          <p:nvPr/>
        </p:nvSpPr>
        <p:spPr>
          <a:xfrm>
            <a:off x="5652120" y="4350696"/>
            <a:ext cx="645614" cy="2880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97214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79</a:t>
            </a:fld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 dirty="0"/>
              <a:t>Ex: shiba.png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EF7DA0B-BD3C-4F93-9C1C-302256EED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4" y="2448848"/>
            <a:ext cx="3982654" cy="398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8297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80</a:t>
            </a:fld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 dirty="0"/>
              <a:t>Ex: shiba.png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FD9B8F2-4EBB-4F43-9296-F5FE9190A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13" y="2446537"/>
            <a:ext cx="3982653" cy="398265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D3B90FF-A02C-42C7-B808-BC5BAE5423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4" y="2450070"/>
            <a:ext cx="3982654" cy="3982654"/>
          </a:xfrm>
          <a:prstGeom prst="rect">
            <a:avLst/>
          </a:prstGeom>
        </p:spPr>
      </p:pic>
      <p:sp>
        <p:nvSpPr>
          <p:cNvPr id="8" name="箭號: 向右 7">
            <a:extLst>
              <a:ext uri="{FF2B5EF4-FFF2-40B4-BE49-F238E27FC236}">
                <a16:creationId xmlns:a16="http://schemas.microsoft.com/office/drawing/2014/main" id="{A97C0A5E-840B-4B03-B5E0-65E8FB42611F}"/>
              </a:ext>
            </a:extLst>
          </p:cNvPr>
          <p:cNvSpPr/>
          <p:nvPr/>
        </p:nvSpPr>
        <p:spPr>
          <a:xfrm>
            <a:off x="4386485" y="4329755"/>
            <a:ext cx="371029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208841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81</a:t>
            </a:fld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 dirty="0"/>
              <a:t>Ex: shiba.png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D3B90FF-A02C-42C7-B808-BC5BAE542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4" y="2450070"/>
            <a:ext cx="3982654" cy="398265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9FD8C89-AF72-4B91-AD45-23CF615E9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13" y="2450070"/>
            <a:ext cx="3982653" cy="398265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82CA960-0C86-4D07-9F36-F50086168B42}"/>
              </a:ext>
            </a:extLst>
          </p:cNvPr>
          <p:cNvSpPr/>
          <p:nvPr/>
        </p:nvSpPr>
        <p:spPr>
          <a:xfrm>
            <a:off x="4749793" y="2080738"/>
            <a:ext cx="4031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en-US" altLang="zh-TW" dirty="0"/>
              <a:t>Neighborhood = 5*5, threshold = 0.25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8483498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BF47A0A-B221-42E9-1F73-2FD33717B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742795B-BE65-7A8A-562C-F2F6959D4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/>
              <a:t>Break</a:t>
            </a:r>
            <a:endParaRPr kumimoji="1"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5B3F63D-1514-292F-EB5E-79AE006F10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6B2C0B3-9385-79DD-3732-789C8EDE9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82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869218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 Introduction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8.2</a:t>
            </a: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Relative Maxima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8.3 Sloped Facet Parameter and Error Estimation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8.4 Facet-Based Peak Noise Removal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8.5 Iterated Facet Model</a:t>
            </a:r>
            <a:endParaRPr lang="en-US" sz="2000" dirty="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8.6 Gradient-Based Facet Edge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8.7 Bayesian Approach to Gradient Edge 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8.8 Zero-Crossing Edge Detector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8.9 Integrated Directional Derivative Gradient Operator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8.10 Corner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8.11 Isotropic Derivative Magnitudes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8.12 Ridges and Ravines on Digital Images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8.13 Topographic Primal Sketch</a:t>
            </a:r>
            <a:endParaRPr lang="zh-TW" sz="24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A5172EC-171C-4A95-9CE5-198B084D65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76B19AE-C7D5-4AA0-AD17-D47360CCF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83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326607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8.5 Iterated Facet Model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sz="3200" dirty="0"/>
              <a:t>The iterated model for ideal image</a:t>
            </a:r>
          </a:p>
          <a:p>
            <a:pPr lvl="1"/>
            <a:r>
              <a:rPr lang="en-US" altLang="zh-TW" sz="2800" dirty="0"/>
              <a:t>The spatial of the image can be partitioned into connected regions called </a:t>
            </a:r>
            <a:r>
              <a:rPr lang="en-US" altLang="zh-TW" sz="2800" i="1" dirty="0">
                <a:solidFill>
                  <a:srgbClr val="FF0000"/>
                </a:solidFill>
              </a:rPr>
              <a:t>facets.</a:t>
            </a:r>
          </a:p>
          <a:p>
            <a:pPr lvl="1"/>
            <a:r>
              <a:rPr lang="en-US" altLang="zh-TW" sz="2800" dirty="0"/>
              <a:t>Each of which satisfies certain </a:t>
            </a:r>
            <a:r>
              <a:rPr lang="en-US" altLang="zh-TW" sz="2800" dirty="0">
                <a:solidFill>
                  <a:srgbClr val="0070C0"/>
                </a:solidFill>
              </a:rPr>
              <a:t>gray level</a:t>
            </a:r>
            <a:r>
              <a:rPr lang="en-US" altLang="zh-TW" sz="2800" dirty="0"/>
              <a:t> and </a:t>
            </a:r>
            <a:r>
              <a:rPr lang="en-US" altLang="zh-TW" sz="2800" dirty="0">
                <a:solidFill>
                  <a:srgbClr val="0070C0"/>
                </a:solidFill>
              </a:rPr>
              <a:t>shape</a:t>
            </a:r>
            <a:r>
              <a:rPr lang="en-US" altLang="zh-TW" sz="2800" dirty="0"/>
              <a:t> constraints.</a:t>
            </a:r>
            <a:endParaRPr lang="zh-TW" altLang="en-US" sz="2800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5C23D58-0FE5-4946-BADD-771D7B9F98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752BB76-4512-4E35-B1D0-CB89150B1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84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058756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8.5 Iterated Facet Model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sz="3200" dirty="0"/>
              <a:t>The iterated model for ideal image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5C23D58-0FE5-4946-BADD-771D7B9F98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752BB76-4512-4E35-B1D0-CB89150B1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85</a:t>
            </a:fld>
            <a:endParaRPr lang="zh-TW" altLang="en-US"/>
          </a:p>
        </p:txBody>
      </p:sp>
      <p:pic>
        <p:nvPicPr>
          <p:cNvPr id="363522" name="Picture 2">
            <a:extLst>
              <a:ext uri="{FF2B5EF4-FFF2-40B4-BE49-F238E27FC236}">
                <a16:creationId xmlns:a16="http://schemas.microsoft.com/office/drawing/2014/main" id="{BF1C8582-D7EA-49B3-9275-2B8C14558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388" y="1844824"/>
            <a:ext cx="5113189" cy="511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BD75C090-6C3F-43A1-8057-AA36C783C759}"/>
              </a:ext>
            </a:extLst>
          </p:cNvPr>
          <p:cNvSpPr txBox="1"/>
          <p:nvPr/>
        </p:nvSpPr>
        <p:spPr>
          <a:xfrm>
            <a:off x="60301" y="6530737"/>
            <a:ext cx="37989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hlinkClick r:id="rId4"/>
              </a:rPr>
              <a:t>https://www.pinterest.com/pin/296674694187240243/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55447978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8.5 Iterated Facet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40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85800" y="1981200"/>
                <a:ext cx="7847013" cy="4184650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800" dirty="0"/>
                  <a:t>Shape region constraint: </a:t>
                </a:r>
              </a:p>
              <a:p>
                <a:pPr marL="742950" lvl="1" indent="-285750" eaLnBrk="1" hangingPunct="1"/>
                <a:r>
                  <a:rPr lang="en-US" altLang="zh-TW" sz="2000" dirty="0"/>
                  <a:t>Each facet must be sufficiently smooth in shape.</a:t>
                </a:r>
              </a:p>
              <a:p>
                <a:pPr marL="742950" lvl="1" indent="-285750" eaLnBrk="1" hangingPunct="1"/>
                <a:r>
                  <a:rPr lang="en-US" altLang="zh-TW" sz="2000" dirty="0"/>
                  <a:t>To be precise, each region can be represented as the union of </a:t>
                </a:r>
                <a14:m>
                  <m:oMath xmlns:m="http://schemas.openxmlformats.org/officeDocument/2006/math">
                    <m:r>
                      <a:rPr lang="en-US" altLang="zh-TW" sz="2000" i="1" dirty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zh-TW" sz="2000" i="1" dirty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TW" sz="2000" i="1" dirty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altLang="zh-TW" sz="2000" dirty="0"/>
                  <a:t> blocks of pixels.</a:t>
                </a:r>
              </a:p>
              <a:p>
                <a:pPr marL="457200" lvl="1" indent="0" eaLnBrk="1" hangingPunct="1">
                  <a:buNone/>
                </a:pPr>
                <a:endParaRPr lang="en-US" altLang="zh-TW" sz="2000" dirty="0"/>
              </a:p>
              <a:p>
                <a:pPr eaLnBrk="1" hangingPunct="1"/>
                <a:r>
                  <a:rPr lang="en-US" altLang="zh-TW" sz="2800" dirty="0"/>
                  <a:t>Region gray level constraint: </a:t>
                </a:r>
              </a:p>
              <a:p>
                <a:pPr marL="742950" lvl="1" indent="-285750" eaLnBrk="1" hangingPunct="1"/>
                <a:r>
                  <a:rPr lang="en-US" altLang="zh-TW" sz="2000" dirty="0"/>
                  <a:t>Gray levels in each facet must be a polynomial function of row-column coordinates.</a:t>
                </a:r>
              </a:p>
              <a:p>
                <a:pPr marL="742950" lvl="1" indent="-285750" eaLnBrk="1" hangingPunct="1"/>
                <a:r>
                  <a:rPr lang="en-US" altLang="zh-TW" sz="2000" dirty="0"/>
                  <a:t>Replace the pixel value with the output of the model, which has the smallest residual error.</a:t>
                </a:r>
                <a:endParaRPr lang="zh-TW" altLang="en-US" sz="2000" dirty="0"/>
              </a:p>
              <a:p>
                <a:pPr marL="742950" lvl="1" indent="-285750" eaLnBrk="1" hangingPunct="1"/>
                <a:endParaRPr lang="en-US" altLang="zh-TW" sz="2000" dirty="0"/>
              </a:p>
            </p:txBody>
          </p:sp>
        </mc:Choice>
        <mc:Fallback xmlns="">
          <p:sp>
            <p:nvSpPr>
              <p:cNvPr id="1434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85800" y="1981200"/>
                <a:ext cx="7847013" cy="4184650"/>
              </a:xfrm>
              <a:blipFill>
                <a:blip r:embed="rId3"/>
                <a:stretch>
                  <a:fillRect l="-699" t="-145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4D8AF31D-2500-4D41-865A-80BA6A6E3F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8.5 Iterated Facet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40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85800" y="1981200"/>
                <a:ext cx="7847013" cy="4184650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800" dirty="0"/>
                  <a:t>Resolution cell: </a:t>
                </a:r>
              </a:p>
              <a:p>
                <a:pPr marL="742950" lvl="1" indent="-285750" eaLnBrk="1" hangingPunct="1"/>
                <a14:m>
                  <m:oMath xmlns:m="http://schemas.openxmlformats.org/officeDocument/2006/math">
                    <m:r>
                      <a:rPr lang="en-US" altLang="zh-TW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altLang="zh-TW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r>
                  <a:rPr lang="en-US" altLang="zh-TW" sz="2000" dirty="0"/>
                  <a:t> be the </a:t>
                </a:r>
                <a14:m>
                  <m:oMath xmlns:m="http://schemas.openxmlformats.org/officeDocument/2006/math"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altLang="zh-TW" sz="2000" dirty="0"/>
                  <a:t> </a:t>
                </a:r>
                <a:r>
                  <a:rPr lang="en-US" altLang="zh-TW" sz="2000" b="1" dirty="0"/>
                  <a:t>blocks of resolution cells </a:t>
                </a:r>
                <a:r>
                  <a:rPr lang="en-US" altLang="zh-TW" sz="2000" dirty="0"/>
                  <a:t>centered around resolution cell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r>
                  <a:rPr lang="en-US" altLang="zh-TW" sz="2000" dirty="0"/>
                  <a:t> .</a:t>
                </a:r>
              </a:p>
              <a:p>
                <a:pPr eaLnBrk="1" hangingPunct="1"/>
                <a:r>
                  <a:rPr lang="en-US" altLang="zh-TW" sz="2800" dirty="0"/>
                  <a:t>Gray value output: </a:t>
                </a:r>
              </a:p>
              <a:p>
                <a:pPr marL="742950" lvl="1" indent="-285750" eaLnBrk="1" hangingPunct="1"/>
                <a:r>
                  <a:rPr lang="en-US" altLang="zh-TW" sz="2000" dirty="0"/>
                  <a:t>One 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 sz="2000" dirty="0"/>
                  <a:t> blocks has the smallest error of fit.</a:t>
                </a:r>
              </a:p>
              <a:p>
                <a:pPr marL="742950" lvl="1" indent="-285750" eaLnBrk="1" hangingPunct="1"/>
                <a:r>
                  <a:rPr lang="en-US" altLang="zh-TW" sz="2000" dirty="0"/>
                  <a:t>Set the output gray value to be that gray value fitted by the block having the smallest error of fit.</a:t>
                </a:r>
                <a:endParaRPr lang="zh-TW" altLang="en-US" sz="2000" dirty="0"/>
              </a:p>
              <a:p>
                <a:pPr marL="742950" lvl="1" indent="-285750" eaLnBrk="1" hangingPunct="1"/>
                <a:endParaRPr lang="en-US" altLang="zh-TW" sz="2000" dirty="0"/>
              </a:p>
            </p:txBody>
          </p:sp>
        </mc:Choice>
        <mc:Fallback xmlns="">
          <p:sp>
            <p:nvSpPr>
              <p:cNvPr id="1434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85800" y="1981200"/>
                <a:ext cx="7847013" cy="4184650"/>
              </a:xfrm>
              <a:blipFill>
                <a:blip r:embed="rId3"/>
                <a:stretch>
                  <a:fillRect l="-699" t="-145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4D8AF31D-2500-4D41-865A-80BA6A6E3F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89311275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8.5 Iterated Facet Model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4D8AF31D-2500-4D41-865A-80BA6A6E3F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CE1F4E19-B976-4CEF-B81D-FB69BF69ED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00877"/>
              </p:ext>
            </p:extLst>
          </p:nvPr>
        </p:nvGraphicFramePr>
        <p:xfrm>
          <a:off x="3779912" y="3398388"/>
          <a:ext cx="1176060" cy="1295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2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0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20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18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9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5" name="群組 4">
            <a:extLst>
              <a:ext uri="{FF2B5EF4-FFF2-40B4-BE49-F238E27FC236}">
                <a16:creationId xmlns:a16="http://schemas.microsoft.com/office/drawing/2014/main" id="{F1770385-5011-4DD5-9954-7AA00C012A34}"/>
              </a:ext>
            </a:extLst>
          </p:cNvPr>
          <p:cNvGrpSpPr/>
          <p:nvPr/>
        </p:nvGrpSpPr>
        <p:grpSpPr>
          <a:xfrm>
            <a:off x="2603852" y="2098301"/>
            <a:ext cx="3537523" cy="3890887"/>
            <a:chOff x="2603852" y="2098301"/>
            <a:chExt cx="3537523" cy="3890887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3EE13510-5B89-492B-B404-9D9BA5AACBA2}"/>
                </a:ext>
              </a:extLst>
            </p:cNvPr>
            <p:cNvSpPr/>
            <p:nvPr/>
          </p:nvSpPr>
          <p:spPr>
            <a:xfrm>
              <a:off x="4955972" y="3398388"/>
              <a:ext cx="1175202" cy="12954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AAEFF370-BDDB-4CC4-B298-F00DD820B194}"/>
                </a:ext>
              </a:extLst>
            </p:cNvPr>
            <p:cNvSpPr/>
            <p:nvPr/>
          </p:nvSpPr>
          <p:spPr>
            <a:xfrm>
              <a:off x="3779912" y="2113063"/>
              <a:ext cx="1176060" cy="1285325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E65B5AA-7CF6-4034-8A6B-40FCB2CFD555}"/>
                </a:ext>
              </a:extLst>
            </p:cNvPr>
            <p:cNvSpPr/>
            <p:nvPr/>
          </p:nvSpPr>
          <p:spPr>
            <a:xfrm>
              <a:off x="2613195" y="3410134"/>
              <a:ext cx="1176060" cy="12853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50000"/>
                  </a:schemeClr>
                </a:gs>
                <a:gs pos="38000">
                  <a:schemeClr val="bg1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27BDBB83-D714-4DDB-99BE-E24AC98EC9B6}"/>
                </a:ext>
              </a:extLst>
            </p:cNvPr>
            <p:cNvSpPr/>
            <p:nvPr/>
          </p:nvSpPr>
          <p:spPr>
            <a:xfrm>
              <a:off x="2603852" y="2113063"/>
              <a:ext cx="1176060" cy="12954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50000"/>
                  </a:schemeClr>
                </a:gs>
                <a:gs pos="38000">
                  <a:schemeClr val="bg1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EF3E0B15-2851-466A-AF09-685A8AE955F8}"/>
                </a:ext>
              </a:extLst>
            </p:cNvPr>
            <p:cNvSpPr/>
            <p:nvPr/>
          </p:nvSpPr>
          <p:spPr>
            <a:xfrm>
              <a:off x="3779911" y="4691143"/>
              <a:ext cx="1185403" cy="12954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50000"/>
                  </a:schemeClr>
                </a:gs>
                <a:gs pos="38000">
                  <a:schemeClr val="bg1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6BC2473C-44ED-47BB-8F49-235D30416EA2}"/>
                </a:ext>
              </a:extLst>
            </p:cNvPr>
            <p:cNvSpPr/>
            <p:nvPr/>
          </p:nvSpPr>
          <p:spPr>
            <a:xfrm>
              <a:off x="2613195" y="4691143"/>
              <a:ext cx="1176060" cy="1295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036B32C6-6002-45C2-9F0C-20ACFCDE689F}"/>
                </a:ext>
              </a:extLst>
            </p:cNvPr>
            <p:cNvSpPr/>
            <p:nvPr/>
          </p:nvSpPr>
          <p:spPr>
            <a:xfrm>
              <a:off x="4954256" y="2098301"/>
              <a:ext cx="1176060" cy="127813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F8076FD-EBA7-4109-AF52-FD37315DCE26}"/>
                </a:ext>
              </a:extLst>
            </p:cNvPr>
            <p:cNvSpPr/>
            <p:nvPr/>
          </p:nvSpPr>
          <p:spPr>
            <a:xfrm>
              <a:off x="4965315" y="4693788"/>
              <a:ext cx="1176060" cy="12954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50000"/>
                  </a:schemeClr>
                </a:gs>
                <a:gs pos="38000">
                  <a:schemeClr val="bg1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5557D03F-39BA-4E49-91DE-5F9897E9098B}"/>
              </a:ext>
            </a:extLst>
          </p:cNvPr>
          <p:cNvGrpSpPr/>
          <p:nvPr/>
        </p:nvGrpSpPr>
        <p:grpSpPr>
          <a:xfrm>
            <a:off x="4955972" y="3860100"/>
            <a:ext cx="4092782" cy="369332"/>
            <a:chOff x="4943714" y="3829643"/>
            <a:chExt cx="4092782" cy="369332"/>
          </a:xfrm>
        </p:grpSpPr>
        <p:cxnSp>
          <p:nvCxnSpPr>
            <p:cNvPr id="16" name="直線單箭頭接點 15">
              <a:extLst>
                <a:ext uri="{FF2B5EF4-FFF2-40B4-BE49-F238E27FC236}">
                  <a16:creationId xmlns:a16="http://schemas.microsoft.com/office/drawing/2014/main" id="{23DEC292-CEAA-47B1-B64D-B3C7DA51BD8E}"/>
                </a:ext>
              </a:extLst>
            </p:cNvPr>
            <p:cNvCxnSpPr>
              <a:cxnSpLocks/>
              <a:stCxn id="4" idx="1"/>
              <a:endCxn id="19" idx="1"/>
            </p:cNvCxnSpPr>
            <p:nvPr/>
          </p:nvCxnSpPr>
          <p:spPr>
            <a:xfrm flipV="1">
              <a:off x="4943714" y="4014310"/>
              <a:ext cx="1302726" cy="132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字方塊 18">
                  <a:extLst>
                    <a:ext uri="{FF2B5EF4-FFF2-40B4-BE49-F238E27FC236}">
                      <a16:creationId xmlns:a16="http://schemas.microsoft.com/office/drawing/2014/main" id="{589BE025-9EC9-4E1F-BDF8-7D3DD1348B4A}"/>
                    </a:ext>
                  </a:extLst>
                </p:cNvPr>
                <p:cNvSpPr txBox="1"/>
                <p:nvPr/>
              </p:nvSpPr>
              <p:spPr>
                <a:xfrm>
                  <a:off x="6246440" y="3875810"/>
                  <a:ext cx="66210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oMath>
                    </m:oMathPara>
                  </a14:m>
                  <a:endParaRPr lang="zh-TW" altLang="en-US" dirty="0"/>
                </a:p>
              </p:txBody>
            </p:sp>
          </mc:Choice>
          <mc:Fallback xmlns="">
            <p:sp>
              <p:nvSpPr>
                <p:cNvPr id="19" name="文字方塊 18">
                  <a:extLst>
                    <a:ext uri="{FF2B5EF4-FFF2-40B4-BE49-F238E27FC236}">
                      <a16:creationId xmlns:a16="http://schemas.microsoft.com/office/drawing/2014/main" id="{589BE025-9EC9-4E1F-BDF8-7D3DD1348B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46440" y="3875810"/>
                  <a:ext cx="662104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10185" b="-33333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62C812C7-FF00-4EF1-874E-4CF20CAFCC95}"/>
                </a:ext>
              </a:extLst>
            </p:cNvPr>
            <p:cNvSpPr txBox="1"/>
            <p:nvPr/>
          </p:nvSpPr>
          <p:spPr>
            <a:xfrm>
              <a:off x="6926800" y="3829643"/>
              <a:ext cx="2109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Observed image </a:t>
              </a:r>
              <a:endParaRPr lang="zh-TW" altLang="en-US" dirty="0"/>
            </a:p>
          </p:txBody>
        </p:sp>
      </p:grpSp>
      <p:sp>
        <p:nvSpPr>
          <p:cNvPr id="24" name="箭號: 向下 23">
            <a:extLst>
              <a:ext uri="{FF2B5EF4-FFF2-40B4-BE49-F238E27FC236}">
                <a16:creationId xmlns:a16="http://schemas.microsoft.com/office/drawing/2014/main" id="{2A9627D4-84CE-49EB-B61D-7781892E1666}"/>
              </a:ext>
            </a:extLst>
          </p:cNvPr>
          <p:cNvSpPr/>
          <p:nvPr/>
        </p:nvSpPr>
        <p:spPr>
          <a:xfrm>
            <a:off x="7473908" y="4229432"/>
            <a:ext cx="360040" cy="30750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970C71E1-F16A-450E-BB4A-868298396D12}"/>
              </a:ext>
            </a:extLst>
          </p:cNvPr>
          <p:cNvSpPr/>
          <p:nvPr/>
        </p:nvSpPr>
        <p:spPr>
          <a:xfrm>
            <a:off x="4955114" y="2121694"/>
            <a:ext cx="1175202" cy="1264948"/>
          </a:xfrm>
          <a:prstGeom prst="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7178BBD5-3F8D-4FE5-9CCC-3AD68D7FB315}"/>
              </a:ext>
            </a:extLst>
          </p:cNvPr>
          <p:cNvSpPr txBox="1"/>
          <p:nvPr/>
        </p:nvSpPr>
        <p:spPr>
          <a:xfrm>
            <a:off x="6707663" y="2544543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Resolution cell 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D8B4CA24-D822-41AB-937B-FFF47E18E8D5}"/>
                  </a:ext>
                </a:extLst>
              </p:cNvPr>
              <p:cNvSpPr txBox="1"/>
              <p:nvPr/>
            </p:nvSpPr>
            <p:spPr>
              <a:xfrm>
                <a:off x="723020" y="2283134"/>
                <a:ext cx="7195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(0,0)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D8B4CA24-D822-41AB-937B-FFF47E18E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020" y="2283134"/>
                <a:ext cx="719556" cy="276999"/>
              </a:xfrm>
              <a:prstGeom prst="rect">
                <a:avLst/>
              </a:prstGeom>
              <a:blipFill>
                <a:blip r:embed="rId4"/>
                <a:stretch>
                  <a:fillRect l="-6780" t="-2222" r="-11017" b="-3777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矩形 32">
            <a:extLst>
              <a:ext uri="{FF2B5EF4-FFF2-40B4-BE49-F238E27FC236}">
                <a16:creationId xmlns:a16="http://schemas.microsoft.com/office/drawing/2014/main" id="{70CBB044-8E35-40F3-BAE8-AA5C2FF7E9C9}"/>
              </a:ext>
            </a:extLst>
          </p:cNvPr>
          <p:cNvSpPr/>
          <p:nvPr/>
        </p:nvSpPr>
        <p:spPr>
          <a:xfrm>
            <a:off x="2593651" y="2113857"/>
            <a:ext cx="3547724" cy="38726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4336" name="直線單箭頭接點 14335">
            <a:extLst>
              <a:ext uri="{FF2B5EF4-FFF2-40B4-BE49-F238E27FC236}">
                <a16:creationId xmlns:a16="http://schemas.microsoft.com/office/drawing/2014/main" id="{98560045-2D10-4891-BDCF-424116ABAD72}"/>
              </a:ext>
            </a:extLst>
          </p:cNvPr>
          <p:cNvCxnSpPr/>
          <p:nvPr/>
        </p:nvCxnSpPr>
        <p:spPr>
          <a:xfrm>
            <a:off x="1475656" y="2420888"/>
            <a:ext cx="11179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342" name="直線單箭頭接點 14341">
            <a:extLst>
              <a:ext uri="{FF2B5EF4-FFF2-40B4-BE49-F238E27FC236}">
                <a16:creationId xmlns:a16="http://schemas.microsoft.com/office/drawing/2014/main" id="{7F68A934-341F-4E29-AAFE-04671772D3ED}"/>
              </a:ext>
            </a:extLst>
          </p:cNvPr>
          <p:cNvCxnSpPr>
            <a:stCxn id="31" idx="1"/>
            <a:endCxn id="14" idx="3"/>
          </p:cNvCxnSpPr>
          <p:nvPr/>
        </p:nvCxnSpPr>
        <p:spPr>
          <a:xfrm flipH="1">
            <a:off x="6130316" y="2729209"/>
            <a:ext cx="577347" cy="81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345" name="文字方塊 14344">
                <a:extLst>
                  <a:ext uri="{FF2B5EF4-FFF2-40B4-BE49-F238E27FC236}">
                    <a16:creationId xmlns:a16="http://schemas.microsoft.com/office/drawing/2014/main" id="{1840EA45-504F-4169-82EB-91EEADA9621B}"/>
                  </a:ext>
                </a:extLst>
              </p:cNvPr>
              <p:cNvSpPr txBox="1"/>
              <p:nvPr/>
            </p:nvSpPr>
            <p:spPr>
              <a:xfrm>
                <a:off x="4935822" y="3450338"/>
                <a:ext cx="1343026" cy="594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600" dirty="0"/>
                  <a:t>Assume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16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TW" altLang="en-US" sz="1600" i="1" dirty="0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zh-TW" sz="1600" b="0" i="1" dirty="0" smtClean="0">
                            <a:latin typeface="Cambria Math" panose="02040503050406030204" pitchFamily="18" charset="0"/>
                          </a:rPr>
                          <m:t>𝑠𝑚𝑎𝑙𝑙𝑒𝑠𝑡</m:t>
                        </m:r>
                      </m:sub>
                      <m:sup>
                        <m:r>
                          <a:rPr lang="en-US" altLang="zh-TW" sz="16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TW" sz="1600" dirty="0"/>
                  <a:t>=1</a:t>
                </a:r>
                <a:endParaRPr lang="zh-TW" altLang="en-US" sz="1600" dirty="0"/>
              </a:p>
            </p:txBody>
          </p:sp>
        </mc:Choice>
        <mc:Fallback xmlns="">
          <p:sp>
            <p:nvSpPr>
              <p:cNvPr id="14345" name="文字方塊 14344">
                <a:extLst>
                  <a:ext uri="{FF2B5EF4-FFF2-40B4-BE49-F238E27FC236}">
                    <a16:creationId xmlns:a16="http://schemas.microsoft.com/office/drawing/2014/main" id="{1840EA45-504F-4169-82EB-91EEADA962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5822" y="3450338"/>
                <a:ext cx="1343026" cy="594586"/>
              </a:xfrm>
              <a:prstGeom prst="rect">
                <a:avLst/>
              </a:prstGeom>
              <a:blipFill>
                <a:blip r:embed="rId5"/>
                <a:stretch>
                  <a:fillRect l="-2727" t="-3061" b="-1224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字方塊 43">
                <a:extLst>
                  <a:ext uri="{FF2B5EF4-FFF2-40B4-BE49-F238E27FC236}">
                    <a16:creationId xmlns:a16="http://schemas.microsoft.com/office/drawing/2014/main" id="{E8772FF0-9515-4076-AF54-3EA09A3EC46B}"/>
                  </a:ext>
                </a:extLst>
              </p:cNvPr>
              <p:cNvSpPr txBox="1"/>
              <p:nvPr/>
            </p:nvSpPr>
            <p:spPr>
              <a:xfrm>
                <a:off x="6260165" y="4532535"/>
                <a:ext cx="662104" cy="2845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</m:acc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4" name="文字方塊 43">
                <a:extLst>
                  <a:ext uri="{FF2B5EF4-FFF2-40B4-BE49-F238E27FC236}">
                    <a16:creationId xmlns:a16="http://schemas.microsoft.com/office/drawing/2014/main" id="{E8772FF0-9515-4076-AF54-3EA09A3EC4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0165" y="4532535"/>
                <a:ext cx="662104" cy="284565"/>
              </a:xfrm>
              <a:prstGeom prst="rect">
                <a:avLst/>
              </a:prstGeom>
              <a:blipFill>
                <a:blip r:embed="rId6"/>
                <a:stretch>
                  <a:fillRect l="-10092" t="-26087" b="-3478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文字方塊 44">
            <a:extLst>
              <a:ext uri="{FF2B5EF4-FFF2-40B4-BE49-F238E27FC236}">
                <a16:creationId xmlns:a16="http://schemas.microsoft.com/office/drawing/2014/main" id="{BF646FB2-3216-4FDB-B74C-552BB5205ED2}"/>
              </a:ext>
            </a:extLst>
          </p:cNvPr>
          <p:cNvSpPr txBox="1"/>
          <p:nvPr/>
        </p:nvSpPr>
        <p:spPr>
          <a:xfrm>
            <a:off x="6920274" y="4490152"/>
            <a:ext cx="2109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Estimated image</a:t>
            </a:r>
            <a:endParaRPr lang="zh-TW" altLang="en-US" dirty="0"/>
          </a:p>
        </p:txBody>
      </p: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FB83E186-DA64-4035-8D13-FA038000426A}"/>
              </a:ext>
            </a:extLst>
          </p:cNvPr>
          <p:cNvCxnSpPr>
            <a:cxnSpLocks/>
            <a:stCxn id="44" idx="1"/>
            <a:endCxn id="4" idx="1"/>
          </p:cNvCxnSpPr>
          <p:nvPr/>
        </p:nvCxnSpPr>
        <p:spPr>
          <a:xfrm flipH="1" flipV="1">
            <a:off x="4955972" y="4046088"/>
            <a:ext cx="1304193" cy="6287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2E53E232-B5A4-4D6A-89CE-65F6B666D5FE}"/>
                  </a:ext>
                </a:extLst>
              </p:cNvPr>
              <p:cNvSpPr txBox="1"/>
              <p:nvPr/>
            </p:nvSpPr>
            <p:spPr>
              <a:xfrm>
                <a:off x="251519" y="6053526"/>
                <a:ext cx="5889855" cy="3802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18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TW" altLang="en-US" sz="1800" i="1" dirty="0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zh-TW" sz="1800" b="0" i="1" dirty="0" smtClean="0">
                            <a:latin typeface="Cambria Math" panose="02040503050406030204" pitchFamily="18" charset="0"/>
                          </a:rPr>
                          <m:t>𝑠𝑚𝑎𝑙𝑙𝑒𝑠𝑡</m:t>
                        </m:r>
                      </m:sub>
                      <m:sup>
                        <m:r>
                          <a:rPr lang="en-US" altLang="zh-TW" sz="18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TW" dirty="0"/>
                  <a:t>: smallest error of fit for the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altLang="zh-TW" dirty="0"/>
                  <a:t> blocks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2E53E232-B5A4-4D6A-89CE-65F6B666D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19" y="6053526"/>
                <a:ext cx="5889855" cy="380297"/>
              </a:xfrm>
              <a:prstGeom prst="rect">
                <a:avLst/>
              </a:prstGeom>
              <a:blipFill>
                <a:blip r:embed="rId7"/>
                <a:stretch>
                  <a:fillRect t="-4839" b="-2580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矩形 31">
            <a:extLst>
              <a:ext uri="{FF2B5EF4-FFF2-40B4-BE49-F238E27FC236}">
                <a16:creationId xmlns:a16="http://schemas.microsoft.com/office/drawing/2014/main" id="{9E765227-FAF8-4E64-B788-DAB26A22F48D}"/>
              </a:ext>
            </a:extLst>
          </p:cNvPr>
          <p:cNvSpPr/>
          <p:nvPr/>
        </p:nvSpPr>
        <p:spPr>
          <a:xfrm>
            <a:off x="3795298" y="3383997"/>
            <a:ext cx="1148757" cy="1295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066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8.1 Introduction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6"/>
            <a:ext cx="8229600" cy="648069"/>
          </a:xfrm>
        </p:spPr>
        <p:txBody>
          <a:bodyPr/>
          <a:lstStyle/>
          <a:p>
            <a:r>
              <a:rPr lang="en-US" altLang="zh-TW" sz="2800" dirty="0"/>
              <a:t>Example:</a:t>
            </a:r>
          </a:p>
          <a:p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C600D08-390C-4021-869B-3E0294AFD7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BBECE17-4E49-4C77-81AA-9672ABA80A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8</a:t>
            </a:fld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1ABDEA9-7947-495E-A47F-E649062F3340}"/>
              </a:ext>
            </a:extLst>
          </p:cNvPr>
          <p:cNvSpPr/>
          <p:nvPr/>
        </p:nvSpPr>
        <p:spPr>
          <a:xfrm>
            <a:off x="0" y="6557442"/>
            <a:ext cx="71642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https://all3dp.com/what-is-stl-file-format-extension-3d-printing/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97E2FD27-7EF0-4B69-98B6-0843E7D913F4}"/>
              </a:ext>
            </a:extLst>
          </p:cNvPr>
          <p:cNvCxnSpPr>
            <a:cxnSpLocks/>
          </p:cNvCxnSpPr>
          <p:nvPr/>
        </p:nvCxnSpPr>
        <p:spPr>
          <a:xfrm>
            <a:off x="899592" y="4400840"/>
            <a:ext cx="158417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DB3CCCF1-7873-4A6A-AAE9-817215B75976}"/>
              </a:ext>
            </a:extLst>
          </p:cNvPr>
          <p:cNvSpPr/>
          <p:nvPr/>
        </p:nvSpPr>
        <p:spPr>
          <a:xfrm>
            <a:off x="1212577" y="3752880"/>
            <a:ext cx="144016" cy="648072"/>
          </a:xfrm>
          <a:prstGeom prst="rect">
            <a:avLst/>
          </a:prstGeom>
          <a:noFill/>
          <a:ln w="19050"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D640692-F2E1-4B71-8022-B401A774504F}"/>
              </a:ext>
            </a:extLst>
          </p:cNvPr>
          <p:cNvSpPr/>
          <p:nvPr/>
        </p:nvSpPr>
        <p:spPr>
          <a:xfrm>
            <a:off x="1356593" y="3392840"/>
            <a:ext cx="144016" cy="100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3AF6771-655A-457D-8829-2542129517CD}"/>
              </a:ext>
            </a:extLst>
          </p:cNvPr>
          <p:cNvSpPr/>
          <p:nvPr/>
        </p:nvSpPr>
        <p:spPr>
          <a:xfrm>
            <a:off x="1505814" y="3148654"/>
            <a:ext cx="144016" cy="126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CD035B3-DAA3-485E-A18C-D25BB1EB12F3}"/>
              </a:ext>
            </a:extLst>
          </p:cNvPr>
          <p:cNvSpPr/>
          <p:nvPr/>
        </p:nvSpPr>
        <p:spPr>
          <a:xfrm>
            <a:off x="1799692" y="3148654"/>
            <a:ext cx="144016" cy="1260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73E9E17-F4DD-4820-8751-D18477ADC0A9}"/>
              </a:ext>
            </a:extLst>
          </p:cNvPr>
          <p:cNvSpPr/>
          <p:nvPr/>
        </p:nvSpPr>
        <p:spPr>
          <a:xfrm>
            <a:off x="1649795" y="2996952"/>
            <a:ext cx="144016" cy="1404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6BEF1D9-211E-4087-AABA-EFAD64F47F3B}"/>
              </a:ext>
            </a:extLst>
          </p:cNvPr>
          <p:cNvSpPr/>
          <p:nvPr/>
        </p:nvSpPr>
        <p:spPr>
          <a:xfrm>
            <a:off x="1944156" y="3752880"/>
            <a:ext cx="144016" cy="6480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B771C6C2-C607-441F-9C94-978DE2D7A57E}"/>
              </a:ext>
            </a:extLst>
          </p:cNvPr>
          <p:cNvSpPr/>
          <p:nvPr/>
        </p:nvSpPr>
        <p:spPr>
          <a:xfrm>
            <a:off x="2088350" y="3873828"/>
            <a:ext cx="132339" cy="53482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679D1880-6EF1-454B-BB5E-F769B61D2DC9}"/>
              </a:ext>
            </a:extLst>
          </p:cNvPr>
          <p:cNvCxnSpPr>
            <a:cxnSpLocks/>
          </p:cNvCxnSpPr>
          <p:nvPr/>
        </p:nvCxnSpPr>
        <p:spPr>
          <a:xfrm>
            <a:off x="3707904" y="4400840"/>
            <a:ext cx="158417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0333A374-C64C-4FD0-A4CA-C6C185181FC8}"/>
              </a:ext>
            </a:extLst>
          </p:cNvPr>
          <p:cNvSpPr/>
          <p:nvPr/>
        </p:nvSpPr>
        <p:spPr>
          <a:xfrm>
            <a:off x="4020889" y="3752880"/>
            <a:ext cx="144016" cy="648072"/>
          </a:xfrm>
          <a:prstGeom prst="rect">
            <a:avLst/>
          </a:prstGeom>
          <a:noFill/>
          <a:ln w="19050"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51B76923-6C10-44B0-A530-FD8E249C543E}"/>
              </a:ext>
            </a:extLst>
          </p:cNvPr>
          <p:cNvSpPr/>
          <p:nvPr/>
        </p:nvSpPr>
        <p:spPr>
          <a:xfrm>
            <a:off x="4164905" y="3392840"/>
            <a:ext cx="144016" cy="100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CECA8497-5305-47A2-BF63-3AFED1984BDA}"/>
              </a:ext>
            </a:extLst>
          </p:cNvPr>
          <p:cNvSpPr/>
          <p:nvPr/>
        </p:nvSpPr>
        <p:spPr>
          <a:xfrm>
            <a:off x="4314126" y="3148654"/>
            <a:ext cx="144016" cy="126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94C436D4-A1AB-4996-97CE-7DF2D0A49B97}"/>
              </a:ext>
            </a:extLst>
          </p:cNvPr>
          <p:cNvSpPr/>
          <p:nvPr/>
        </p:nvSpPr>
        <p:spPr>
          <a:xfrm>
            <a:off x="4458107" y="2996952"/>
            <a:ext cx="144016" cy="1404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3594D267-22A8-4D36-B627-6137CF4533C3}"/>
              </a:ext>
            </a:extLst>
          </p:cNvPr>
          <p:cNvSpPr/>
          <p:nvPr/>
        </p:nvSpPr>
        <p:spPr>
          <a:xfrm>
            <a:off x="4752468" y="3752880"/>
            <a:ext cx="144016" cy="6480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7F4EE5ED-709B-4A89-85E4-68B98C8BE904}"/>
              </a:ext>
            </a:extLst>
          </p:cNvPr>
          <p:cNvSpPr/>
          <p:nvPr/>
        </p:nvSpPr>
        <p:spPr>
          <a:xfrm>
            <a:off x="4896662" y="3873828"/>
            <a:ext cx="132339" cy="53482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7" name="直線單箭頭接點 46">
            <a:extLst>
              <a:ext uri="{FF2B5EF4-FFF2-40B4-BE49-F238E27FC236}">
                <a16:creationId xmlns:a16="http://schemas.microsoft.com/office/drawing/2014/main" id="{B225191B-2B58-453B-ADCE-29D009C1B35E}"/>
              </a:ext>
            </a:extLst>
          </p:cNvPr>
          <p:cNvCxnSpPr>
            <a:cxnSpLocks/>
          </p:cNvCxnSpPr>
          <p:nvPr/>
        </p:nvCxnSpPr>
        <p:spPr>
          <a:xfrm flipV="1">
            <a:off x="1834520" y="4418170"/>
            <a:ext cx="14566" cy="21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>
            <a:extLst>
              <a:ext uri="{FF2B5EF4-FFF2-40B4-BE49-F238E27FC236}">
                <a16:creationId xmlns:a16="http://schemas.microsoft.com/office/drawing/2014/main" id="{9E33D126-B143-458E-B125-5F5BD8D254EC}"/>
              </a:ext>
            </a:extLst>
          </p:cNvPr>
          <p:cNvCxnSpPr>
            <a:cxnSpLocks/>
          </p:cNvCxnSpPr>
          <p:nvPr/>
        </p:nvCxnSpPr>
        <p:spPr>
          <a:xfrm flipV="1">
            <a:off x="4667329" y="4422704"/>
            <a:ext cx="0" cy="21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矩形 51">
            <a:extLst>
              <a:ext uri="{FF2B5EF4-FFF2-40B4-BE49-F238E27FC236}">
                <a16:creationId xmlns:a16="http://schemas.microsoft.com/office/drawing/2014/main" id="{7648F71B-948A-4217-8FAD-E9295854BB2F}"/>
              </a:ext>
            </a:extLst>
          </p:cNvPr>
          <p:cNvSpPr/>
          <p:nvPr/>
        </p:nvSpPr>
        <p:spPr>
          <a:xfrm>
            <a:off x="1060257" y="3318370"/>
            <a:ext cx="151693" cy="1082582"/>
          </a:xfrm>
          <a:prstGeom prst="rect">
            <a:avLst/>
          </a:prstGeom>
          <a:noFill/>
          <a:ln w="19050"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541016EF-92AC-4589-BD3B-5530517CFA0B}"/>
              </a:ext>
            </a:extLst>
          </p:cNvPr>
          <p:cNvSpPr/>
          <p:nvPr/>
        </p:nvSpPr>
        <p:spPr>
          <a:xfrm>
            <a:off x="2225894" y="3645024"/>
            <a:ext cx="144016" cy="73940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C37859B1-4BBF-4B88-86C5-CAC85D9E4C99}"/>
              </a:ext>
            </a:extLst>
          </p:cNvPr>
          <p:cNvSpPr/>
          <p:nvPr/>
        </p:nvSpPr>
        <p:spPr>
          <a:xfrm>
            <a:off x="3866255" y="3318370"/>
            <a:ext cx="151693" cy="1082582"/>
          </a:xfrm>
          <a:prstGeom prst="rect">
            <a:avLst/>
          </a:prstGeom>
          <a:noFill/>
          <a:ln w="19050"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0A07269B-8D1D-4121-9E89-5769297D48D4}"/>
              </a:ext>
            </a:extLst>
          </p:cNvPr>
          <p:cNvSpPr/>
          <p:nvPr/>
        </p:nvSpPr>
        <p:spPr>
          <a:xfrm>
            <a:off x="5027843" y="3645024"/>
            <a:ext cx="144016" cy="73940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2" name="直線單箭頭接點 61">
            <a:extLst>
              <a:ext uri="{FF2B5EF4-FFF2-40B4-BE49-F238E27FC236}">
                <a16:creationId xmlns:a16="http://schemas.microsoft.com/office/drawing/2014/main" id="{FB48677E-60AD-4224-B7EF-8F7F0FD24537}"/>
              </a:ext>
            </a:extLst>
          </p:cNvPr>
          <p:cNvCxnSpPr/>
          <p:nvPr/>
        </p:nvCxnSpPr>
        <p:spPr>
          <a:xfrm>
            <a:off x="1187310" y="4654372"/>
            <a:ext cx="1008739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接點 63">
            <a:extLst>
              <a:ext uri="{FF2B5EF4-FFF2-40B4-BE49-F238E27FC236}">
                <a16:creationId xmlns:a16="http://schemas.microsoft.com/office/drawing/2014/main" id="{BCA930F7-D1EF-4996-926A-B5DB8849A6A7}"/>
              </a:ext>
            </a:extLst>
          </p:cNvPr>
          <p:cNvCxnSpPr/>
          <p:nvPr/>
        </p:nvCxnSpPr>
        <p:spPr>
          <a:xfrm flipV="1">
            <a:off x="1184078" y="4509120"/>
            <a:ext cx="0" cy="2880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接點 64">
            <a:extLst>
              <a:ext uri="{FF2B5EF4-FFF2-40B4-BE49-F238E27FC236}">
                <a16:creationId xmlns:a16="http://schemas.microsoft.com/office/drawing/2014/main" id="{A5BEA08E-E7F3-4243-A752-CBDA44996DFF}"/>
              </a:ext>
            </a:extLst>
          </p:cNvPr>
          <p:cNvCxnSpPr/>
          <p:nvPr/>
        </p:nvCxnSpPr>
        <p:spPr>
          <a:xfrm flipV="1">
            <a:off x="2201858" y="4509120"/>
            <a:ext cx="0" cy="2880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箭號: 向右 65">
            <a:extLst>
              <a:ext uri="{FF2B5EF4-FFF2-40B4-BE49-F238E27FC236}">
                <a16:creationId xmlns:a16="http://schemas.microsoft.com/office/drawing/2014/main" id="{8EF3A24D-1FB2-41AE-85B1-643E8ED18CD5}"/>
              </a:ext>
            </a:extLst>
          </p:cNvPr>
          <p:cNvSpPr/>
          <p:nvPr/>
        </p:nvSpPr>
        <p:spPr>
          <a:xfrm>
            <a:off x="2771800" y="4350696"/>
            <a:ext cx="645614" cy="2880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箭號: 向右 67">
            <a:extLst>
              <a:ext uri="{FF2B5EF4-FFF2-40B4-BE49-F238E27FC236}">
                <a16:creationId xmlns:a16="http://schemas.microsoft.com/office/drawing/2014/main" id="{E481CEAF-23BA-4871-BE2E-AFB576C8EA86}"/>
              </a:ext>
            </a:extLst>
          </p:cNvPr>
          <p:cNvSpPr/>
          <p:nvPr/>
        </p:nvSpPr>
        <p:spPr>
          <a:xfrm>
            <a:off x="5652120" y="4350696"/>
            <a:ext cx="645614" cy="2880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DCA2C51B-6381-4689-A766-8D1FF4D0C47C}"/>
              </a:ext>
            </a:extLst>
          </p:cNvPr>
          <p:cNvSpPr/>
          <p:nvPr/>
        </p:nvSpPr>
        <p:spPr>
          <a:xfrm>
            <a:off x="4596312" y="3144803"/>
            <a:ext cx="144016" cy="1260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手繪多邊形: 圖案 10">
            <a:extLst>
              <a:ext uri="{FF2B5EF4-FFF2-40B4-BE49-F238E27FC236}">
                <a16:creationId xmlns:a16="http://schemas.microsoft.com/office/drawing/2014/main" id="{E66165EB-FE16-492E-8B5B-7702A8AD0E92}"/>
              </a:ext>
            </a:extLst>
          </p:cNvPr>
          <p:cNvSpPr/>
          <p:nvPr/>
        </p:nvSpPr>
        <p:spPr>
          <a:xfrm>
            <a:off x="3799840" y="3007109"/>
            <a:ext cx="1524000" cy="861897"/>
          </a:xfrm>
          <a:custGeom>
            <a:avLst/>
            <a:gdLst>
              <a:gd name="connsiteX0" fmla="*/ 0 w 1524000"/>
              <a:gd name="connsiteY0" fmla="*/ 630171 h 861897"/>
              <a:gd name="connsiteX1" fmla="*/ 426720 w 1524000"/>
              <a:gd name="connsiteY1" fmla="*/ 386331 h 861897"/>
              <a:gd name="connsiteX2" fmla="*/ 579120 w 1524000"/>
              <a:gd name="connsiteY2" fmla="*/ 132331 h 861897"/>
              <a:gd name="connsiteX3" fmla="*/ 711200 w 1524000"/>
              <a:gd name="connsiteY3" fmla="*/ 251 h 861897"/>
              <a:gd name="connsiteX4" fmla="*/ 883920 w 1524000"/>
              <a:gd name="connsiteY4" fmla="*/ 162811 h 861897"/>
              <a:gd name="connsiteX5" fmla="*/ 1026160 w 1524000"/>
              <a:gd name="connsiteY5" fmla="*/ 752091 h 861897"/>
              <a:gd name="connsiteX6" fmla="*/ 1168400 w 1524000"/>
              <a:gd name="connsiteY6" fmla="*/ 853691 h 861897"/>
              <a:gd name="connsiteX7" fmla="*/ 1310640 w 1524000"/>
              <a:gd name="connsiteY7" fmla="*/ 640331 h 861897"/>
              <a:gd name="connsiteX8" fmla="*/ 1524000 w 1524000"/>
              <a:gd name="connsiteY8" fmla="*/ 457451 h 861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4000" h="861897">
                <a:moveTo>
                  <a:pt x="0" y="630171"/>
                </a:moveTo>
                <a:cubicBezTo>
                  <a:pt x="165100" y="549737"/>
                  <a:pt x="330200" y="469304"/>
                  <a:pt x="426720" y="386331"/>
                </a:cubicBezTo>
                <a:cubicBezTo>
                  <a:pt x="523240" y="303358"/>
                  <a:pt x="531707" y="196678"/>
                  <a:pt x="579120" y="132331"/>
                </a:cubicBezTo>
                <a:cubicBezTo>
                  <a:pt x="626533" y="67984"/>
                  <a:pt x="660400" y="-4829"/>
                  <a:pt x="711200" y="251"/>
                </a:cubicBezTo>
                <a:cubicBezTo>
                  <a:pt x="762000" y="5331"/>
                  <a:pt x="831427" y="37504"/>
                  <a:pt x="883920" y="162811"/>
                </a:cubicBezTo>
                <a:cubicBezTo>
                  <a:pt x="936413" y="288118"/>
                  <a:pt x="978747" y="636944"/>
                  <a:pt x="1026160" y="752091"/>
                </a:cubicBezTo>
                <a:cubicBezTo>
                  <a:pt x="1073573" y="867238"/>
                  <a:pt x="1120987" y="872318"/>
                  <a:pt x="1168400" y="853691"/>
                </a:cubicBezTo>
                <a:cubicBezTo>
                  <a:pt x="1215813" y="835064"/>
                  <a:pt x="1251373" y="706371"/>
                  <a:pt x="1310640" y="640331"/>
                </a:cubicBezTo>
                <a:cubicBezTo>
                  <a:pt x="1369907" y="574291"/>
                  <a:pt x="1446953" y="515871"/>
                  <a:pt x="1524000" y="457451"/>
                </a:cubicBezTo>
              </a:path>
            </a:pathLst>
          </a:cu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1C48BBFE-3659-4749-B431-6797B529F242}"/>
              </a:ext>
            </a:extLst>
          </p:cNvPr>
          <p:cNvCxnSpPr>
            <a:cxnSpLocks/>
          </p:cNvCxnSpPr>
          <p:nvPr/>
        </p:nvCxnSpPr>
        <p:spPr>
          <a:xfrm>
            <a:off x="6598130" y="4403600"/>
            <a:ext cx="158417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單箭頭接點 57">
            <a:extLst>
              <a:ext uri="{FF2B5EF4-FFF2-40B4-BE49-F238E27FC236}">
                <a16:creationId xmlns:a16="http://schemas.microsoft.com/office/drawing/2014/main" id="{EACCBF75-9CBC-4163-9D2C-0350A5B5A9EE}"/>
              </a:ext>
            </a:extLst>
          </p:cNvPr>
          <p:cNvCxnSpPr>
            <a:cxnSpLocks/>
          </p:cNvCxnSpPr>
          <p:nvPr/>
        </p:nvCxnSpPr>
        <p:spPr>
          <a:xfrm flipV="1">
            <a:off x="7557555" y="4425464"/>
            <a:ext cx="0" cy="21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手繪多邊形: 圖案 62">
            <a:extLst>
              <a:ext uri="{FF2B5EF4-FFF2-40B4-BE49-F238E27FC236}">
                <a16:creationId xmlns:a16="http://schemas.microsoft.com/office/drawing/2014/main" id="{30855847-AE41-4D15-B5E9-68B51FEE2CF4}"/>
              </a:ext>
            </a:extLst>
          </p:cNvPr>
          <p:cNvSpPr/>
          <p:nvPr/>
        </p:nvSpPr>
        <p:spPr>
          <a:xfrm>
            <a:off x="6690066" y="3009869"/>
            <a:ext cx="1524000" cy="861897"/>
          </a:xfrm>
          <a:custGeom>
            <a:avLst/>
            <a:gdLst>
              <a:gd name="connsiteX0" fmla="*/ 0 w 1524000"/>
              <a:gd name="connsiteY0" fmla="*/ 630171 h 861897"/>
              <a:gd name="connsiteX1" fmla="*/ 426720 w 1524000"/>
              <a:gd name="connsiteY1" fmla="*/ 386331 h 861897"/>
              <a:gd name="connsiteX2" fmla="*/ 579120 w 1524000"/>
              <a:gd name="connsiteY2" fmla="*/ 132331 h 861897"/>
              <a:gd name="connsiteX3" fmla="*/ 711200 w 1524000"/>
              <a:gd name="connsiteY3" fmla="*/ 251 h 861897"/>
              <a:gd name="connsiteX4" fmla="*/ 883920 w 1524000"/>
              <a:gd name="connsiteY4" fmla="*/ 162811 h 861897"/>
              <a:gd name="connsiteX5" fmla="*/ 1026160 w 1524000"/>
              <a:gd name="connsiteY5" fmla="*/ 752091 h 861897"/>
              <a:gd name="connsiteX6" fmla="*/ 1168400 w 1524000"/>
              <a:gd name="connsiteY6" fmla="*/ 853691 h 861897"/>
              <a:gd name="connsiteX7" fmla="*/ 1310640 w 1524000"/>
              <a:gd name="connsiteY7" fmla="*/ 640331 h 861897"/>
              <a:gd name="connsiteX8" fmla="*/ 1524000 w 1524000"/>
              <a:gd name="connsiteY8" fmla="*/ 457451 h 861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4000" h="861897">
                <a:moveTo>
                  <a:pt x="0" y="630171"/>
                </a:moveTo>
                <a:cubicBezTo>
                  <a:pt x="165100" y="549737"/>
                  <a:pt x="330200" y="469304"/>
                  <a:pt x="426720" y="386331"/>
                </a:cubicBezTo>
                <a:cubicBezTo>
                  <a:pt x="523240" y="303358"/>
                  <a:pt x="531707" y="196678"/>
                  <a:pt x="579120" y="132331"/>
                </a:cubicBezTo>
                <a:cubicBezTo>
                  <a:pt x="626533" y="67984"/>
                  <a:pt x="660400" y="-4829"/>
                  <a:pt x="711200" y="251"/>
                </a:cubicBezTo>
                <a:cubicBezTo>
                  <a:pt x="762000" y="5331"/>
                  <a:pt x="831427" y="37504"/>
                  <a:pt x="883920" y="162811"/>
                </a:cubicBezTo>
                <a:cubicBezTo>
                  <a:pt x="936413" y="288118"/>
                  <a:pt x="978747" y="636944"/>
                  <a:pt x="1026160" y="752091"/>
                </a:cubicBezTo>
                <a:cubicBezTo>
                  <a:pt x="1073573" y="867238"/>
                  <a:pt x="1120987" y="872318"/>
                  <a:pt x="1168400" y="853691"/>
                </a:cubicBezTo>
                <a:cubicBezTo>
                  <a:pt x="1215813" y="835064"/>
                  <a:pt x="1251373" y="706371"/>
                  <a:pt x="1310640" y="640331"/>
                </a:cubicBezTo>
                <a:cubicBezTo>
                  <a:pt x="1369907" y="574291"/>
                  <a:pt x="1446953" y="515871"/>
                  <a:pt x="1524000" y="457451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37883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D26A4AB1-76AE-49EB-89F7-033F455545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14" t="12201" r="43833" b="29779"/>
          <a:stretch/>
        </p:blipFill>
        <p:spPr>
          <a:xfrm>
            <a:off x="5757604" y="2721734"/>
            <a:ext cx="3238262" cy="328688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BFAEDC28-4890-4505-AE6C-24405294AD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960" y="3086281"/>
            <a:ext cx="2430144" cy="2430144"/>
          </a:xfrm>
          <a:prstGeom prst="rect">
            <a:avLst/>
          </a:prstGeom>
        </p:spPr>
      </p:pic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8.5 Iterated Facet Model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847013" cy="583704"/>
          </a:xfrm>
        </p:spPr>
        <p:txBody>
          <a:bodyPr/>
          <a:lstStyle/>
          <a:p>
            <a:pPr eaLnBrk="1" hangingPunct="1"/>
            <a:r>
              <a:rPr lang="en-US" altLang="zh-TW" sz="2800" dirty="0"/>
              <a:t>Example: 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4D8AF31D-2500-4D41-865A-80BA6A6E3F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2745488-9AA2-4252-8680-7494284132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09" y="3078025"/>
            <a:ext cx="2430144" cy="2430144"/>
          </a:xfrm>
          <a:prstGeom prst="rect">
            <a:avLst/>
          </a:prstGeom>
        </p:spPr>
      </p:pic>
      <p:sp>
        <p:nvSpPr>
          <p:cNvPr id="7" name="箭號: 向右 6">
            <a:extLst>
              <a:ext uri="{FF2B5EF4-FFF2-40B4-BE49-F238E27FC236}">
                <a16:creationId xmlns:a16="http://schemas.microsoft.com/office/drawing/2014/main" id="{9C3279F6-3131-4371-8754-CF64980BDFB3}"/>
              </a:ext>
            </a:extLst>
          </p:cNvPr>
          <p:cNvSpPr/>
          <p:nvPr/>
        </p:nvSpPr>
        <p:spPr>
          <a:xfrm>
            <a:off x="2658425" y="4133624"/>
            <a:ext cx="344463" cy="2160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ECD71F16-AA36-43D0-B611-EC7152A84DC9}"/>
              </a:ext>
            </a:extLst>
          </p:cNvPr>
          <p:cNvCxnSpPr>
            <a:cxnSpLocks/>
          </p:cNvCxnSpPr>
          <p:nvPr/>
        </p:nvCxnSpPr>
        <p:spPr>
          <a:xfrm flipV="1">
            <a:off x="4427984" y="2982576"/>
            <a:ext cx="1496807" cy="11813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6BBA4AC0-27CC-4996-9CBA-E3EE0DA607DD}"/>
              </a:ext>
            </a:extLst>
          </p:cNvPr>
          <p:cNvCxnSpPr>
            <a:cxnSpLocks/>
          </p:cNvCxnSpPr>
          <p:nvPr/>
        </p:nvCxnSpPr>
        <p:spPr>
          <a:xfrm>
            <a:off x="4414643" y="4349648"/>
            <a:ext cx="1496807" cy="13525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323933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95FF597-F362-4DC0-AC4D-05E668E00D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973" y="3098101"/>
            <a:ext cx="2419131" cy="2419131"/>
          </a:xfrm>
          <a:prstGeom prst="rect">
            <a:avLst/>
          </a:prstGeom>
        </p:spPr>
      </p:pic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8.5 Iterated Facet Model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847013" cy="583704"/>
          </a:xfrm>
        </p:spPr>
        <p:txBody>
          <a:bodyPr/>
          <a:lstStyle/>
          <a:p>
            <a:pPr eaLnBrk="1" hangingPunct="1"/>
            <a:r>
              <a:rPr lang="en-US" altLang="zh-TW" sz="2800" dirty="0"/>
              <a:t>Example: 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4D8AF31D-2500-4D41-865A-80BA6A6E3F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2745488-9AA2-4252-8680-7494284132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09" y="3078025"/>
            <a:ext cx="2430144" cy="2430144"/>
          </a:xfrm>
          <a:prstGeom prst="rect">
            <a:avLst/>
          </a:prstGeom>
        </p:spPr>
      </p:pic>
      <p:sp>
        <p:nvSpPr>
          <p:cNvPr id="7" name="箭號: 向右 6">
            <a:extLst>
              <a:ext uri="{FF2B5EF4-FFF2-40B4-BE49-F238E27FC236}">
                <a16:creationId xmlns:a16="http://schemas.microsoft.com/office/drawing/2014/main" id="{9C3279F6-3131-4371-8754-CF64980BDFB3}"/>
              </a:ext>
            </a:extLst>
          </p:cNvPr>
          <p:cNvSpPr/>
          <p:nvPr/>
        </p:nvSpPr>
        <p:spPr>
          <a:xfrm>
            <a:off x="2658425" y="4133624"/>
            <a:ext cx="344463" cy="2160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ECD71F16-AA36-43D0-B611-EC7152A84DC9}"/>
              </a:ext>
            </a:extLst>
          </p:cNvPr>
          <p:cNvCxnSpPr>
            <a:cxnSpLocks/>
          </p:cNvCxnSpPr>
          <p:nvPr/>
        </p:nvCxnSpPr>
        <p:spPr>
          <a:xfrm flipV="1">
            <a:off x="4441325" y="2982577"/>
            <a:ext cx="1483466" cy="11357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6BBA4AC0-27CC-4996-9CBA-E3EE0DA607DD}"/>
              </a:ext>
            </a:extLst>
          </p:cNvPr>
          <p:cNvCxnSpPr>
            <a:cxnSpLocks/>
          </p:cNvCxnSpPr>
          <p:nvPr/>
        </p:nvCxnSpPr>
        <p:spPr>
          <a:xfrm>
            <a:off x="4427984" y="4424751"/>
            <a:ext cx="1483466" cy="12774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>
            <a:extLst>
              <a:ext uri="{FF2B5EF4-FFF2-40B4-BE49-F238E27FC236}">
                <a16:creationId xmlns:a16="http://schemas.microsoft.com/office/drawing/2014/main" id="{D703BD2D-778B-426F-A0B6-702CC88609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072" t="15001" r="20076" b="19200"/>
          <a:stretch/>
        </p:blipFill>
        <p:spPr>
          <a:xfrm>
            <a:off x="5911450" y="3242765"/>
            <a:ext cx="3041526" cy="221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0793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8.5 Iterated Facet Model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847013" cy="583704"/>
          </a:xfrm>
        </p:spPr>
        <p:txBody>
          <a:bodyPr/>
          <a:lstStyle/>
          <a:p>
            <a:pPr eaLnBrk="1" hangingPunct="1"/>
            <a:r>
              <a:rPr lang="en-US" altLang="zh-TW" sz="2800" dirty="0"/>
              <a:t>Example: 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4D8AF31D-2500-4D41-865A-80BA6A6E3F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D99BBCF-394F-4B6C-95EF-99E53BA97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033" y="2487231"/>
            <a:ext cx="6785934" cy="38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4346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8.5 Iterated Facet Model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847013" cy="583704"/>
          </a:xfrm>
        </p:spPr>
        <p:txBody>
          <a:bodyPr/>
          <a:lstStyle/>
          <a:p>
            <a:pPr eaLnBrk="1" hangingPunct="1"/>
            <a:r>
              <a:rPr lang="en-US" altLang="zh-TW" sz="2800" dirty="0"/>
              <a:t>Example: 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4D8AF31D-2500-4D41-865A-80BA6A6E3F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D99BBCF-394F-4B6C-95EF-99E53BA97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033" y="2487231"/>
            <a:ext cx="6785934" cy="381520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5EFC3EE-4BBD-4887-A391-BF30F7D9DE03}"/>
              </a:ext>
            </a:extLst>
          </p:cNvPr>
          <p:cNvSpPr/>
          <p:nvPr/>
        </p:nvSpPr>
        <p:spPr>
          <a:xfrm>
            <a:off x="4391392" y="5085184"/>
            <a:ext cx="1548760" cy="8388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835969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8.5 Iterated Facet Model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847013" cy="583704"/>
          </a:xfrm>
        </p:spPr>
        <p:txBody>
          <a:bodyPr/>
          <a:lstStyle/>
          <a:p>
            <a:pPr eaLnBrk="1" hangingPunct="1"/>
            <a:r>
              <a:rPr lang="en-US" altLang="zh-TW" sz="2800" dirty="0"/>
              <a:t>Example: 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4D8AF31D-2500-4D41-865A-80BA6A6E3F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A58A2D2-6160-438F-8105-A1D94257A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032" y="2487232"/>
            <a:ext cx="6785933" cy="381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3296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AB6289A-FF9D-C76A-7E65-732B68E40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AD3DECA-85B6-2B3E-1CF6-B729B5907075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kumimoji="1" lang="en-US" altLang="zh-TW" dirty="0"/>
              <a:t>Break</a:t>
            </a:r>
            <a:endParaRPr kumimoji="1" lang="zh-TW" altLang="en-US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2855A61-8710-AB91-854E-A3F68F87ACD9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2F329E15-7FD1-A0B0-9098-4ACEC96DD7E6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D467475-BB5D-F1BF-61EB-07C261EE05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92293965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 Introduction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8.2</a:t>
            </a: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Relative Maxima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8.3 Sloped Facet Parameter and Error Estimation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8.4 Facet-Based Peak Noise Removal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8.5 Iterated Facet Model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8.6 Gradient-Based Facet Edge Detection</a:t>
            </a:r>
            <a:endParaRPr lang="en-US" sz="2000" b="1" dirty="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8.7 Bayesian Approach to Gradient Edge 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8.8 Zero-Crossing Edge Detector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8.9 Integrated Directional Derivative Gradient Operator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8.10 Corner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8.11 Isotropic Derivative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8.12 Ridges and Ravines on Digital Images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8.13 Topographic Primal Sketch</a:t>
            </a:r>
            <a:endParaRPr lang="zh-TW" sz="24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CE54F58-19A1-455F-A883-07D6F5DC7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D8249DB-40CC-49F5-8192-5359266C61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95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822856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8.6 Gradient-Based Facet Edge Detection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8280400" cy="4483100"/>
          </a:xfrm>
        </p:spPr>
        <p:txBody>
          <a:bodyPr/>
          <a:lstStyle/>
          <a:p>
            <a:pPr eaLnBrk="1" hangingPunct="1"/>
            <a:r>
              <a:rPr lang="en-US" altLang="zh-TW" sz="3200" dirty="0"/>
              <a:t>gradient-based edge detection: high values in first partial derivative (sharp discontinuities)</a:t>
            </a:r>
          </a:p>
          <a:p>
            <a:pPr eaLnBrk="1" hangingPunct="1"/>
            <a:endParaRPr lang="en-US" altLang="zh-TW" sz="2600" dirty="0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83BB29CB-65E3-4372-B6F2-B2078D5189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4E29AD3-FEFB-40C9-A9E0-ED355688D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475" y="3681413"/>
            <a:ext cx="5353050" cy="28194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A6A4AFE4-178B-47F4-B0A2-218DADD62668}"/>
              </a:ext>
            </a:extLst>
          </p:cNvPr>
          <p:cNvSpPr txBox="1"/>
          <p:nvPr/>
        </p:nvSpPr>
        <p:spPr>
          <a:xfrm>
            <a:off x="81715" y="6332722"/>
            <a:ext cx="9125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https://www.semanticscholar.org/paper/Gradient-Based-Edge-Detection-of-Songket-Motifs-Jamil-Sembok/eea31d166c062a3dddccb212474a6b8</a:t>
            </a:r>
            <a:endParaRPr lang="en-US" altLang="zh-TW" sz="1200" dirty="0">
              <a:latin typeface="Times New Roman" panose="02020603050405020304" pitchFamily="18" charset="0"/>
              <a:cs typeface="Times New Roman" panose="02020603050405020304" pitchFamily="18" charset="0"/>
              <a:hlinkClick r:id="rId5"/>
            </a:endParaRPr>
          </a:p>
          <a:p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565ae6eee/figure/2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8.6 Gradient-Based Facet Edge Detection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When a neighborhood is fitted with  the sloped facet model 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acc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acc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acc>
                  </m:oMath>
                </a14:m>
                <a:r>
                  <a:rPr lang="en-US" altLang="zh-TW" dirty="0"/>
                  <a:t>, a gradient magnitude of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b="0" i="1" smtClean="0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will result.</a:t>
                </a:r>
              </a:p>
              <a:p>
                <a:endParaRPr lang="en-US" altLang="zh-TW" dirty="0"/>
              </a:p>
              <a:p>
                <a:r>
                  <a:rPr lang="en-US" altLang="zh-TW" dirty="0"/>
                  <a:t>Use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TW" altLang="en-US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acc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TW" altLang="en-US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acc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as the basis for edge detection.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41" t="-17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F3AC545-4027-4795-8EA4-0133705166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E21AD98-867F-4283-A040-29DCB93A0E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97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298292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8.6 Gradient-Based Facet Edge Detection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6"/>
            <a:ext cx="8229600" cy="782368"/>
          </a:xfrm>
        </p:spPr>
        <p:txBody>
          <a:bodyPr/>
          <a:lstStyle/>
          <a:p>
            <a:r>
              <a:rPr lang="en-US" altLang="zh-TW" dirty="0"/>
              <a:t>For example: 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638414" y="3728030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3.5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6.17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8.84</a:t>
                      </a:r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2.33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7.67</a:t>
                      </a:r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1.17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3.83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6.5</a:t>
                      </a:r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73684" t="-141304" r="-68421" b="-1782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1810010" y="2778279"/>
                <a:ext cx="2420206" cy="6115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3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</m:acc>
                      <m:r>
                        <a:rPr lang="en-US" altLang="zh-TW" sz="3200" i="1">
                          <a:latin typeface="Cambria Math" charset="0"/>
                        </a:rPr>
                        <m:t>𝑟</m:t>
                      </m:r>
                      <m:r>
                        <a:rPr lang="mr-IN" altLang="zh-TW" sz="3200" i="1">
                          <a:latin typeface="Cambria Math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</m:acc>
                      <m:r>
                        <a:rPr lang="en-US" altLang="zh-TW" sz="3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𝑐</m:t>
                      </m:r>
                      <m:r>
                        <a:rPr lang="en-US" altLang="zh-TW" sz="3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</m:acc>
                    </m:oMath>
                  </m:oMathPara>
                </a14:m>
                <a:endParaRPr lang="zh-TW" altLang="en-US" sz="3200" dirty="0"/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0010" y="2778279"/>
                <a:ext cx="2420206" cy="6115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4114800" y="2844225"/>
                <a:ext cx="428156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3200" dirty="0">
                    <a:ea typeface="Cambria Math" panose="02040503050406030204" pitchFamily="18" charset="0"/>
                  </a:rPr>
                  <a:t>=</a:t>
                </a:r>
                <a:r>
                  <a:rPr lang="zh-TW" altLang="en-US" sz="32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TW" sz="32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−1.17 </m:t>
                    </m:r>
                    <m:r>
                      <a:rPr lang="en-US" altLang="zh-TW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altLang="zh-TW" sz="32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+2.67</m:t>
                    </m:r>
                    <m:r>
                      <m:rPr>
                        <m:nor/>
                      </m:rPr>
                      <a:rPr lang="en-US" altLang="zh-TW" sz="32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 </m:t>
                    </m:r>
                    <m:r>
                      <a:rPr lang="en-US" altLang="zh-TW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𝑐</m:t>
                    </m:r>
                    <m:r>
                      <m:rPr>
                        <m:nor/>
                      </m:rPr>
                      <a:rPr lang="zh-TW" altLang="en-US" sz="3200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TW" sz="32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+5</m:t>
                    </m:r>
                  </m:oMath>
                </a14:m>
                <a:endParaRPr lang="zh-TW" altLang="en-US" sz="32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2844225"/>
                <a:ext cx="4281561" cy="584775"/>
              </a:xfrm>
              <a:prstGeom prst="rect">
                <a:avLst/>
              </a:prstGeom>
              <a:blipFill>
                <a:blip r:embed="rId5"/>
                <a:stretch>
                  <a:fillRect l="-3561" t="-17021" b="-2766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頁尾版面配置區 6">
            <a:extLst>
              <a:ext uri="{FF2B5EF4-FFF2-40B4-BE49-F238E27FC236}">
                <a16:creationId xmlns:a16="http://schemas.microsoft.com/office/drawing/2014/main" id="{126B978C-3366-44FD-9484-22AC4EB166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0A418E8A-64C9-47FE-A6B5-18FD1373C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98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2776710" y="4239416"/>
                <a:ext cx="1738987" cy="10944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altLang="zh-TW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3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32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3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32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zh-TW" altLang="en-US" sz="3200" i="1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6710" y="4239416"/>
                <a:ext cx="1738987" cy="1094467"/>
              </a:xfrm>
              <a:prstGeom prst="rect">
                <a:avLst/>
              </a:prstGeom>
              <a:blipFill>
                <a:blip r:embed="rId6"/>
                <a:stretch>
                  <a:fillRect r="-244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4590256" y="4239416"/>
                <a:ext cx="3975572" cy="8548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40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altLang="zh-TW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4000" b="0" i="1" smtClean="0">
                                  <a:latin typeface="Cambria Math" panose="02040503050406030204" pitchFamily="18" charset="0"/>
                                </a:rPr>
                                <m:t>(−1.17)</m:t>
                              </m:r>
                            </m:e>
                            <m:sup>
                              <m:r>
                                <a:rPr lang="en-US" altLang="zh-TW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40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4000" b="0" i="1" smtClean="0">
                                  <a:latin typeface="Cambria Math" panose="02040503050406030204" pitchFamily="18" charset="0"/>
                                </a:rPr>
                                <m:t>2.67</m:t>
                              </m:r>
                            </m:e>
                            <m:sup>
                              <m:r>
                                <a:rPr lang="en-US" altLang="zh-TW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zh-TW" altLang="en-US" sz="4000" i="1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0256" y="4239416"/>
                <a:ext cx="3975572" cy="854849"/>
              </a:xfrm>
              <a:prstGeom prst="rect">
                <a:avLst/>
              </a:prstGeom>
              <a:blipFill>
                <a:blip r:embed="rId7"/>
                <a:stretch>
                  <a:fillRect r="-1411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9119838"/>
      </p:ext>
    </p:extLst>
  </p:cSld>
  <p:clrMapOvr>
    <a:masterClrMapping/>
  </p:clrMapOvr>
</p:sld>
</file>

<file path=ppt/theme/theme1.xml><?xml version="1.0" encoding="utf-8"?>
<a:theme xmlns:a="http://schemas.openxmlformats.org/drawingml/2006/main" name="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9671</TotalTime>
  <Words>16550</Words>
  <Application>Microsoft Macintosh PowerPoint</Application>
  <PresentationFormat>如螢幕大小 (4:3)</PresentationFormat>
  <Paragraphs>3069</Paragraphs>
  <Slides>201</Slides>
  <Notes>196</Notes>
  <HiddenSlides>5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201</vt:i4>
      </vt:variant>
    </vt:vector>
  </HeadingPairs>
  <TitlesOfParts>
    <vt:vector size="212" baseType="lpstr">
      <vt:lpstr>微軟正黑體</vt:lpstr>
      <vt:lpstr>Arial</vt:lpstr>
      <vt:lpstr>Calibri</vt:lpstr>
      <vt:lpstr>Calibri Light</vt:lpstr>
      <vt:lpstr>Cambria Math</vt:lpstr>
      <vt:lpstr>Comic Sans MS</vt:lpstr>
      <vt:lpstr>Times New Roman</vt:lpstr>
      <vt:lpstr>Wingdings</vt:lpstr>
      <vt:lpstr>Network</vt:lpstr>
      <vt:lpstr>Network</vt:lpstr>
      <vt:lpstr>Office 佈景主題</vt:lpstr>
      <vt:lpstr>Computer and Robot Vision I</vt:lpstr>
      <vt:lpstr>8.0 Outline</vt:lpstr>
      <vt:lpstr>Outline</vt:lpstr>
      <vt:lpstr>8.1 Introduction</vt:lpstr>
      <vt:lpstr>8.1 Introduction</vt:lpstr>
      <vt:lpstr>8.1 Introduction</vt:lpstr>
      <vt:lpstr>8.1 Introduction</vt:lpstr>
      <vt:lpstr>8.1 Introduction</vt:lpstr>
      <vt:lpstr>8.1 Introduction</vt:lpstr>
      <vt:lpstr>8.1 Introduction</vt:lpstr>
      <vt:lpstr>8.1 Introduction</vt:lpstr>
      <vt:lpstr>Outline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PowerPoint 簡報</vt:lpstr>
      <vt:lpstr>Outline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PowerPoint 簡報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PowerPoint 簡報</vt:lpstr>
      <vt:lpstr>Outline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PowerPoint 簡報</vt:lpstr>
      <vt:lpstr>Outline</vt:lpstr>
      <vt:lpstr>8.5 Iterated Facet Model</vt:lpstr>
      <vt:lpstr>8.5 Iterated Facet Model</vt:lpstr>
      <vt:lpstr>8.5 Iterated Facet Model</vt:lpstr>
      <vt:lpstr>8.5 Iterated Facet Model</vt:lpstr>
      <vt:lpstr>8.5 Iterated Facet Model</vt:lpstr>
      <vt:lpstr>8.5 Iterated Facet Model</vt:lpstr>
      <vt:lpstr>8.5 Iterated Facet Model</vt:lpstr>
      <vt:lpstr>8.5 Iterated Facet Model</vt:lpstr>
      <vt:lpstr>8.5 Iterated Facet Model</vt:lpstr>
      <vt:lpstr>8.5 Iterated Facet Model</vt:lpstr>
      <vt:lpstr>PowerPoint 簡報</vt:lpstr>
      <vt:lpstr>Outline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Outline</vt:lpstr>
      <vt:lpstr>8.7 Bayesian Approach to Gradient Edge Detection</vt:lpstr>
      <vt:lpstr>8.7 Bayesian Approach to Gradient Edge Detection</vt:lpstr>
      <vt:lpstr>8.7 Bayesian Approach to Gradient Edge Detection</vt:lpstr>
      <vt:lpstr>8.7 Bayesian Approach to Gradient Edge Detection</vt:lpstr>
      <vt:lpstr>8.7 Bayesian Approach to Gradient Edge Detection</vt:lpstr>
      <vt:lpstr>Outline</vt:lpstr>
      <vt:lpstr>8.8 Zero-Crossing Edge Detector</vt:lpstr>
      <vt:lpstr>8.8 Zero-Crossing Edge Detector</vt:lpstr>
      <vt:lpstr>8.8.1 Discrete Orthogonal Polynomials</vt:lpstr>
      <vt:lpstr>8.8.1 Discrete Orthogonal Polynomials</vt:lpstr>
      <vt:lpstr>8.8.1 Discrete Orthogonal Polynomials</vt:lpstr>
      <vt:lpstr>8.8.1 Discrete Orthogonal Polynomials</vt:lpstr>
      <vt:lpstr>8.8.1 Discrete Orthogonal Polynomials</vt:lpstr>
      <vt:lpstr>8.8.1 Discrete Orthogonal Polynomials</vt:lpstr>
      <vt:lpstr>8.8.1 Discrete Orthogonal Polynomials</vt:lpstr>
      <vt:lpstr>8.8.1 Discrete Orthogonal Polynomials</vt:lpstr>
      <vt:lpstr>8.8.1 Discrete Orthogonal Polynomials</vt:lpstr>
      <vt:lpstr>8.8.2 Two-Dimensional Discrete Orthogonal Polynomials</vt:lpstr>
      <vt:lpstr>8.8.2 Two-Dimensional Discrete Orthogonal Polynomials</vt:lpstr>
      <vt:lpstr>8.8.2 Two-Dimensional Discrete Orthogonal Polynomials</vt:lpstr>
      <vt:lpstr>8.8.2 Two-Dimensional Discrete Orthogonal Polynomials</vt:lpstr>
      <vt:lpstr>8.8.2 Two-Dimensional Discrete Orthogonal Polynomials</vt:lpstr>
      <vt:lpstr>8.8.3 Equal-Weighted Least-Squares Fitting Problem</vt:lpstr>
      <vt:lpstr>8.8.3 Equal-Weighted Least-Squares Fitting Problem</vt:lpstr>
      <vt:lpstr>8.8.3 Equal-Weighted Least-Squares Fitting Problem</vt:lpstr>
      <vt:lpstr>8.8.3 Equal-Weighted Least-Squares Fitting Problem</vt:lpstr>
      <vt:lpstr>8.8.3 Equal-Weighted Least-Squares Fitting Problem</vt:lpstr>
      <vt:lpstr>8.8.3 Equal-Weighted Least-Squares Fitting Problem</vt:lpstr>
      <vt:lpstr>8.8.3 Equal-Weighted Least-Squares Fitting Problem</vt:lpstr>
      <vt:lpstr>8.8.3 Equal-Weighted Least-Squares Fitting Problem</vt:lpstr>
      <vt:lpstr>8.8.3 Equal-Weighted Least-Squares Fitting Problem</vt:lpstr>
      <vt:lpstr>8.8.3 Equal-Weighted Least-Squares Fitting Problem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Outline</vt:lpstr>
      <vt:lpstr>PowerPoint 簡報</vt:lpstr>
      <vt:lpstr>8.9 Integrated Directional Derivative Gradient Operator</vt:lpstr>
      <vt:lpstr>Outline</vt:lpstr>
      <vt:lpstr>8.10 Corner Detection</vt:lpstr>
      <vt:lpstr>Aerial Images</vt:lpstr>
      <vt:lpstr>PowerPoint 簡報</vt:lpstr>
      <vt:lpstr>PowerPoint 簡報</vt:lpstr>
      <vt:lpstr>PowerPoint 簡報</vt:lpstr>
      <vt:lpstr>8.10 Corner Detection</vt:lpstr>
      <vt:lpstr>Outline</vt:lpstr>
      <vt:lpstr>8.11 Isotropic Derivative Magnitudes</vt:lpstr>
      <vt:lpstr>8.11 Isotropic Derivative Magnitudes</vt:lpstr>
      <vt:lpstr>8.11 Isotropic Derivative Magnitudes</vt:lpstr>
      <vt:lpstr>8.11 Isotropic Derivative Magnitudes</vt:lpstr>
      <vt:lpstr>Outline</vt:lpstr>
      <vt:lpstr>8.12 Ridges and Ravines on Digital Images</vt:lpstr>
      <vt:lpstr>8.12 Ridges and Ravines on Digital Images</vt:lpstr>
      <vt:lpstr>Outline</vt:lpstr>
      <vt:lpstr>8.13 Topographic Primal Sketch 8.13.1 Introduction</vt:lpstr>
      <vt:lpstr>8.13.2 Mathematical Classification of Topographic Structure</vt:lpstr>
      <vt:lpstr>8.13.2 Peak</vt:lpstr>
      <vt:lpstr>8.13.2 Peak</vt:lpstr>
      <vt:lpstr>8.13.2 Pit</vt:lpstr>
      <vt:lpstr>8.13.2 Ridge</vt:lpstr>
      <vt:lpstr>8.13.2 Ravine</vt:lpstr>
      <vt:lpstr>8.13.2 Saddle</vt:lpstr>
      <vt:lpstr>8.13.2 Flat</vt:lpstr>
      <vt:lpstr>8.13.2 Hillside </vt:lpstr>
      <vt:lpstr>8.13.2 Hillside</vt:lpstr>
      <vt:lpstr>8.13.2 Summary of the Topographic Categories</vt:lpstr>
      <vt:lpstr>8.13.3 Topographic Classification Algorithm</vt:lpstr>
      <vt:lpstr>8.13.3 Case One: No Zero Crossing</vt:lpstr>
      <vt:lpstr>8.13.3 Case Two: One Zero Crossing</vt:lpstr>
      <vt:lpstr>8.13.3 Case Three: Two Zero Crossings</vt:lpstr>
      <vt:lpstr>8.13.3 Case Four: More Than Two Zero Crossings</vt:lpstr>
      <vt:lpstr>8.13.4 Summary of Topographic Classification Scheme</vt:lpstr>
      <vt:lpstr>PowerPoint 簡報</vt:lpstr>
    </vt:vector>
  </TitlesOfParts>
  <Company>CMT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boss</dc:creator>
  <cp:lastModifiedBy>Microsoft Office User</cp:lastModifiedBy>
  <cp:revision>1963</cp:revision>
  <cp:lastPrinted>2018-11-19T20:46:54Z</cp:lastPrinted>
  <dcterms:created xsi:type="dcterms:W3CDTF">2004-02-27T09:53:19Z</dcterms:created>
  <dcterms:modified xsi:type="dcterms:W3CDTF">2022-11-14T09:55:28Z</dcterms:modified>
</cp:coreProperties>
</file>